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2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74" r:id="rId12"/>
    <p:sldId id="264" r:id="rId13"/>
    <p:sldId id="266" r:id="rId14"/>
    <p:sldId id="267" r:id="rId15"/>
    <p:sldId id="268" r:id="rId16"/>
    <p:sldId id="276" r:id="rId17"/>
    <p:sldId id="270" r:id="rId18"/>
    <p:sldId id="271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16A3-9A29-4BD1-9FDF-42B867EA243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1AE4-D894-4D8F-A1F6-6A057CA1D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1AE4-D894-4D8F-A1F6-6A057CA1D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A450-6AAA-4D85-A821-185DB1477FB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ECB1-B4DD-428D-948D-71AC5CBCF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Understanding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 2</a:t>
            </a:r>
          </a:p>
          <a:p>
            <a:r>
              <a:rPr lang="en-US" sz="2800" dirty="0" smtClean="0"/>
              <a:t>Chapters 3 &amp; 4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Complex Carbohydrates</a:t>
            </a:r>
            <a:br>
              <a:rPr lang="en-US" sz="3200" dirty="0" smtClean="0"/>
            </a:br>
            <a:r>
              <a:rPr lang="en-US" sz="1400" dirty="0" smtClean="0"/>
              <a:t>copyright:  Wadsworth-</a:t>
            </a:r>
            <a:r>
              <a:rPr lang="en-US" sz="1400" dirty="0" err="1" smtClean="0"/>
              <a:t>Cengage</a:t>
            </a:r>
            <a:r>
              <a:rPr lang="en-US" sz="1400" dirty="0" smtClean="0"/>
              <a:t> Learning </a:t>
            </a:r>
            <a:endParaRPr lang="en-US" sz="3200" dirty="0"/>
          </a:p>
        </p:txBody>
      </p:sp>
      <p:pic>
        <p:nvPicPr>
          <p:cNvPr id="4" name="Content Placeholder 3" descr="12-4 Complex carbohydrat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171999"/>
            <a:ext cx="8229600" cy="3382365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1752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Energy Carbs</a:t>
            </a:r>
            <a:br>
              <a:rPr lang="en-US" sz="3200" dirty="0" smtClean="0"/>
            </a:br>
            <a:r>
              <a:rPr lang="en-US" sz="1400" dirty="0" smtClean="0"/>
              <a:t>copyright:  Wadsworth-</a:t>
            </a:r>
            <a:r>
              <a:rPr lang="en-US" sz="1400" dirty="0" err="1" smtClean="0"/>
              <a:t>Cengage</a:t>
            </a:r>
            <a:r>
              <a:rPr lang="en-US" sz="1400" dirty="0" smtClean="0"/>
              <a:t> Learning</a:t>
            </a:r>
            <a:endParaRPr lang="en-US" sz="3200" dirty="0"/>
          </a:p>
        </p:txBody>
      </p:sp>
      <p:pic>
        <p:nvPicPr>
          <p:cNvPr id="4" name="Content Placeholder 3" descr="12-4 Energy Carb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88668" y="1600200"/>
            <a:ext cx="3966664" cy="4525963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762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-4 Carbohydrat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" y="1676400"/>
            <a:ext cx="4175654" cy="4525963"/>
          </a:xfrm>
        </p:spPr>
      </p:pic>
      <p:pic>
        <p:nvPicPr>
          <p:cNvPr id="5" name="Picture 4" descr="cere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447800"/>
            <a:ext cx="3505200" cy="2743200"/>
          </a:xfrm>
          <a:prstGeom prst="rect">
            <a:avLst/>
          </a:prstGeom>
        </p:spPr>
      </p:pic>
      <p:pic>
        <p:nvPicPr>
          <p:cNvPr id="6" name="Picture 5" descr="M mil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191000"/>
            <a:ext cx="2133600" cy="198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</a:t>
            </a:r>
            <a:br>
              <a:rPr lang="en-US" dirty="0" smtClean="0"/>
            </a:br>
            <a:r>
              <a:rPr lang="en-US" sz="1400" dirty="0" smtClean="0"/>
              <a:t>left picture copyright:  Wadsworth-Cengage Learning 2008     right pictures rights:  Google Images</a:t>
            </a:r>
            <a:br>
              <a:rPr lang="en-US" sz="1400" dirty="0" smtClean="0"/>
            </a:b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0750" y="1143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Sugars</a:t>
            </a:r>
            <a:br>
              <a:rPr lang="en-US" sz="3600" dirty="0" smtClean="0"/>
            </a:br>
            <a:r>
              <a:rPr lang="en-US" sz="3600" dirty="0" smtClean="0"/>
              <a:t>Excess Carbs            Healthful Carbs</a:t>
            </a:r>
            <a:br>
              <a:rPr lang="en-US" sz="3600" dirty="0" smtClean="0"/>
            </a:br>
            <a:r>
              <a:rPr lang="en-US" sz="1400" dirty="0" smtClean="0"/>
              <a:t>copyrights:  Wadsworth-Cengage Learning 2013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Content Placeholder 6" descr="12-4 Excess Carbs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209800"/>
            <a:ext cx="4038600" cy="3429000"/>
          </a:xfrm>
        </p:spPr>
      </p:pic>
      <p:pic>
        <p:nvPicPr>
          <p:cNvPr id="8" name="Content Placeholder 7" descr="12-4 Healthful Carbs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2235625"/>
            <a:ext cx="4038600" cy="3255112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1600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Alternative Sweeteners</a:t>
            </a:r>
            <a:br>
              <a:rPr lang="en-US" sz="3200" dirty="0" smtClean="0"/>
            </a:br>
            <a:r>
              <a:rPr lang="en-US" sz="1400" dirty="0" smtClean="0"/>
              <a:t>copyright:  Wadsworth-Cengage Learning 2013</a:t>
            </a:r>
            <a:br>
              <a:rPr lang="en-US" sz="1400" dirty="0" smtClean="0"/>
            </a:br>
            <a:endParaRPr lang="en-US" sz="3200" dirty="0"/>
          </a:p>
        </p:txBody>
      </p:sp>
      <p:pic>
        <p:nvPicPr>
          <p:cNvPr id="7" name="Content Placeholder 6" descr="12-4 Alternative Sweetener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4600" y="2133600"/>
            <a:ext cx="3505199" cy="3200400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4" y="1371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Carbohydrates and Nutrients in </a:t>
            </a:r>
            <a:r>
              <a:rPr lang="en-US" sz="3200" dirty="0"/>
              <a:t>S</a:t>
            </a:r>
            <a:r>
              <a:rPr lang="en-US" sz="3200" dirty="0" smtClean="0"/>
              <a:t>ome Foods</a:t>
            </a:r>
            <a:br>
              <a:rPr lang="en-US" sz="3200" dirty="0" smtClean="0"/>
            </a:br>
            <a:r>
              <a:rPr lang="en-US" sz="1400" dirty="0" smtClean="0"/>
              <a:t>copyright:  Wadsworth-Cengage Learning 2013</a:t>
            </a:r>
            <a:endParaRPr lang="en-US" sz="3200" dirty="0"/>
          </a:p>
        </p:txBody>
      </p:sp>
      <p:pic>
        <p:nvPicPr>
          <p:cNvPr id="4" name="Content Placeholder 3" descr="12-4 Nutrients in some Food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143000"/>
            <a:ext cx="8229600" cy="538904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914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Fiber in Foods</a:t>
            </a:r>
            <a:br>
              <a:rPr lang="en-US" sz="3600" dirty="0" smtClean="0"/>
            </a:br>
            <a:r>
              <a:rPr lang="en-US" sz="1400" dirty="0" smtClean="0"/>
              <a:t>copyright:  Wadsworth – Cengage Learning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714999" cy="52117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57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Fiber Choices</a:t>
            </a:r>
            <a:br>
              <a:rPr lang="en-US" sz="3200" dirty="0" smtClean="0"/>
            </a:br>
            <a:r>
              <a:rPr lang="en-US" sz="1400" dirty="0" smtClean="0"/>
              <a:t>copyright:  Wadsworth-Cengage Learning 2013</a:t>
            </a:r>
            <a:endParaRPr lang="en-US" sz="3200" dirty="0"/>
          </a:p>
        </p:txBody>
      </p:sp>
      <p:pic>
        <p:nvPicPr>
          <p:cNvPr id="4" name="Content Placeholder 3" descr="12-4  Good Fiber Choic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0" y="1295400"/>
            <a:ext cx="8001000" cy="48307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533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sugar Choices</a:t>
            </a:r>
            <a:br>
              <a:rPr lang="en-US" sz="3200" dirty="0" smtClean="0"/>
            </a:br>
            <a:r>
              <a:rPr lang="en-US" sz="1400" dirty="0" smtClean="0"/>
              <a:t>copyright:  Google Images</a:t>
            </a:r>
            <a:endParaRPr lang="en-US" sz="3200" dirty="0"/>
          </a:p>
        </p:txBody>
      </p:sp>
      <p:pic>
        <p:nvPicPr>
          <p:cNvPr id="4" name="Content Placeholder 3" descr="oranges &amp; juice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43600" y="3048000"/>
            <a:ext cx="1219200" cy="952500"/>
          </a:xfrm>
        </p:spPr>
      </p:pic>
      <p:pic>
        <p:nvPicPr>
          <p:cNvPr id="7" name="Content Placeholder 6" descr="oranges &amp; juic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62600" y="2286001"/>
            <a:ext cx="2286000" cy="1828800"/>
          </a:xfrm>
        </p:spPr>
      </p:pic>
      <p:pic>
        <p:nvPicPr>
          <p:cNvPr id="5" name="Picture 4" descr="A breakfast-cere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981200"/>
            <a:ext cx="2895600" cy="1905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9200" y="1676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Sweeteners with some Nutrients</a:t>
            </a:r>
            <a:br>
              <a:rPr lang="en-US" sz="3200" dirty="0" smtClean="0"/>
            </a:br>
            <a:r>
              <a:rPr lang="en-US" sz="1400" dirty="0" smtClean="0"/>
              <a:t>copyright:  Google Images</a:t>
            </a:r>
            <a:endParaRPr lang="en-US" sz="3200" dirty="0"/>
          </a:p>
        </p:txBody>
      </p:sp>
      <p:pic>
        <p:nvPicPr>
          <p:cNvPr id="6" name="Content Placeholder 5" descr="molas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1981200" cy="1981200"/>
          </a:xfrm>
        </p:spPr>
      </p:pic>
      <p:pic>
        <p:nvPicPr>
          <p:cNvPr id="7" name="Picture 6" descr="honey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61" y="1295400"/>
            <a:ext cx="2352391" cy="1981200"/>
          </a:xfrm>
          <a:prstGeom prst="rect">
            <a:avLst/>
          </a:prstGeom>
        </p:spPr>
      </p:pic>
      <p:pic>
        <p:nvPicPr>
          <p:cNvPr id="8" name="Picture 7" descr="maple syr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503947"/>
            <a:ext cx="1524000" cy="1696453"/>
          </a:xfrm>
          <a:prstGeom prst="rect">
            <a:avLst/>
          </a:prstGeom>
        </p:spPr>
      </p:pic>
      <p:pic>
        <p:nvPicPr>
          <p:cNvPr id="9" name="Picture 8" descr="Stev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810000"/>
            <a:ext cx="2514600" cy="1981200"/>
          </a:xfrm>
          <a:prstGeom prst="rect">
            <a:avLst/>
          </a:prstGeom>
        </p:spPr>
      </p:pic>
      <p:pic>
        <p:nvPicPr>
          <p:cNvPr id="10" name="Picture 9" descr="Xylito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886200"/>
            <a:ext cx="24955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toward Digestion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>
          <a:xfrm>
            <a:off x="2438400" y="612775"/>
            <a:ext cx="38862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04800"/>
          </a:xfrm>
        </p:spPr>
        <p:txBody>
          <a:bodyPr/>
          <a:lstStyle/>
          <a:p>
            <a:r>
              <a:rPr lang="en-US" dirty="0" smtClean="0"/>
              <a:t>Copyright     Getty Images</a:t>
            </a:r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502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List of 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Whitney, E., </a:t>
            </a:r>
            <a:r>
              <a:rPr lang="en-US" sz="2400" dirty="0" err="1" smtClean="0"/>
              <a:t>Rolfes</a:t>
            </a:r>
            <a:r>
              <a:rPr lang="en-US" sz="2400" dirty="0" smtClean="0"/>
              <a:t>, </a:t>
            </a:r>
            <a:r>
              <a:rPr lang="en-US" sz="2400" dirty="0" err="1" smtClean="0"/>
              <a:t>S.,</a:t>
            </a:r>
            <a:r>
              <a:rPr lang="en-US" sz="2400" i="1" dirty="0" err="1" smtClean="0"/>
              <a:t>Understanding</a:t>
            </a:r>
            <a:r>
              <a:rPr lang="en-US" sz="2400" i="1" dirty="0" smtClean="0"/>
              <a:t> Nutrition 12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and 13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</a:t>
            </a:r>
          </a:p>
          <a:p>
            <a:pPr marL="0" indent="0">
              <a:buNone/>
            </a:pPr>
            <a:r>
              <a:rPr lang="en-US" sz="2400" i="1" dirty="0" smtClean="0"/>
              <a:t>            editions, Wadsworth Cengage Learning US, 2008, 2013</a:t>
            </a:r>
          </a:p>
          <a:p>
            <a:endParaRPr lang="en-US" sz="2400" i="1" dirty="0"/>
          </a:p>
          <a:p>
            <a:r>
              <a:rPr lang="en-US" sz="2400" i="1" dirty="0" smtClean="0"/>
              <a:t>Noble, R., MS, BA, Fundamentals of Nutrition, </a:t>
            </a:r>
            <a:r>
              <a:rPr lang="en-US" sz="2400" dirty="0" smtClean="0"/>
              <a:t>SCF Instructor,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Spring 2014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 smtClean="0"/>
              <a:t>      All Rights reserved:  R. Noble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924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949825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Peristalsis</a:t>
            </a:r>
            <a:endParaRPr lang="en-US" sz="3200" dirty="0"/>
          </a:p>
        </p:txBody>
      </p:sp>
      <p:pic>
        <p:nvPicPr>
          <p:cNvPr id="4" name="Content Placeholder 3" descr="12-3 Absorption - Excretion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0971" b="20971"/>
          <a:stretch>
            <a:fillRect/>
          </a:stretch>
        </p:blipFill>
        <p:spPr>
          <a:xfrm>
            <a:off x="1792288" y="457200"/>
            <a:ext cx="5486400" cy="44958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943600"/>
            <a:ext cx="5486400" cy="22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Copyright           Wadsworth </a:t>
            </a:r>
            <a:r>
              <a:rPr lang="en-US" dirty="0" err="1" smtClean="0"/>
              <a:t>Cengage</a:t>
            </a:r>
            <a:r>
              <a:rPr lang="en-US" dirty="0" smtClean="0"/>
              <a:t> Learning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4888" y="5029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973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Absorption</a:t>
            </a:r>
            <a:br>
              <a:rPr lang="en-US" sz="2800" dirty="0" smtClean="0"/>
            </a:br>
            <a:r>
              <a:rPr lang="en-US" sz="2000" dirty="0" smtClean="0"/>
              <a:t>Small Intestine Villi  </a:t>
            </a:r>
            <a:br>
              <a:rPr lang="en-US" sz="2000" dirty="0" smtClean="0"/>
            </a:br>
            <a:r>
              <a:rPr lang="en-US" sz="1400" dirty="0" smtClean="0"/>
              <a:t>Cengage Learning 2013</a:t>
            </a:r>
            <a:br>
              <a:rPr lang="en-US" sz="1400" dirty="0" smtClean="0"/>
            </a:br>
            <a:endParaRPr lang="en-US" sz="2800" dirty="0"/>
          </a:p>
        </p:txBody>
      </p:sp>
      <p:pic>
        <p:nvPicPr>
          <p:cNvPr id="4" name="Content Placeholder 3" descr="0312-3 small intestine vill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25238" y="1600200"/>
            <a:ext cx="5293524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1752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Circulatory- Vascular System</a:t>
            </a:r>
            <a:br>
              <a:rPr lang="en-US" sz="3600" dirty="0" smtClean="0"/>
            </a:br>
            <a:r>
              <a:rPr lang="en-US" sz="1400" dirty="0" smtClean="0"/>
              <a:t>copyright   Wadsworth. </a:t>
            </a:r>
            <a:r>
              <a:rPr lang="en-US" sz="1400" dirty="0" err="1" smtClean="0"/>
              <a:t>Cengage</a:t>
            </a:r>
            <a:r>
              <a:rPr lang="en-US" sz="1400" dirty="0" smtClean="0"/>
              <a:t> Learning </a:t>
            </a:r>
            <a:endParaRPr lang="en-US" sz="3600" dirty="0"/>
          </a:p>
        </p:txBody>
      </p:sp>
      <p:pic>
        <p:nvPicPr>
          <p:cNvPr id="4" name="Content Placeholder 3" descr="12-3 Circulation - Vascular syste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37866" y="1600200"/>
            <a:ext cx="5068268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1600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Digestive Processes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Lymph System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+ Gastrointestinal Bacteria –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Hormones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Picture:  copyright  Google Images</a:t>
            </a:r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drinking 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133600"/>
            <a:ext cx="1238250" cy="76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8454" y="1371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Nourishing Foods and Pleasant Conversations</a:t>
            </a:r>
            <a:br>
              <a:rPr lang="en-US" sz="3200" dirty="0" smtClean="0"/>
            </a:br>
            <a:r>
              <a:rPr lang="en-US" sz="1200" dirty="0" smtClean="0"/>
              <a:t>Cengage Learning 2013</a:t>
            </a:r>
            <a:endParaRPr lang="en-US" sz="3200" dirty="0"/>
          </a:p>
        </p:txBody>
      </p:sp>
      <p:pic>
        <p:nvPicPr>
          <p:cNvPr id="4" name="Content Placeholder 3" descr="12-3 Nourishing Foods -Pleasant conversatio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9169" y="1600200"/>
            <a:ext cx="6465662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990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Glucose and Fructose</a:t>
            </a:r>
            <a:br>
              <a:rPr lang="en-US" sz="3200" dirty="0" smtClean="0"/>
            </a:br>
            <a:r>
              <a:rPr lang="en-US" sz="1400" dirty="0" smtClean="0"/>
              <a:t>copyright:  Wadsworth-</a:t>
            </a:r>
            <a:r>
              <a:rPr lang="en-US" sz="1400" dirty="0" err="1" smtClean="0"/>
              <a:t>Cengage</a:t>
            </a:r>
            <a:r>
              <a:rPr lang="en-US" sz="1400" dirty="0" smtClean="0"/>
              <a:t> Learning   </a:t>
            </a:r>
            <a:endParaRPr lang="en-US" sz="3200" dirty="0"/>
          </a:p>
        </p:txBody>
      </p:sp>
      <p:pic>
        <p:nvPicPr>
          <p:cNvPr id="4" name="Content Placeholder 3" descr="12-4 Glucose - Fructos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925111"/>
            <a:ext cx="8229600" cy="387614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4" y="1295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Hydrolosis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dirty="0" smtClean="0"/>
              <a:t>copyright:  Wadsworth-</a:t>
            </a:r>
            <a:r>
              <a:rPr lang="en-US" sz="1400" dirty="0" err="1" smtClean="0"/>
              <a:t>Cengage</a:t>
            </a:r>
            <a:r>
              <a:rPr lang="en-US" sz="1400" dirty="0" smtClean="0"/>
              <a:t> Learning</a:t>
            </a:r>
            <a:br>
              <a:rPr lang="en-US" sz="1400" dirty="0" smtClean="0"/>
            </a:br>
            <a:endParaRPr lang="en-US" sz="3200" dirty="0"/>
          </a:p>
        </p:txBody>
      </p:sp>
      <p:pic>
        <p:nvPicPr>
          <p:cNvPr id="4" name="Content Placeholder 3" descr="12-4 Hydrolosis 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14011"/>
            <a:ext cx="8229600" cy="409834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7304" y="685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124</Words>
  <Application>Microsoft Office PowerPoint</Application>
  <PresentationFormat>On-screen Show (4:3)</PresentationFormat>
  <Paragraphs>43</Paragraphs>
  <Slides>20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Understanding Nutrition</vt:lpstr>
      <vt:lpstr>Eating toward Digestion</vt:lpstr>
      <vt:lpstr>Peristalsis</vt:lpstr>
      <vt:lpstr> Absorption Small Intestine Villi   Cengage Learning 2013 </vt:lpstr>
      <vt:lpstr>Circulatory- Vascular System copyright   Wadsworth. Cengage Learning </vt:lpstr>
      <vt:lpstr>Digestive Processes</vt:lpstr>
      <vt:lpstr>Nourishing Foods and Pleasant Conversations Cengage Learning 2013</vt:lpstr>
      <vt:lpstr>Glucose and Fructose copyright:  Wadsworth-Cengage Learning   </vt:lpstr>
      <vt:lpstr> Hydrolosis  copyright:  Wadsworth-Cengage Learning </vt:lpstr>
      <vt:lpstr>Complex Carbohydrates copyright:  Wadsworth-Cengage Learning </vt:lpstr>
      <vt:lpstr>Energy Carbs copyright:  Wadsworth-Cengage Learning</vt:lpstr>
      <vt:lpstr>Carbohydrates left picture copyright:  Wadsworth-Cengage Learning 2008     right pictures rights:  Google Images </vt:lpstr>
      <vt:lpstr> Sugars Excess Carbs            Healthful Carbs copyrights:  Wadsworth-Cengage Learning 2013  </vt:lpstr>
      <vt:lpstr> Alternative Sweeteners copyright:  Wadsworth-Cengage Learning 2013 </vt:lpstr>
      <vt:lpstr>Carbohydrates and Nutrients in Some Foods copyright:  Wadsworth-Cengage Learning 2013</vt:lpstr>
      <vt:lpstr>Fiber in Foods copyright:  Wadsworth – Cengage Learning 2013</vt:lpstr>
      <vt:lpstr>Good Fiber Choices copyright:  Wadsworth-Cengage Learning 2013</vt:lpstr>
      <vt:lpstr>Other sugar Choices copyright:  Google Images</vt:lpstr>
      <vt:lpstr>Sweeteners with some Nutrients copyright:  Google Images</vt:lpstr>
      <vt:lpstr>List of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Nutrition</dc:title>
  <dc:creator>Paul Noble</dc:creator>
  <cp:lastModifiedBy>Paul Noble</cp:lastModifiedBy>
  <cp:revision>81</cp:revision>
  <dcterms:created xsi:type="dcterms:W3CDTF">2010-08-30T13:47:05Z</dcterms:created>
  <dcterms:modified xsi:type="dcterms:W3CDTF">2014-08-26T21:51:38Z</dcterms:modified>
</cp:coreProperties>
</file>