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29301-E41C-46F6-A770-6A7AD7B08946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00C3-A469-4967-A25B-1721A1412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1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hyperlink" Target="http://www.wordenfarm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13	</a:t>
            </a:r>
            <a:br>
              <a:rPr lang="en-US" dirty="0" smtClean="0"/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Chapter 20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Hunger</a:t>
            </a:r>
          </a:p>
          <a:p>
            <a:r>
              <a:rPr lang="en-US" dirty="0" smtClean="0"/>
              <a:t>In the United States and the World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0" y="2286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95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Plant a Garden                         Make a Salad</a:t>
            </a:r>
            <a:br>
              <a:rPr lang="en-US" sz="3600" dirty="0" smtClean="0"/>
            </a:br>
            <a:r>
              <a:rPr lang="en-US" sz="1200" dirty="0"/>
              <a:t> </a:t>
            </a:r>
            <a:r>
              <a:rPr lang="en-US" sz="1200" dirty="0" smtClean="0"/>
              <a:t>                                 Worden Farms                                                                                              Wadsworth </a:t>
            </a:r>
            <a:r>
              <a:rPr lang="en-US" sz="1200" dirty="0" err="1" smtClean="0"/>
              <a:t>Cengage</a:t>
            </a:r>
            <a:r>
              <a:rPr lang="en-US" sz="1200" dirty="0" smtClean="0"/>
              <a:t> Learning 2007</a:t>
            </a:r>
            <a:endParaRPr lang="en-US" sz="3600" dirty="0"/>
          </a:p>
        </p:txBody>
      </p:sp>
      <p:pic>
        <p:nvPicPr>
          <p:cNvPr id="9" name="Content Placeholder 8" descr="A Worden Farm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2438400"/>
            <a:ext cx="2895600" cy="2514600"/>
          </a:xfrm>
        </p:spPr>
      </p:pic>
      <p:pic>
        <p:nvPicPr>
          <p:cNvPr id="12" name="Content Placeholder 11" descr="U good food 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520347"/>
            <a:ext cx="4038600" cy="2685669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1143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World Hunger areas  Food poverty   How many people:  870 million </a:t>
            </a:r>
            <a:endParaRPr lang="en-US" sz="32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5600" y="914400"/>
            <a:ext cx="406400" cy="406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51" y="1600200"/>
            <a:ext cx="505129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Reasons:  lack of money, political, large populations, lack of transportation, natural disasters  </a:t>
            </a:r>
            <a:endParaRPr lang="en-US" sz="2800" dirty="0"/>
          </a:p>
        </p:txBody>
      </p:sp>
      <p:pic>
        <p:nvPicPr>
          <p:cNvPr id="4" name="Content Placeholder 3" descr="B Worldwide hung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1676400"/>
            <a:ext cx="5307106" cy="373380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1447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        Sandy soil                       Land scarcity</a:t>
            </a:r>
            <a:br>
              <a:rPr lang="en-US" sz="3200" dirty="0" smtClean="0"/>
            </a:br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                                                                   Wadsworth </a:t>
            </a:r>
            <a:r>
              <a:rPr lang="en-US" sz="1200" dirty="0" err="1" smtClean="0"/>
              <a:t>Cengage</a:t>
            </a:r>
            <a:r>
              <a:rPr lang="en-US" sz="1200" dirty="0" smtClean="0"/>
              <a:t> Learning  2007</a:t>
            </a:r>
            <a:endParaRPr lang="en-US" sz="3200" dirty="0"/>
          </a:p>
        </p:txBody>
      </p:sp>
      <p:pic>
        <p:nvPicPr>
          <p:cNvPr id="12" name="Content Placeholder 11" descr="B Sandy soil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800745"/>
            <a:ext cx="4038600" cy="4124872"/>
          </a:xfrm>
        </p:spPr>
      </p:pic>
      <p:pic>
        <p:nvPicPr>
          <p:cNvPr id="13" name="Content Placeholder 12" descr="water sources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62500" y="1981200"/>
            <a:ext cx="3810000" cy="3581399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609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  Worldwide nutritional  Problems               Children work            </a:t>
            </a:r>
            <a:br>
              <a:rPr lang="en-US" sz="2800" dirty="0" smtClean="0"/>
            </a:br>
            <a:r>
              <a:rPr lang="en-US" sz="2800" dirty="0" smtClean="0"/>
              <a:t>   blindness, bacteria, diarrhea                      born underweight</a:t>
            </a:r>
            <a:endParaRPr lang="en-US" sz="2800" dirty="0"/>
          </a:p>
        </p:txBody>
      </p:sp>
      <p:pic>
        <p:nvPicPr>
          <p:cNvPr id="5" name="Content Placeholder 4" descr="B Worldwide hunger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85800" y="2819400"/>
            <a:ext cx="3048000" cy="2286000"/>
          </a:xfrm>
        </p:spPr>
      </p:pic>
      <p:pic>
        <p:nvPicPr>
          <p:cNvPr id="6" name="Content Placeholder 5" descr="Children work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185912"/>
            <a:ext cx="4038600" cy="335453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12954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Solutions:  </a:t>
            </a:r>
            <a:r>
              <a:rPr lang="en-US" sz="3600" dirty="0" smtClean="0"/>
              <a:t>Irrigation of dry lands</a:t>
            </a:r>
            <a:br>
              <a:rPr lang="en-US" sz="3600" dirty="0" smtClean="0"/>
            </a:br>
            <a:r>
              <a:rPr lang="en-US" sz="3600" dirty="0" smtClean="0"/>
              <a:t>Sustainable Agriculture </a:t>
            </a:r>
            <a:endParaRPr lang="en-US" sz="3600" dirty="0"/>
          </a:p>
        </p:txBody>
      </p:sp>
      <p:pic>
        <p:nvPicPr>
          <p:cNvPr id="7" name="Content Placeholder 6" descr="B Irrigati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2395" y="1600200"/>
            <a:ext cx="4579209" cy="4525963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9144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Hunger Relief Programs</a:t>
            </a:r>
            <a:endParaRPr lang="en-US" sz="3200" dirty="0"/>
          </a:p>
        </p:txBody>
      </p:sp>
      <p:pic>
        <p:nvPicPr>
          <p:cNvPr id="4" name="Content Placeholder 3" descr="B Hunger Relief Organization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465826"/>
            <a:ext cx="4038600" cy="279471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10410"/>
            <a:ext cx="4038600" cy="430554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609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Hunger Relief 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6330" y="3262243"/>
            <a:ext cx="406400" cy="406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06" y="1600200"/>
            <a:ext cx="648418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World Food Safety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Agree </a:t>
            </a:r>
          </a:p>
          <a:p>
            <a:pPr algn="ctr"/>
            <a:r>
              <a:rPr lang="en-US" dirty="0" smtClean="0"/>
              <a:t>On </a:t>
            </a:r>
          </a:p>
          <a:p>
            <a:pPr algn="ctr"/>
            <a:r>
              <a:rPr lang="en-US" dirty="0" smtClean="0"/>
              <a:t>Standards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1524000"/>
            <a:ext cx="406400" cy="406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90236"/>
            <a:ext cx="4038600" cy="35458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Healthy and Environmentally Positive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Plant</a:t>
            </a:r>
          </a:p>
          <a:p>
            <a:pPr algn="ctr"/>
            <a:r>
              <a:rPr lang="en-US" dirty="0" smtClean="0"/>
              <a:t>BPA  free</a:t>
            </a:r>
          </a:p>
          <a:p>
            <a:pPr algn="ctr"/>
            <a:r>
              <a:rPr lang="en-US" dirty="0" smtClean="0"/>
              <a:t>Recycle</a:t>
            </a:r>
          </a:p>
          <a:p>
            <a:pPr algn="ctr"/>
            <a:r>
              <a:rPr lang="en-US" dirty="0" smtClean="0"/>
              <a:t>Chlorine free</a:t>
            </a:r>
          </a:p>
          <a:p>
            <a:pPr algn="ctr"/>
            <a:r>
              <a:rPr lang="en-US" dirty="0" smtClean="0"/>
              <a:t>Compost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181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Food security, insecurity, poverty</a:t>
            </a:r>
            <a:br>
              <a:rPr lang="en-US" dirty="0" smtClean="0"/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imited or uncertain access to food –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49 million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households  in US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1397000"/>
            <a:ext cx="406400" cy="406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Sustainable Food Production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Less meat</a:t>
            </a:r>
          </a:p>
          <a:p>
            <a:pPr algn="ctr">
              <a:buNone/>
            </a:pPr>
            <a:r>
              <a:rPr lang="en-US" dirty="0" smtClean="0"/>
              <a:t>Fish in season</a:t>
            </a:r>
          </a:p>
          <a:p>
            <a:pPr algn="ctr">
              <a:buNone/>
            </a:pPr>
            <a:r>
              <a:rPr lang="en-US" dirty="0" smtClean="0"/>
              <a:t>Less pesticides</a:t>
            </a:r>
          </a:p>
          <a:p>
            <a:pPr algn="ctr">
              <a:buNone/>
            </a:pPr>
            <a:r>
              <a:rPr lang="en-US" dirty="0" smtClean="0"/>
              <a:t>More local foods</a:t>
            </a:r>
          </a:p>
          <a:p>
            <a:pPr algn="ctr">
              <a:buNone/>
            </a:pPr>
            <a:r>
              <a:rPr lang="en-US" dirty="0" smtClean="0"/>
              <a:t>Promote agriculture worldwide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2296" y="4876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Reasons for food insecurity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Little money     Illness     Job loss    weather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Spending on other things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Lack of awareness or eligibility for assistance programs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Results in: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Begging, stealing, Eating less, 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Poverty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 Obesity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It should not be happening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28028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</a:t>
            </a:r>
            <a:br>
              <a:rPr lang="en-US" dirty="0" smtClean="0"/>
            </a:br>
            <a:r>
              <a:rPr lang="en-US" dirty="0" smtClean="0"/>
              <a:t>Federal Food Assistance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81600" cy="5029200"/>
          </a:xfrm>
        </p:spPr>
        <p:txBody>
          <a:bodyPr>
            <a:noAutofit/>
          </a:bodyPr>
          <a:lstStyle/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School</a:t>
            </a:r>
          </a:p>
          <a:p>
            <a:pPr algn="ctr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Breakfast &amp; lunch</a:t>
            </a:r>
          </a:p>
          <a:p>
            <a:pPr algn="ctr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Programs</a:t>
            </a:r>
          </a:p>
          <a:p>
            <a:pPr algn="ctr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Supplemental Nutrition Assistance Program </a:t>
            </a:r>
          </a:p>
          <a:p>
            <a:pPr algn="ctr"/>
            <a:endParaRPr lang="en-US" sz="2800" b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Older Americans Act</a:t>
            </a:r>
          </a:p>
          <a:p>
            <a:pPr algn="ctr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Meals on Wheels</a:t>
            </a:r>
          </a:p>
          <a:p>
            <a:pPr algn="ctr"/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Women, Infants &amp; Children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Federal Nutrition Program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 flipV="1">
            <a:off x="457200" y="6476999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National Food Recovery Programs</a:t>
            </a:r>
            <a:br>
              <a:rPr lang="en-US" sz="3600" dirty="0" smtClean="0"/>
            </a:br>
            <a:r>
              <a:rPr lang="en-US" sz="3600" dirty="0" smtClean="0"/>
              <a:t>Food kitchens   </a:t>
            </a:r>
            <a:r>
              <a:rPr lang="en-US" sz="3600" dirty="0"/>
              <a:t>F</a:t>
            </a:r>
            <a:r>
              <a:rPr lang="en-US" sz="3600" dirty="0" smtClean="0"/>
              <a:t>ood pantries     Food Banks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                             </a:t>
            </a:r>
            <a:r>
              <a:rPr lang="en-US" sz="1400" dirty="0" smtClean="0"/>
              <a:t>Google Images</a:t>
            </a:r>
            <a:endParaRPr lang="en-US" sz="3600" dirty="0"/>
          </a:p>
        </p:txBody>
      </p:sp>
      <p:pic>
        <p:nvPicPr>
          <p:cNvPr id="12" name="Content Placeholder 11" descr="A Food kitchen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316870"/>
            <a:ext cx="4038600" cy="3092622"/>
          </a:xfrm>
        </p:spPr>
      </p:pic>
      <p:pic>
        <p:nvPicPr>
          <p:cNvPr id="13" name="Content Placeholder 12" descr="A Food Bank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511092"/>
            <a:ext cx="4038600" cy="2746708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168523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Congregate meals             </a:t>
            </a:r>
            <a:r>
              <a:rPr lang="en-US" sz="3600" dirty="0" err="1" smtClean="0"/>
              <a:t>Meals</a:t>
            </a:r>
            <a:r>
              <a:rPr lang="en-US" sz="3600" dirty="0" smtClean="0"/>
              <a:t> on Wheels</a:t>
            </a:r>
            <a:br>
              <a:rPr lang="en-US" sz="3600" dirty="0" smtClean="0"/>
            </a:br>
            <a:r>
              <a:rPr lang="en-US" sz="1200" dirty="0" smtClean="0"/>
              <a:t>Google Images</a:t>
            </a:r>
            <a:endParaRPr lang="en-US" sz="3600" dirty="0"/>
          </a:p>
        </p:txBody>
      </p:sp>
      <p:pic>
        <p:nvPicPr>
          <p:cNvPr id="5" name="Content Placeholder 4" descr="A congregate-meal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71500" y="2440781"/>
            <a:ext cx="3810000" cy="2844800"/>
          </a:xfrm>
        </p:spPr>
      </p:pic>
      <p:pic>
        <p:nvPicPr>
          <p:cNvPr id="6" name="Content Placeholder 5" descr="A Meals on Wheels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105400" y="2438400"/>
            <a:ext cx="3505200" cy="274320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1371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Church and Community Suppers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200" dirty="0" smtClean="0"/>
              <a:t>Wadsworth  </a:t>
            </a:r>
            <a:r>
              <a:rPr lang="en-US" sz="1200" dirty="0" err="1" smtClean="0"/>
              <a:t>Cengage</a:t>
            </a:r>
            <a:r>
              <a:rPr lang="en-US" sz="1200" dirty="0" smtClean="0"/>
              <a:t> Learning 2007</a:t>
            </a:r>
            <a:endParaRPr lang="en-US" sz="3200" dirty="0"/>
          </a:p>
        </p:txBody>
      </p:sp>
      <p:pic>
        <p:nvPicPr>
          <p:cNvPr id="7" name="Content Placeholder 6" descr="A ChurchSupper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38262" y="2972594"/>
            <a:ext cx="2276475" cy="1781175"/>
          </a:xfrm>
        </p:spPr>
      </p:pic>
      <p:pic>
        <p:nvPicPr>
          <p:cNvPr id="10" name="Content Placeholder 9" descr="A Church Supper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889500" y="2529681"/>
            <a:ext cx="3556000" cy="2667000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8661" y="1447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Community Efforts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Community Supported Agriculture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2971799"/>
            <a:ext cx="4572000" cy="2362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hlinkClick r:id="rId4"/>
              </a:rPr>
              <a:t>www.wordenfarm.com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Second Harvest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3600" dirty="0" smtClean="0"/>
              <a:t>Feeding </a:t>
            </a:r>
          </a:p>
          <a:p>
            <a:pPr algn="ctr"/>
            <a:r>
              <a:rPr lang="en-US" sz="3600" dirty="0" smtClean="0"/>
              <a:t>America</a:t>
            </a:r>
          </a:p>
          <a:p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2052" y="2286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Healthy &amp; Thrifty Meals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Planning and Shopping</a:t>
            </a:r>
          </a:p>
          <a:p>
            <a:pPr algn="ctr"/>
            <a:r>
              <a:rPr lang="en-US" sz="1200" dirty="0" smtClean="0"/>
              <a:t>Wadsworth </a:t>
            </a:r>
            <a:r>
              <a:rPr lang="en-US" sz="1200" dirty="0" err="1" smtClean="0"/>
              <a:t>Cengage</a:t>
            </a:r>
            <a:r>
              <a:rPr lang="en-US" sz="1200" dirty="0" smtClean="0"/>
              <a:t> Learning  2007 </a:t>
            </a:r>
            <a:endParaRPr lang="en-US" sz="1200" dirty="0"/>
          </a:p>
        </p:txBody>
      </p:sp>
      <p:pic>
        <p:nvPicPr>
          <p:cNvPr id="12" name="Content Placeholder 11" descr="A food pantrie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2294" y="2721769"/>
            <a:ext cx="3810000" cy="28575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Cooking</a:t>
            </a:r>
            <a:endParaRPr lang="en-US" dirty="0"/>
          </a:p>
        </p:txBody>
      </p:sp>
      <p:pic>
        <p:nvPicPr>
          <p:cNvPr id="13" name="Content Placeholder 12" descr="B Preparing Appropriate meals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366894" y="2174875"/>
            <a:ext cx="2598036" cy="3951288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1524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202</Words>
  <Application>Microsoft Office PowerPoint</Application>
  <PresentationFormat>On-screen Show (4:3)</PresentationFormat>
  <Paragraphs>79</Paragraphs>
  <Slides>20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Class 13  Chapter 20 </vt:lpstr>
      <vt:lpstr>Food security, insecurity, poverty Limited or uncertain access to food – 49 million  households  in US   </vt:lpstr>
      <vt:lpstr>Reasons for food insecurity </vt:lpstr>
      <vt:lpstr>Solutions Federal Food Assistance Programs</vt:lpstr>
      <vt:lpstr> National Food Recovery Programs Food kitchens   Food pantries     Food Banks                                      Google Images</vt:lpstr>
      <vt:lpstr>Congregate meals             Meals on Wheels Google Images</vt:lpstr>
      <vt:lpstr>Church and Community Suppers Wadsworth  Cengage Learning 2007</vt:lpstr>
      <vt:lpstr>Community Efforts</vt:lpstr>
      <vt:lpstr>Healthy &amp; Thrifty Meals</vt:lpstr>
      <vt:lpstr>Plant a Garden                         Make a Salad                                   Worden Farms                                                                                              Wadsworth Cengage Learning 2007</vt:lpstr>
      <vt:lpstr>World Hunger areas  Food poverty   How many people:  870 million </vt:lpstr>
      <vt:lpstr>Reasons:  lack of money, political, large populations, lack of transportation, natural disasters  </vt:lpstr>
      <vt:lpstr>        Sandy soil                       Land scarcity                                                                                                                                             Wadsworth Cengage Learning  2007</vt:lpstr>
      <vt:lpstr>  Worldwide nutritional  Problems               Children work                blindness, bacteria, diarrhea                      born underweight</vt:lpstr>
      <vt:lpstr>Solutions:  Irrigation of dry lands Sustainable Agriculture </vt:lpstr>
      <vt:lpstr>Hunger Relief Programs</vt:lpstr>
      <vt:lpstr>Hunger Relief </vt:lpstr>
      <vt:lpstr>World Food Safety</vt:lpstr>
      <vt:lpstr>Healthy and Environmentally Positive</vt:lpstr>
      <vt:lpstr>Sustainable Food Production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12</dc:title>
  <dc:creator>Paul Noble</dc:creator>
  <cp:lastModifiedBy>Paul Noble</cp:lastModifiedBy>
  <cp:revision>86</cp:revision>
  <dcterms:created xsi:type="dcterms:W3CDTF">2010-04-05T22:10:34Z</dcterms:created>
  <dcterms:modified xsi:type="dcterms:W3CDTF">2015-01-27T04:19:55Z</dcterms:modified>
</cp:coreProperties>
</file>