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72" r:id="rId2"/>
    <p:sldId id="256" r:id="rId3"/>
    <p:sldId id="259" r:id="rId4"/>
    <p:sldId id="260" r:id="rId5"/>
    <p:sldId id="261" r:id="rId6"/>
    <p:sldId id="262" r:id="rId7"/>
    <p:sldId id="263" r:id="rId8"/>
    <p:sldId id="264" r:id="rId9"/>
    <p:sldId id="265" r:id="rId10"/>
    <p:sldId id="266" r:id="rId11"/>
    <p:sldId id="273" r:id="rId12"/>
    <p:sldId id="268" r:id="rId13"/>
    <p:sldId id="269" r:id="rId14"/>
    <p:sldId id="270" r:id="rId15"/>
    <p:sldId id="271" r:id="rId16"/>
  </p:sldIdLst>
  <p:sldSz cx="9144000" cy="6858000" type="screen4x3"/>
  <p:notesSz cx="6858000" cy="9144000"/>
  <p:custDataLst>
    <p:tags r:id="rId18"/>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3974" autoAdjust="0"/>
  </p:normalViewPr>
  <p:slideViewPr>
    <p:cSldViewPr>
      <p:cViewPr>
        <p:scale>
          <a:sx n="75" d="100"/>
          <a:sy n="75" d="100"/>
        </p:scale>
        <p:origin x="-408" y="1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BE771FE0-7540-4850-BE81-0D905712B1C0}" type="datetimeFigureOut">
              <a:rPr lang="en-US"/>
              <a:pPr>
                <a:defRPr/>
              </a:pPr>
              <a:t>11/14/2011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58C884BC-9F29-418D-9054-9C2D81BDB30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noTextEdi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BF0994C-226C-42F5-8C81-55272ECBFD79}" type="slidenum">
              <a:rPr lang="en-US" smtClean="0">
                <a:latin typeface="Arial" charset="0"/>
                <a:cs typeface="Arial" charset="0"/>
              </a:rPr>
              <a:pPr fontAlgn="base">
                <a:spcBef>
                  <a:spcPct val="0"/>
                </a:spcBef>
                <a:spcAft>
                  <a:spcPct val="0"/>
                </a:spcAft>
              </a:pPr>
              <a:t>1</a:t>
            </a:fld>
            <a:endParaRPr lang="en-US" smtClean="0">
              <a:latin typeface="Arial" charset="0"/>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b="1" smtClean="0"/>
              <a:t>NOTES:</a:t>
            </a:r>
          </a:p>
          <a:p>
            <a:pPr eaLnBrk="1" hangingPunct="1">
              <a:spcBef>
                <a:spcPct val="0"/>
              </a:spcBef>
            </a:pPr>
            <a:r>
              <a:rPr lang="en-US" smtClean="0"/>
              <a:t>As you think about preparing your first speech, you might wonder, “What do I do first?” Your assignment might be to introduce yourself. Or your first assignment might be a brief informative talk—to describe something to your audience. Regardless of the specific assignment, you need some idea of how to begin. </a:t>
            </a:r>
            <a:r>
              <a:rPr lang="en-US" b="1" smtClean="0"/>
              <a:t>Figure 1.4 </a:t>
            </a:r>
            <a:r>
              <a:rPr lang="en-US" smtClean="0"/>
              <a:t>presents a diagram of the tasks involved in the speechmaking process, emphasizing the audience as the central concern at every step of the process.</a:t>
            </a:r>
          </a:p>
          <a:p>
            <a:pPr eaLnBrk="1" hangingPunct="1"/>
            <a:endParaRPr lang="en-US" smtClean="0"/>
          </a:p>
        </p:txBody>
      </p:sp>
      <p:sp>
        <p:nvSpPr>
          <p:cNvPr id="4" name="Slide Number Placeholder 3"/>
          <p:cNvSpPr>
            <a:spLocks noGrp="1"/>
          </p:cNvSpPr>
          <p:nvPr>
            <p:ph type="sldNum" sz="quarter" idx="5"/>
          </p:nvPr>
        </p:nvSpPr>
        <p:spPr/>
        <p:txBody>
          <a:bodyPr/>
          <a:lstStyle/>
          <a:p>
            <a:pPr>
              <a:defRPr/>
            </a:pPr>
            <a:fld id="{8D1590F5-1C50-43A6-B161-8890172593ED}" type="slidenum">
              <a:rPr lang="en-US" smtClean="0"/>
              <a:pPr>
                <a:defRPr/>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noTextEdit="1"/>
          </p:cNvSpPr>
          <p:nvPr>
            <p:ph type="sldImg"/>
          </p:nvPr>
        </p:nvSpPr>
        <p:spPr bwMode="auto">
          <a:noFill/>
          <a:ln>
            <a:solidFill>
              <a:srgbClr val="000000"/>
            </a:solidFill>
            <a:miter lim="800000"/>
            <a:headEnd/>
            <a:tailEnd/>
          </a:ln>
        </p:spPr>
      </p:sp>
      <p:sp>
        <p:nvSpPr>
          <p:cNvPr id="3686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z="1100" b="1" smtClean="0"/>
              <a:t>NOTES:</a:t>
            </a:r>
          </a:p>
          <a:p>
            <a:pPr eaLnBrk="1" hangingPunct="1">
              <a:spcBef>
                <a:spcPct val="0"/>
              </a:spcBef>
            </a:pPr>
            <a:r>
              <a:rPr lang="en-US" sz="1100" b="1" smtClean="0"/>
              <a:t>Considering your audience: </a:t>
            </a:r>
            <a:r>
              <a:rPr lang="en-US" sz="1100" smtClean="0"/>
              <a:t>In designing and delivering your speech, always make choices with your audience in mind. Audience analysis is not something you do only at the beginning of preparing your speech. It is an ongoing activity. The needs, attitudes, beliefs, values, and other characteristics of your audience influence the choices you make about your speech at every step of the speech-preparation process. Your selection of topic, purpose, and even major ideas should be based on a thorough understanding of your listeners. In a very real sense, your audience “writes” the speech. </a:t>
            </a:r>
            <a:r>
              <a:rPr lang="en-US" sz="1100" b="1" smtClean="0"/>
              <a:t>Gather and analyze information about your audience </a:t>
            </a:r>
            <a:r>
              <a:rPr lang="en-US" sz="1100" smtClean="0"/>
              <a:t>Being audience-centered involves making decisions about the content and delivery of your speech before you speak, based on knowledge of your audience’s values, beliefs, and knowledge. It also means being aware of your audience’s responses during the speech so that you can make appropriate adjustments.</a:t>
            </a:r>
          </a:p>
        </p:txBody>
      </p:sp>
      <p:sp>
        <p:nvSpPr>
          <p:cNvPr id="3686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3E396F9-EACA-4F17-9BBC-98349CDE1669}" type="slidenum">
              <a:rPr lang="en-US" smtClean="0">
                <a:latin typeface="Arial" charset="0"/>
                <a:cs typeface="Arial" charset="0"/>
              </a:rPr>
              <a:pPr fontAlgn="base">
                <a:spcBef>
                  <a:spcPct val="0"/>
                </a:spcBef>
                <a:spcAft>
                  <a:spcPct val="0"/>
                </a:spcAft>
              </a:pPr>
              <a:t>12</a:t>
            </a:fld>
            <a:endParaRPr lang="en-US" smtClean="0">
              <a:latin typeface="Arial" charset="0"/>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noTextEdit="1"/>
          </p:cNvSpPr>
          <p:nvPr>
            <p:ph type="sldImg"/>
          </p:nvPr>
        </p:nvSpPr>
        <p:spPr bwMode="auto">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AB1E99D-DF41-4AA8-96D5-24B677BCE9E0}" type="slidenum">
              <a:rPr lang="en-US" smtClean="0">
                <a:latin typeface="Arial" charset="0"/>
                <a:cs typeface="Arial" charset="0"/>
              </a:rPr>
              <a:pPr fontAlgn="base">
                <a:spcBef>
                  <a:spcPct val="0"/>
                </a:spcBef>
                <a:spcAft>
                  <a:spcPct val="0"/>
                </a:spcAft>
              </a:pPr>
              <a:t>13</a:t>
            </a:fld>
            <a:endParaRPr lang="en-US" smtClean="0">
              <a:latin typeface="Arial" charset="0"/>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noTextEdi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1DEAF65-A435-414A-9107-F00D4C860F22}" type="slidenum">
              <a:rPr lang="en-US" smtClean="0">
                <a:latin typeface="Arial" charset="0"/>
                <a:cs typeface="Arial" charset="0"/>
              </a:rPr>
              <a:pPr fontAlgn="base">
                <a:spcBef>
                  <a:spcPct val="0"/>
                </a:spcBef>
                <a:spcAft>
                  <a:spcPct val="0"/>
                </a:spcAft>
              </a:pPr>
              <a:t>14</a:t>
            </a:fld>
            <a:endParaRPr lang="en-US" smtClean="0">
              <a:latin typeface="Arial" charset="0"/>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noTextEdit="1"/>
          </p:cNvSpPr>
          <p:nvPr>
            <p:ph type="sldImg"/>
          </p:nvPr>
        </p:nvSpPr>
        <p:spPr bwMode="auto">
          <a:noFill/>
          <a:ln>
            <a:solidFill>
              <a:srgbClr val="000000"/>
            </a:solidFill>
            <a:miter lim="800000"/>
            <a:headEnd/>
            <a:tailEnd/>
          </a:ln>
        </p:spPr>
      </p:sp>
      <p:sp>
        <p:nvSpPr>
          <p:cNvPr id="430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30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CCA039E-FBCE-480F-B948-EC1F2FAFA984}" type="slidenum">
              <a:rPr lang="en-US" smtClean="0">
                <a:latin typeface="Arial" charset="0"/>
                <a:cs typeface="Arial" charset="0"/>
              </a:rPr>
              <a:pPr fontAlgn="base">
                <a:spcBef>
                  <a:spcPct val="0"/>
                </a:spcBef>
                <a:spcAft>
                  <a:spcPct val="0"/>
                </a:spcAft>
              </a:pPr>
              <a:t>15</a:t>
            </a:fld>
            <a:endParaRPr lang="en-US" smtClean="0">
              <a:latin typeface="Arial"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b="1" u="sng" smtClean="0"/>
              <a:t>Chapter Overview:</a:t>
            </a:r>
          </a:p>
          <a:p>
            <a:pPr eaLnBrk="1" hangingPunct="1">
              <a:spcBef>
                <a:spcPct val="0"/>
              </a:spcBef>
              <a:buFontTx/>
              <a:buChar char="•"/>
            </a:pPr>
            <a:r>
              <a:rPr lang="en-US" smtClean="0"/>
              <a:t>Why study public speaking</a:t>
            </a:r>
          </a:p>
          <a:p>
            <a:pPr eaLnBrk="1" hangingPunct="1">
              <a:spcBef>
                <a:spcPct val="0"/>
              </a:spcBef>
              <a:buFontTx/>
              <a:buChar char="•"/>
            </a:pPr>
            <a:r>
              <a:rPr lang="en-US" smtClean="0"/>
              <a:t>Public Speaking as a communication process</a:t>
            </a:r>
          </a:p>
          <a:p>
            <a:pPr eaLnBrk="1" hangingPunct="1">
              <a:spcBef>
                <a:spcPct val="0"/>
              </a:spcBef>
              <a:buFontTx/>
              <a:buChar char="•"/>
            </a:pPr>
            <a:r>
              <a:rPr lang="en-US" smtClean="0"/>
              <a:t>The rich heritage of public speaking</a:t>
            </a:r>
          </a:p>
          <a:p>
            <a:pPr eaLnBrk="1" hangingPunct="1">
              <a:spcBef>
                <a:spcPct val="0"/>
              </a:spcBef>
              <a:buFontTx/>
              <a:buChar char="•"/>
            </a:pPr>
            <a:r>
              <a:rPr lang="en-US" smtClean="0"/>
              <a:t>An overview of audience-centered public speaking</a:t>
            </a:r>
          </a:p>
          <a:p>
            <a:pPr eaLnBrk="1" hangingPunct="1">
              <a:spcBef>
                <a:spcPct val="0"/>
              </a:spcBef>
            </a:pPr>
            <a:endParaRPr lang="en-US" smtClean="0"/>
          </a:p>
        </p:txBody>
      </p:sp>
      <p:sp>
        <p:nvSpPr>
          <p:cNvPr id="153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0ACB39A-3329-4642-8EEC-698C96A6E1BF}" type="slidenum">
              <a:rPr lang="en-US">
                <a:cs typeface="Arial" charset="0"/>
              </a:rPr>
              <a:pPr fontAlgn="base">
                <a:spcBef>
                  <a:spcPct val="0"/>
                </a:spcBef>
                <a:spcAft>
                  <a:spcPct val="0"/>
                </a:spcAft>
                <a:defRPr/>
              </a:pPr>
              <a:t>2</a:t>
            </a:fld>
            <a:endParaRPr lang="en-US">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lvl="1" eaLnBrk="1" fontAlgn="auto" hangingPunct="1">
              <a:spcBef>
                <a:spcPts val="0"/>
              </a:spcBef>
              <a:spcAft>
                <a:spcPts val="0"/>
              </a:spcAft>
              <a:buSzPct val="150000"/>
              <a:defRPr/>
            </a:pPr>
            <a:r>
              <a:rPr lang="en-US" b="1" u="sng" dirty="0" smtClean="0"/>
              <a:t>NOTES: </a:t>
            </a:r>
          </a:p>
          <a:p>
            <a:pPr lvl="1" eaLnBrk="1" fontAlgn="auto" hangingPunct="1">
              <a:spcBef>
                <a:spcPts val="0"/>
              </a:spcBef>
              <a:spcAft>
                <a:spcPts val="0"/>
              </a:spcAft>
              <a:buSzPct val="150000"/>
              <a:defRPr/>
            </a:pPr>
            <a:r>
              <a:rPr lang="en-US" dirty="0" smtClean="0"/>
              <a:t>Communication is the top skill that helps graduates land jobs.</a:t>
            </a:r>
          </a:p>
          <a:p>
            <a:pPr lvl="1" eaLnBrk="1" fontAlgn="auto" hangingPunct="1">
              <a:spcBef>
                <a:spcPts val="0"/>
              </a:spcBef>
              <a:spcAft>
                <a:spcPts val="0"/>
              </a:spcAft>
              <a:buSzPct val="150000"/>
              <a:defRPr/>
            </a:pPr>
            <a:endParaRPr lang="en-US" dirty="0" smtClean="0"/>
          </a:p>
          <a:p>
            <a:pPr lvl="1" eaLnBrk="1" fontAlgn="auto" hangingPunct="1">
              <a:spcBef>
                <a:spcPts val="0"/>
              </a:spcBef>
              <a:spcAft>
                <a:spcPts val="0"/>
              </a:spcAft>
              <a:buSzPct val="150000"/>
              <a:defRPr/>
            </a:pPr>
            <a:r>
              <a:rPr lang="en-US" b="1" u="sng" dirty="0" smtClean="0"/>
              <a:t>Quick Check:</a:t>
            </a:r>
          </a:p>
          <a:p>
            <a:pPr marL="685800" lvl="1" indent="-228600" eaLnBrk="1" fontAlgn="auto" hangingPunct="1">
              <a:spcBef>
                <a:spcPts val="0"/>
              </a:spcBef>
              <a:spcAft>
                <a:spcPts val="0"/>
              </a:spcAft>
              <a:buSzPct val="150000"/>
              <a:buFontTx/>
              <a:buAutoNum type="arabicPeriod"/>
              <a:defRPr/>
            </a:pPr>
            <a:r>
              <a:rPr lang="en-US" dirty="0" smtClean="0"/>
              <a:t>The ability to speak with competence &amp; confidence will provide empowerment.</a:t>
            </a:r>
          </a:p>
          <a:p>
            <a:pPr marL="685800" lvl="1" indent="-228600" eaLnBrk="1" fontAlgn="auto" hangingPunct="1">
              <a:spcBef>
                <a:spcPts val="0"/>
              </a:spcBef>
              <a:spcAft>
                <a:spcPts val="0"/>
              </a:spcAft>
              <a:buSzPct val="150000"/>
              <a:buFontTx/>
              <a:buAutoNum type="arabicPeriod"/>
              <a:defRPr/>
            </a:pPr>
            <a:r>
              <a:rPr lang="en-US" dirty="0" smtClean="0"/>
              <a:t>Being able to communicate effectively with others is key to success in any line of employment</a:t>
            </a:r>
          </a:p>
          <a:p>
            <a:pPr lvl="1" eaLnBrk="1" fontAlgn="auto" hangingPunct="1">
              <a:spcBef>
                <a:spcPts val="0"/>
              </a:spcBef>
              <a:spcAft>
                <a:spcPts val="0"/>
              </a:spcAft>
              <a:buSzPct val="150000"/>
              <a:defRPr/>
            </a:pPr>
            <a:endParaRPr lang="en-US" dirty="0" smtClean="0"/>
          </a:p>
          <a:p>
            <a:pPr lvl="1" eaLnBrk="1" fontAlgn="auto" hangingPunct="1">
              <a:spcBef>
                <a:spcPts val="0"/>
              </a:spcBef>
              <a:spcAft>
                <a:spcPts val="0"/>
              </a:spcAft>
              <a:buSzPct val="150000"/>
              <a:defRPr/>
            </a:pPr>
            <a:r>
              <a:rPr lang="en-US" b="1" dirty="0" smtClean="0"/>
              <a:t>Table 1.1 </a:t>
            </a:r>
            <a:r>
              <a:rPr lang="en-US" dirty="0" smtClean="0"/>
              <a:t>(next slide) demonstrates the top skills valued by employers</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endParaRPr lang="en-US" dirty="0" smtClean="0"/>
          </a:p>
        </p:txBody>
      </p:sp>
      <p:sp>
        <p:nvSpPr>
          <p:cNvPr id="204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87117AF-8F7B-4992-827E-1ECEBC2D7F82}" type="slidenum">
              <a:rPr lang="en-US" smtClean="0">
                <a:latin typeface="Arial" charset="0"/>
                <a:cs typeface="Arial" charset="0"/>
              </a:rPr>
              <a:pPr fontAlgn="base">
                <a:spcBef>
                  <a:spcPct val="0"/>
                </a:spcBef>
                <a:spcAft>
                  <a:spcPct val="0"/>
                </a:spcAft>
              </a:pPr>
              <a:t>4</a:t>
            </a:fld>
            <a:endParaRPr lang="en-US" smtClean="0">
              <a:latin typeface="Arial" charset="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noTextEdi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b="1" u="sng" smtClean="0"/>
              <a:t>NOTES:</a:t>
            </a:r>
          </a:p>
          <a:p>
            <a:pPr eaLnBrk="1" hangingPunct="1">
              <a:spcBef>
                <a:spcPct val="0"/>
              </a:spcBef>
            </a:pPr>
            <a:r>
              <a:rPr lang="en-US" smtClean="0"/>
              <a:t>The skills you learn in a public-speaking course, such as how to ethically adapt information to listeners, organize your ideas, persuade others, and hold listeners’ attention are among the skills that are most sought by employers. In a nationwide survey, prospective employers of college graduates said that they seek candidates with “public-speaking and presentation ability. Other surveys of personnel managers, both in the United States and internationally, have confirmed that they consider communication skills to be the top factor in helping graduating college students to obtain employment (p. -- ).</a:t>
            </a:r>
          </a:p>
          <a:p>
            <a:pPr eaLnBrk="1" hangingPunct="1">
              <a:spcBef>
                <a:spcPct val="0"/>
              </a:spcBef>
            </a:pPr>
            <a:endParaRPr lang="en-US" smtClean="0"/>
          </a:p>
        </p:txBody>
      </p:sp>
      <p:sp>
        <p:nvSpPr>
          <p:cNvPr id="2253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A6B2F31-1DDE-4956-81B1-C42A937495A3}" type="slidenum">
              <a:rPr lang="en-US" smtClean="0">
                <a:latin typeface="Arial" charset="0"/>
                <a:cs typeface="Arial" charset="0"/>
              </a:rPr>
              <a:pPr fontAlgn="base">
                <a:spcBef>
                  <a:spcPct val="0"/>
                </a:spcBef>
                <a:spcAft>
                  <a:spcPct val="0"/>
                </a:spcAft>
              </a:pPr>
              <a:t>5</a:t>
            </a:fld>
            <a:endParaRPr lang="en-US" smtClean="0">
              <a:latin typeface="Arial" charset="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noTextEdi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b="1" smtClean="0"/>
              <a:t>NOTES:</a:t>
            </a:r>
          </a:p>
          <a:p>
            <a:pPr eaLnBrk="1" hangingPunct="1">
              <a:spcBef>
                <a:spcPct val="0"/>
              </a:spcBef>
            </a:pPr>
            <a:r>
              <a:rPr lang="en-US" b="1" u="sng" smtClean="0"/>
              <a:t>There are three key differences between conversation and public speaking:</a:t>
            </a:r>
          </a:p>
          <a:p>
            <a:pPr eaLnBrk="1" hangingPunct="1">
              <a:spcBef>
                <a:spcPct val="0"/>
              </a:spcBef>
            </a:pPr>
            <a:r>
              <a:rPr lang="en-US" smtClean="0"/>
              <a:t>• Public speaking is more prepared than conversation. Although there may be times when you are asked to speak on the spur of the moment, you will usually know in advance if you will be expected to give a talk on a specific occasion. A public speaker may spend hours or even days planning and practicing his or her speech.</a:t>
            </a:r>
          </a:p>
          <a:p>
            <a:pPr eaLnBrk="1" hangingPunct="1">
              <a:spcBef>
                <a:spcPct val="0"/>
              </a:spcBef>
            </a:pPr>
            <a:r>
              <a:rPr lang="en-US" smtClean="0"/>
              <a:t>• Public speaking is also more formal than conversation. The slang or casual language that we often use in conversation is not appropriate for most public speaking. Audiences expect speakers to use standard English grammar and vocabulary. The nonverbal communication of public speakers is also more formal than nonverbal behavior in ordinary conversation.</a:t>
            </a:r>
          </a:p>
          <a:p>
            <a:pPr eaLnBrk="1" hangingPunct="1">
              <a:spcBef>
                <a:spcPct val="0"/>
              </a:spcBef>
            </a:pPr>
            <a:r>
              <a:rPr lang="en-US" smtClean="0"/>
              <a:t>• Public speaking involves more clearly defined roles for the speaker and audience than conversation. During a conversation, there is typically interaction between speaker and listener. But in public speaking, the roles of speaker and audience are more</a:t>
            </a:r>
          </a:p>
          <a:p>
            <a:pPr eaLnBrk="1" hangingPunct="1">
              <a:spcBef>
                <a:spcPct val="0"/>
              </a:spcBef>
            </a:pPr>
            <a:r>
              <a:rPr lang="en-US" smtClean="0"/>
              <a:t>clearly defined and remain stable. Although in some cultures, a call-and-response speaker–audience interaction occurs (such as saying, “That’s right” or “Amen” in response to a preacher’s sermon), audience members rarely interrupt or talk back to speakers during most speeches.</a:t>
            </a:r>
          </a:p>
          <a:p>
            <a:pPr eaLnBrk="1" hangingPunct="1">
              <a:spcBef>
                <a:spcPct val="0"/>
              </a:spcBef>
            </a:pPr>
            <a:endParaRPr lang="en-US" smtClean="0"/>
          </a:p>
        </p:txBody>
      </p:sp>
      <p:sp>
        <p:nvSpPr>
          <p:cNvPr id="245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B6406D5-3464-443E-B50E-63320882BFF4}" type="slidenum">
              <a:rPr lang="en-US" smtClean="0">
                <a:latin typeface="Arial" charset="0"/>
                <a:cs typeface="Arial" charset="0"/>
              </a:rPr>
              <a:pPr fontAlgn="base">
                <a:spcBef>
                  <a:spcPct val="0"/>
                </a:spcBef>
                <a:spcAft>
                  <a:spcPct val="0"/>
                </a:spcAft>
              </a:pPr>
              <a:t>6</a:t>
            </a:fld>
            <a:endParaRPr lang="en-US" smtClean="0">
              <a:latin typeface="Arial" charset="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77500" lnSpcReduction="20000"/>
          </a:bodyPr>
          <a:lstStyle/>
          <a:p>
            <a:pPr eaLnBrk="1" fontAlgn="auto" hangingPunct="1">
              <a:spcBef>
                <a:spcPts val="0"/>
              </a:spcBef>
              <a:spcAft>
                <a:spcPts val="0"/>
              </a:spcAft>
              <a:defRPr/>
            </a:pPr>
            <a:r>
              <a:rPr lang="en-US" b="1" dirty="0" smtClean="0"/>
              <a:t>NOTES:</a:t>
            </a:r>
          </a:p>
          <a:p>
            <a:pPr eaLnBrk="1" fontAlgn="auto" hangingPunct="1">
              <a:spcBef>
                <a:spcPts val="0"/>
              </a:spcBef>
              <a:spcAft>
                <a:spcPts val="0"/>
              </a:spcAft>
              <a:defRPr/>
            </a:pPr>
            <a:r>
              <a:rPr lang="en-US" b="1" dirty="0" smtClean="0"/>
              <a:t>Communication as Action: </a:t>
            </a:r>
          </a:p>
          <a:p>
            <a:pPr eaLnBrk="1" fontAlgn="auto" hangingPunct="1">
              <a:spcBef>
                <a:spcPts val="0"/>
              </a:spcBef>
              <a:spcAft>
                <a:spcPts val="0"/>
              </a:spcAft>
              <a:defRPr/>
            </a:pPr>
            <a:r>
              <a:rPr lang="en-US" dirty="0" smtClean="0"/>
              <a:t>The earliest models that communication theorists formulated were linear, suggesting a simple transfer of meaning from a sender to a receiver, as shown in </a:t>
            </a:r>
            <a:r>
              <a:rPr lang="en-US" b="1" dirty="0" smtClean="0"/>
              <a:t>Figure 1.1. </a:t>
            </a:r>
            <a:r>
              <a:rPr lang="en-US" dirty="0" smtClean="0"/>
              <a:t>Although theorists later realized that these ideas were too simplistic, early models did identify most of the elements of the communication process. We will explain each element as it relates to public speaking. </a:t>
            </a:r>
          </a:p>
          <a:p>
            <a:pPr eaLnBrk="1" fontAlgn="auto" hangingPunct="1">
              <a:spcBef>
                <a:spcPts val="0"/>
              </a:spcBef>
              <a:spcAft>
                <a:spcPts val="0"/>
              </a:spcAft>
              <a:defRPr/>
            </a:pPr>
            <a:r>
              <a:rPr lang="en-US" b="1" dirty="0" smtClean="0"/>
              <a:t>Source </a:t>
            </a:r>
            <a:r>
              <a:rPr lang="en-US" dirty="0" smtClean="0"/>
              <a:t>A public speaker is a source of information and ideas for an audience. The job of the source or speaker is to encode, or translate, the ideas and images in his or her mind into verbal or nonverbal symbols (a code) that an audience can recognize. The speaker may encode into words (for example, saying, “The fabric should be 2 inches square”) or into gestures (showing the size with his or her hands).</a:t>
            </a:r>
          </a:p>
          <a:p>
            <a:pPr eaLnBrk="1" fontAlgn="auto" hangingPunct="1">
              <a:spcBef>
                <a:spcPts val="0"/>
              </a:spcBef>
              <a:spcAft>
                <a:spcPts val="0"/>
              </a:spcAft>
              <a:defRPr/>
            </a:pPr>
            <a:r>
              <a:rPr lang="en-US" b="1" dirty="0" smtClean="0"/>
              <a:t>Message </a:t>
            </a:r>
            <a:r>
              <a:rPr lang="en-US" dirty="0" smtClean="0"/>
              <a:t>The message in public speaking is the speech itself—both what is said and how it is said. If a speaker has trouble finding words to convey his or her ideas or sends contradictory nonverbal symbols, listeners might not be able to decode the speaker’s verbal and nonverbal symbols into a message.</a:t>
            </a:r>
          </a:p>
          <a:p>
            <a:pPr eaLnBrk="1" fontAlgn="auto" hangingPunct="1">
              <a:spcBef>
                <a:spcPts val="0"/>
              </a:spcBef>
              <a:spcAft>
                <a:spcPts val="0"/>
              </a:spcAft>
              <a:defRPr/>
            </a:pPr>
            <a:r>
              <a:rPr lang="en-US" b="1" dirty="0" smtClean="0"/>
              <a:t>Channels</a:t>
            </a:r>
            <a:r>
              <a:rPr lang="en-US" dirty="0" smtClean="0"/>
              <a:t> A message is usually transmitted from sender to receiver via two channels: visual and auditory. Audience members see the speaker and decode his or her nonverbal symbols—eye contact (or lack of it), facial expressions, posture, gestures, and dress. If the speaker uses any visual aids, such as graphs or models, these too are transmitted along the visual channel. The auditory channel opens as the speaker speaks. Then the audience members hear words and such vocal cues as inflection, rate, and voice quality.</a:t>
            </a:r>
          </a:p>
          <a:p>
            <a:pPr eaLnBrk="1" fontAlgn="auto" hangingPunct="1">
              <a:spcBef>
                <a:spcPts val="0"/>
              </a:spcBef>
              <a:spcAft>
                <a:spcPts val="0"/>
              </a:spcAft>
              <a:defRPr/>
            </a:pPr>
            <a:r>
              <a:rPr lang="en-US" b="1" dirty="0" smtClean="0"/>
              <a:t>Receiver</a:t>
            </a:r>
            <a:r>
              <a:rPr lang="en-US" dirty="0" smtClean="0"/>
              <a:t> The receiver of the message is the individual audience member, whose decoding of the message will depend on his or her own particular blend of past experiences, attitudes, beliefs, and values. An effective public speaker should be receiver or audience-centered.</a:t>
            </a:r>
          </a:p>
          <a:p>
            <a:pPr eaLnBrk="1" fontAlgn="auto" hangingPunct="1">
              <a:spcBef>
                <a:spcPts val="0"/>
              </a:spcBef>
              <a:spcAft>
                <a:spcPts val="0"/>
              </a:spcAft>
              <a:defRPr/>
            </a:pPr>
            <a:r>
              <a:rPr lang="en-US" b="1" dirty="0" smtClean="0"/>
              <a:t>Noise</a:t>
            </a:r>
            <a:r>
              <a:rPr lang="en-US" dirty="0" smtClean="0"/>
              <a:t> Anything that interferes with the communication of a message is called noise. Noise may be physical and external. If your 8 a.m. public-speaking class is frequently interrupted by the roar of a lawn mower running back and forth under the window, it may be difficult to concentrate on what your instructor is saying. A noisy air conditioner, a crying baby, or incessant coughing can make it difficult for audience members</a:t>
            </a:r>
          </a:p>
          <a:p>
            <a:pPr eaLnBrk="1" fontAlgn="auto" hangingPunct="1">
              <a:spcBef>
                <a:spcPts val="0"/>
              </a:spcBef>
              <a:spcAft>
                <a:spcPts val="0"/>
              </a:spcAft>
              <a:defRPr/>
            </a:pPr>
            <a:r>
              <a:rPr lang="en-US" dirty="0" smtClean="0"/>
              <a:t>to hear or concentrate on a speech. Noise can also be internal. This type of noise may stem from either physiological or psychological causes and may directly affect either the source or the receiver. A bad cold (physiological noise) may cloud a speaker’s memory or subdue his or her delivery. An audience member who is worried about an upcoming exam (psychological noise) is unlikely to remember much of what the speaker says. Whether it is internal or external.</a:t>
            </a:r>
          </a:p>
          <a:p>
            <a:pPr eaLnBrk="1" fontAlgn="auto" hangingPunct="1">
              <a:spcBef>
                <a:spcPts val="0"/>
              </a:spcBef>
              <a:spcAft>
                <a:spcPts val="0"/>
              </a:spcAft>
              <a:defRPr/>
            </a:pPr>
            <a:endParaRPr lang="en-US" dirty="0" smtClean="0"/>
          </a:p>
        </p:txBody>
      </p:sp>
      <p:sp>
        <p:nvSpPr>
          <p:cNvPr id="2662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7475032-9C9A-40A1-9701-6BBBA648D45D}" type="slidenum">
              <a:rPr lang="en-US" smtClean="0">
                <a:latin typeface="Arial" charset="0"/>
                <a:cs typeface="Arial" charset="0"/>
              </a:rPr>
              <a:pPr fontAlgn="base">
                <a:spcBef>
                  <a:spcPct val="0"/>
                </a:spcBef>
                <a:spcAft>
                  <a:spcPct val="0"/>
                </a:spcAft>
              </a:pPr>
              <a:t>7</a:t>
            </a:fld>
            <a:endParaRPr lang="en-US" smtClean="0">
              <a:latin typeface="Arial" charset="0"/>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a:bodyPr>
          <a:lstStyle/>
          <a:p>
            <a:pPr eaLnBrk="1" fontAlgn="auto" hangingPunct="1">
              <a:spcBef>
                <a:spcPts val="0"/>
              </a:spcBef>
              <a:spcAft>
                <a:spcPts val="0"/>
              </a:spcAft>
              <a:defRPr/>
            </a:pPr>
            <a:r>
              <a:rPr lang="en-US" sz="1100" b="1" dirty="0" smtClean="0"/>
              <a:t>NOTES:</a:t>
            </a:r>
          </a:p>
          <a:p>
            <a:pPr eaLnBrk="1" fontAlgn="auto" hangingPunct="1">
              <a:spcBef>
                <a:spcPts val="0"/>
              </a:spcBef>
              <a:spcAft>
                <a:spcPts val="0"/>
              </a:spcAft>
              <a:defRPr/>
            </a:pPr>
            <a:r>
              <a:rPr lang="en-US" sz="1100" b="1" u="sng" dirty="0" smtClean="0"/>
              <a:t>Communication as Interaction: </a:t>
            </a:r>
            <a:r>
              <a:rPr lang="en-US" sz="1100" dirty="0" smtClean="0"/>
              <a:t>Realizing that linear models were overly simplistic, later communication theorists designed models that depicted communication as a more complex process (</a:t>
            </a:r>
            <a:r>
              <a:rPr lang="en-US" sz="1100" b="1" dirty="0" smtClean="0"/>
              <a:t>see Figure 1.2</a:t>
            </a:r>
            <a:r>
              <a:rPr lang="en-US" sz="1100" dirty="0" smtClean="0"/>
              <a:t>). These models were circular, or interactive, and added two important new elements: feedback and context.</a:t>
            </a:r>
          </a:p>
          <a:p>
            <a:pPr eaLnBrk="1" fontAlgn="auto" hangingPunct="1">
              <a:spcBef>
                <a:spcPts val="0"/>
              </a:spcBef>
              <a:spcAft>
                <a:spcPts val="0"/>
              </a:spcAft>
              <a:defRPr/>
            </a:pPr>
            <a:r>
              <a:rPr lang="en-US" sz="1100" b="1" dirty="0" smtClean="0"/>
              <a:t>Feedback</a:t>
            </a:r>
            <a:r>
              <a:rPr lang="en-US" sz="1100" dirty="0" smtClean="0"/>
              <a:t> One way in which public speaking differs from casual conversation is that the public speaker does most or all of the talking. But public speaking is still interactive. Without an audience to hear and provide feedback, public speaking serves little purpose. Skillful public speakers are audience-centered. They depend on the nods, facial expressions, and murmurings of the audience to signal them to adjust their rate of speaking, volume, vocabulary, type and amount of supporting material, and other variables to communicate their message successfully.</a:t>
            </a:r>
          </a:p>
          <a:p>
            <a:pPr eaLnBrk="1" fontAlgn="auto" hangingPunct="1">
              <a:spcBef>
                <a:spcPts val="0"/>
              </a:spcBef>
              <a:spcAft>
                <a:spcPts val="0"/>
              </a:spcAft>
              <a:defRPr/>
            </a:pPr>
            <a:r>
              <a:rPr lang="en-US" sz="1100" b="1" dirty="0" smtClean="0"/>
              <a:t>Context</a:t>
            </a:r>
            <a:r>
              <a:rPr lang="en-US" sz="1100" dirty="0" smtClean="0"/>
              <a:t> The context of a public-speaking experience is the environment or situation in which the speech occurs. It includes such elements as the time, the place, and the speaker’s and audience’s cultural traditions and expectations. To paraphrase John Donne, no speech is an island—no speech occurs in a vacuum. Rather, each speech is a blend of circumstances that can never be replicated exactly again. The person whose job it is to deliver an identical message to a number of different audiences at different times and in different places can attest to the uniqueness of each</a:t>
            </a:r>
          </a:p>
          <a:p>
            <a:pPr eaLnBrk="1" fontAlgn="auto" hangingPunct="1">
              <a:spcBef>
                <a:spcPts val="0"/>
              </a:spcBef>
              <a:spcAft>
                <a:spcPts val="0"/>
              </a:spcAft>
              <a:defRPr/>
            </a:pPr>
            <a:r>
              <a:rPr lang="en-US" sz="1100" dirty="0" smtClean="0"/>
              <a:t>speaking context. If the room is hot, crowded, or poorly lit, these conditions affect both speaker and audience. The audience that hears a speaker at 10 a.m. is likely to be fresher and more receptive than a 4:30 p.m. audience. A speaker who fought rush-hour traffic for ninety minutes to arrive at his or her destination may find it difficult to muster much enthusiasm for delivering the speech. Many of the skills that you will learn from this book relate not only to the preparation of effective speeches (messages), but also to the elements of feedback and context in the communication process. Our audience-centered approach focuses on “reading” your listeners’ responses and adjusting to them as you speak.</a:t>
            </a:r>
            <a:endParaRPr lang="en-US" sz="1100" dirty="0"/>
          </a:p>
        </p:txBody>
      </p:sp>
      <p:sp>
        <p:nvSpPr>
          <p:cNvPr id="2867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0D9B84B-10E8-4C4D-92F8-7997230280C3}" type="slidenum">
              <a:rPr lang="en-US" smtClean="0">
                <a:latin typeface="Arial" charset="0"/>
                <a:cs typeface="Arial" charset="0"/>
              </a:rPr>
              <a:pPr fontAlgn="base">
                <a:spcBef>
                  <a:spcPct val="0"/>
                </a:spcBef>
                <a:spcAft>
                  <a:spcPct val="0"/>
                </a:spcAft>
              </a:pPr>
              <a:t>8</a:t>
            </a:fld>
            <a:endParaRPr lang="en-US" smtClean="0">
              <a:latin typeface="Arial" charset="0"/>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noTextEdi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z="1100" b="1" u="sng" smtClean="0"/>
              <a:t>NOTES:</a:t>
            </a:r>
          </a:p>
          <a:p>
            <a:pPr eaLnBrk="1" hangingPunct="1">
              <a:spcBef>
                <a:spcPct val="0"/>
              </a:spcBef>
            </a:pPr>
            <a:r>
              <a:rPr lang="en-US" sz="1100" smtClean="0"/>
              <a:t>The most recent communication models do not label individual components. Transactive models focus instead on communication as a simultaneous process. As the model in </a:t>
            </a:r>
            <a:r>
              <a:rPr lang="en-US" sz="1100" b="1" smtClean="0"/>
              <a:t>Figure 1.3 </a:t>
            </a:r>
            <a:r>
              <a:rPr lang="en-US" sz="1100" smtClean="0"/>
              <a:t>suggests, we send and receive messages concurrently. In a two-person communication</a:t>
            </a:r>
          </a:p>
          <a:p>
            <a:pPr eaLnBrk="1" hangingPunct="1">
              <a:spcBef>
                <a:spcPct val="0"/>
              </a:spcBef>
            </a:pPr>
            <a:r>
              <a:rPr lang="en-US" sz="1100" smtClean="0"/>
              <a:t>transaction, both individuals are sending and receiving at the same time. When you are listening, you are also expressing your thoughts and feelings nonverbally. An effective public speaker should not only be focused on the message he or she is expressing, but also be tuned in to how the audience is responding to the message. A good public speaker shouldn’t wait until a speech is over to gauge its effectiveness but, because of the transactive nature of communication, should be scanning the audience during the speech for nonverbal clues to the audience’s reaction. Although communication models have been developed only recently, the elements of these models have long been recognized as the keys to successful public speaking. As you study public speaking, you will continue a tradition that goes back to the very beginnings of Western civilization.</a:t>
            </a:r>
          </a:p>
        </p:txBody>
      </p:sp>
      <p:sp>
        <p:nvSpPr>
          <p:cNvPr id="3072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51B64EE-AB3D-4714-A13B-FA261F99A6AA}" type="slidenum">
              <a:rPr lang="en-US" smtClean="0">
                <a:latin typeface="Arial" charset="0"/>
                <a:cs typeface="Arial" charset="0"/>
              </a:rPr>
              <a:pPr fontAlgn="base">
                <a:spcBef>
                  <a:spcPct val="0"/>
                </a:spcBef>
                <a:spcAft>
                  <a:spcPct val="0"/>
                </a:spcAft>
              </a:pPr>
              <a:t>9</a:t>
            </a:fld>
            <a:endParaRPr lang="en-US" smtClean="0">
              <a:latin typeface="Arial" charset="0"/>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85000" lnSpcReduction="20000"/>
          </a:bodyPr>
          <a:lstStyle/>
          <a:p>
            <a:pPr eaLnBrk="1" fontAlgn="auto" hangingPunct="1">
              <a:spcBef>
                <a:spcPts val="0"/>
              </a:spcBef>
              <a:spcAft>
                <a:spcPts val="0"/>
              </a:spcAft>
              <a:defRPr/>
            </a:pPr>
            <a:r>
              <a:rPr lang="en-US" sz="1050" b="1" dirty="0" smtClean="0"/>
              <a:t>NOTES:</a:t>
            </a:r>
          </a:p>
          <a:p>
            <a:pPr eaLnBrk="1" fontAlgn="auto" hangingPunct="1">
              <a:spcBef>
                <a:spcPts val="0"/>
              </a:spcBef>
              <a:spcAft>
                <a:spcPts val="0"/>
              </a:spcAft>
              <a:buFont typeface="Arial" pitchFamily="34" charset="0"/>
              <a:buChar char="•"/>
              <a:defRPr/>
            </a:pPr>
            <a:r>
              <a:rPr lang="en-US" sz="1050" dirty="0" smtClean="0"/>
              <a:t>The </a:t>
            </a:r>
            <a:r>
              <a:rPr lang="en-US" sz="1050" b="1" u="sng" dirty="0" smtClean="0"/>
              <a:t>fourth century B.C.E</a:t>
            </a:r>
            <a:r>
              <a:rPr lang="en-US" sz="1050" dirty="0" smtClean="0"/>
              <a:t>. was a golden age for rhetoric in the Greek Republic, where the philosopher Aristotle formulated guidelines for speakers that we still follow today. Several centuries later, as politicians and poets attracted large followings in ancient Rome, Cicero and Quintilian sought to define the qualities of the “true” orator. On a lighter note, it is said that Roman orators invented the necktie; fearing laryngitis, they</a:t>
            </a:r>
          </a:p>
          <a:p>
            <a:pPr eaLnBrk="1" fontAlgn="auto" hangingPunct="1">
              <a:spcBef>
                <a:spcPts val="0"/>
              </a:spcBef>
              <a:spcAft>
                <a:spcPts val="0"/>
              </a:spcAft>
              <a:defRPr/>
            </a:pPr>
            <a:r>
              <a:rPr lang="en-US" sz="1050" dirty="0" smtClean="0"/>
              <a:t>wore “chin cloths” to protect their throats. </a:t>
            </a:r>
          </a:p>
          <a:p>
            <a:pPr eaLnBrk="1" fontAlgn="auto" hangingPunct="1">
              <a:spcBef>
                <a:spcPts val="0"/>
              </a:spcBef>
              <a:spcAft>
                <a:spcPts val="0"/>
              </a:spcAft>
              <a:buFont typeface="Arial" pitchFamily="34" charset="0"/>
              <a:buChar char="•"/>
              <a:defRPr/>
            </a:pPr>
            <a:r>
              <a:rPr lang="en-US" sz="1050" dirty="0" smtClean="0"/>
              <a:t>By the 1400s in </a:t>
            </a:r>
            <a:r>
              <a:rPr lang="en-US" sz="1050" b="1" u="sng" dirty="0" smtClean="0"/>
              <a:t>medieval Europe</a:t>
            </a:r>
            <a:r>
              <a:rPr lang="en-US" sz="1050" dirty="0" smtClean="0"/>
              <a:t>, the clergy were the most polished public speakers. People gathered eagerly to hear Martin Luther expound his Articles of Faith.</a:t>
            </a:r>
          </a:p>
          <a:p>
            <a:pPr eaLnBrk="1" fontAlgn="auto" hangingPunct="1">
              <a:spcBef>
                <a:spcPts val="0"/>
              </a:spcBef>
              <a:spcAft>
                <a:spcPts val="0"/>
              </a:spcAft>
              <a:buFont typeface="Arial" pitchFamily="34" charset="0"/>
              <a:buNone/>
              <a:defRPr/>
            </a:pPr>
            <a:endParaRPr lang="en-US" sz="1050" dirty="0" smtClean="0"/>
          </a:p>
          <a:p>
            <a:pPr eaLnBrk="1" fontAlgn="auto" hangingPunct="1">
              <a:spcBef>
                <a:spcPts val="0"/>
              </a:spcBef>
              <a:spcAft>
                <a:spcPts val="0"/>
              </a:spcAft>
              <a:defRPr/>
            </a:pPr>
            <a:r>
              <a:rPr lang="en-US" sz="1050" dirty="0" smtClean="0"/>
              <a:t>In the </a:t>
            </a:r>
            <a:r>
              <a:rPr lang="en-US" sz="1050" b="1" u="sng" dirty="0" smtClean="0"/>
              <a:t>eighteenth century, </a:t>
            </a:r>
            <a:r>
              <a:rPr lang="en-US" sz="1050" dirty="0" smtClean="0"/>
              <a:t>British subjects in the American colonies listened to town criers and to the speeches of impassioned patriots of what was to become the United States. About a hundred years later, </a:t>
            </a:r>
            <a:r>
              <a:rPr lang="en-US" sz="1050" b="1" u="sng" dirty="0" smtClean="0"/>
              <a:t>nineteenth-century</a:t>
            </a:r>
            <a:r>
              <a:rPr lang="en-US" sz="1050" dirty="0" smtClean="0"/>
              <a:t> audiences heard speakers such as Henry Clay and Daniel Webster debate states’ rights; they listened to Frederick Douglass, Angelina Grimke, and Sojourner Truth argue for the abolition of slavery and to </a:t>
            </a:r>
            <a:r>
              <a:rPr lang="en-US" sz="1050" dirty="0" err="1" smtClean="0"/>
              <a:t>Lucretia</a:t>
            </a:r>
            <a:r>
              <a:rPr lang="en-US" sz="1050" dirty="0" smtClean="0"/>
              <a:t> Mott plead for women’s suffrage; they gathered for an evening’s entertainment to hear Mark Twain as he traveled the lecture circuits of the frontier. Students of nineteenth-century public speaking spent very little time developing their own speeches. Instead, they practiced the art of declamation—the delivery of an already famous address. Favorite subjects for declamation included speeches by Americans such as Patrick Henry and William Jennings Bryan and British orator Edmund Burke. Collections of speeches, such as Bryan’s own ten-volume set of </a:t>
            </a:r>
            <a:r>
              <a:rPr lang="en-US" sz="1050" i="1" dirty="0" smtClean="0"/>
              <a:t>The World’s</a:t>
            </a:r>
          </a:p>
          <a:p>
            <a:pPr eaLnBrk="1" fontAlgn="auto" hangingPunct="1">
              <a:spcBef>
                <a:spcPts val="0"/>
              </a:spcBef>
              <a:spcAft>
                <a:spcPts val="0"/>
              </a:spcAft>
              <a:defRPr/>
            </a:pPr>
            <a:r>
              <a:rPr lang="en-US" sz="1050" i="1" dirty="0" smtClean="0"/>
              <a:t>Famous Orations, published in 1906, were extremely popular. </a:t>
            </a:r>
            <a:r>
              <a:rPr lang="en-US" sz="1050" dirty="0" smtClean="0"/>
              <a:t>Hand in hand with declamation went the study and practice of elocution, the expression of emotion through posture, movement, gestures, facial expression, and voice. From the </a:t>
            </a:r>
            <a:r>
              <a:rPr lang="en-US" sz="1050" b="1" u="sng" dirty="0" smtClean="0"/>
              <a:t>mid-nineteenth century </a:t>
            </a:r>
            <a:r>
              <a:rPr lang="en-US" sz="1050" dirty="0" smtClean="0"/>
              <a:t>to the early twentieth century, elocution manuals, providing elaborate and specific prescriptions for effective delivery, were standard references not only in schools, but also in nearly every middle-class home in the United States. In the first half of the twentieth century, radio made it possible for people around the world to hear Franklin Delano Roosevelt decry December 7, 1941, as “a date which will live in infamy.” In the last half of the century, television was the medium through which audiences saw and heard the most stirring speeches:</a:t>
            </a:r>
          </a:p>
          <a:p>
            <a:pPr eaLnBrk="1" fontAlgn="auto" hangingPunct="1">
              <a:spcBef>
                <a:spcPts val="0"/>
              </a:spcBef>
              <a:spcAft>
                <a:spcPts val="0"/>
              </a:spcAft>
              <a:defRPr/>
            </a:pPr>
            <a:endParaRPr lang="en-US" sz="1050" dirty="0" smtClean="0"/>
          </a:p>
          <a:p>
            <a:pPr eaLnBrk="1" fontAlgn="auto" hangingPunct="1">
              <a:spcBef>
                <a:spcPts val="0"/>
              </a:spcBef>
              <a:spcAft>
                <a:spcPts val="0"/>
              </a:spcAft>
              <a:defRPr/>
            </a:pPr>
            <a:r>
              <a:rPr lang="en-US" sz="1050" dirty="0" smtClean="0"/>
              <a:t>With the </a:t>
            </a:r>
            <a:r>
              <a:rPr lang="en-US" sz="1050" b="1" u="sng" dirty="0" smtClean="0"/>
              <a:t>twenty-first century </a:t>
            </a:r>
            <a:r>
              <a:rPr lang="en-US" sz="1050" dirty="0" smtClean="0"/>
              <a:t>dawned a new era of speechmaking. It was to be an era that would draw on age-old public-speaking traditions and an era in which U.S. soldiers serving in Iraq would watch their children’s commencement addresses live via streaming video. And it was to be an era that would summon public speakers to meet some of the most difficult challenges in history—an era in which a U.S. president would face a nation badly shocked by the events of September 11, 2001, and assure them that “terrorist attacks can shake the foundations of our biggest buildings, but they cannot touch the foundation of America. These acts shattered steel, but they cannot dent the steel of American resolve.” Speakers in the future will continue to draw on a long and rich heritage in addition to forging new frontiers in public speaking.</a:t>
            </a:r>
          </a:p>
        </p:txBody>
      </p:sp>
      <p:sp>
        <p:nvSpPr>
          <p:cNvPr id="3277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8FAFBF7-8899-4683-B815-F89F72ACF341}" type="slidenum">
              <a:rPr lang="en-US" smtClean="0">
                <a:latin typeface="Arial" charset="0"/>
                <a:cs typeface="Arial" charset="0"/>
              </a:rPr>
              <a:pPr fontAlgn="base">
                <a:spcBef>
                  <a:spcPct val="0"/>
                </a:spcBef>
                <a:spcAft>
                  <a:spcPct val="0"/>
                </a:spcAft>
              </a:pPr>
              <a:t>10</a:t>
            </a:fld>
            <a:endParaRPr lang="en-US" smtClean="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ed Rectangle 15"/>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up 9"/>
          <p:cNvGrpSpPr>
            <a:grpSpLocks noChangeAspect="1"/>
          </p:cNvGrpSpPr>
          <p:nvPr/>
        </p:nvGrpSpPr>
        <p:grpSpPr bwMode="auto">
          <a:xfrm>
            <a:off x="211138" y="5354638"/>
            <a:ext cx="8723312" cy="1330325"/>
            <a:chOff x="-3905250" y="4294188"/>
            <a:chExt cx="13011150" cy="1892300"/>
          </a:xfrm>
        </p:grpSpPr>
        <p:sp>
          <p:nvSpPr>
            <p:cNvPr id="6" name="Freeform 14"/>
            <p:cNvSpPr>
              <a:spLocks/>
            </p:cNvSpPr>
            <p:nvPr/>
          </p:nvSpPr>
          <p:spPr bwMode="hidden">
            <a:xfrm>
              <a:off x="4810681" y="4499676"/>
              <a:ext cx="4295219"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7" name="Freeform 18"/>
            <p:cNvSpPr>
              <a:spLocks/>
            </p:cNvSpPr>
            <p:nvPr/>
          </p:nvSpPr>
          <p:spPr bwMode="hidden">
            <a:xfrm>
              <a:off x="-308538" y="4319027"/>
              <a:ext cx="8280254" cy="1208092"/>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8" name="Freeform 22"/>
            <p:cNvSpPr>
              <a:spLocks/>
            </p:cNvSpPr>
            <p:nvPr/>
          </p:nvSpPr>
          <p:spPr bwMode="hidden">
            <a:xfrm>
              <a:off x="4014" y="4334834"/>
              <a:ext cx="8164231"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9" name="Freeform 26"/>
            <p:cNvSpPr>
              <a:spLocks/>
            </p:cNvSpPr>
            <p:nvPr/>
          </p:nvSpPr>
          <p:spPr bwMode="hidden">
            <a:xfrm>
              <a:off x="4157164" y="4316769"/>
              <a:ext cx="4939265"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cs typeface="+mn-cs"/>
              </a:endParaRPr>
            </a:p>
          </p:txBody>
        </p:sp>
        <p:sp useBgFill="1">
          <p:nvSpPr>
            <p:cNvPr id="10"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cs typeface="+mn-cs"/>
              </a:endParaRP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1" name="Date Placeholder 3"/>
          <p:cNvSpPr>
            <a:spLocks noGrp="1"/>
          </p:cNvSpPr>
          <p:nvPr>
            <p:ph type="dt" sz="half" idx="10"/>
          </p:nvPr>
        </p:nvSpPr>
        <p:spPr/>
        <p:txBody>
          <a:bodyPr/>
          <a:lstStyle>
            <a:lvl1pPr>
              <a:defRPr/>
            </a:lvl1pPr>
          </a:lstStyle>
          <a:p>
            <a:pPr>
              <a:defRPr/>
            </a:pPr>
            <a:fld id="{0CD81B42-8B55-4FBE-9F1B-153DD4AFD52E}" type="datetime1">
              <a:rPr lang="en-US"/>
              <a:pPr>
                <a:defRPr/>
              </a:pPr>
              <a:t>11/14/2011</a:t>
            </a:fld>
            <a:endParaRPr lang="en-US"/>
          </a:p>
        </p:txBody>
      </p:sp>
      <p:sp>
        <p:nvSpPr>
          <p:cNvPr id="12" name="Footer Placeholder 2"/>
          <p:cNvSpPr>
            <a:spLocks noGrp="1"/>
          </p:cNvSpPr>
          <p:nvPr>
            <p:ph type="ftr" sz="quarter" idx="11"/>
          </p:nvPr>
        </p:nvSpPr>
        <p:spPr/>
        <p:txBody>
          <a:bodyPr/>
          <a:lstStyle>
            <a:lvl1pPr>
              <a:defRPr/>
            </a:lvl1pPr>
          </a:lstStyle>
          <a:p>
            <a:r>
              <a:rPr lang="en-US"/>
              <a:t>Copyright © 2013, 2010, 2007, 2005 Pearson Education, Inc.  All Rights Reserved.</a:t>
            </a:r>
          </a:p>
          <a:p>
            <a:endParaRPr lang="en-US"/>
          </a:p>
        </p:txBody>
      </p:sp>
    </p:spTree>
  </p:cSld>
  <p:clrMapOvr>
    <a:masterClrMapping/>
  </p:clrMapOvr>
  <p:transition spd="slow">
    <p:split orient="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3D81730-2C43-405E-9D12-377C5E9B0EC9}" type="datetime1">
              <a:rPr lang="en-US"/>
              <a:pPr>
                <a:defRPr/>
              </a:pPr>
              <a:t>11/14/2011</a:t>
            </a:fld>
            <a:endParaRPr lang="en-US"/>
          </a:p>
        </p:txBody>
      </p:sp>
      <p:sp>
        <p:nvSpPr>
          <p:cNvPr id="5" name="Footer Placeholder 2"/>
          <p:cNvSpPr>
            <a:spLocks noGrp="1"/>
          </p:cNvSpPr>
          <p:nvPr>
            <p:ph type="ftr" sz="quarter" idx="11"/>
          </p:nvPr>
        </p:nvSpPr>
        <p:spPr/>
        <p:txBody>
          <a:bodyPr/>
          <a:lstStyle>
            <a:lvl1pPr>
              <a:defRPr/>
            </a:lvl1pPr>
          </a:lstStyle>
          <a:p>
            <a:r>
              <a:rPr lang="en-US"/>
              <a:t>Copyright © 2013, 2008, 2006 Pearson Education, Inc.  All Rights Reserved.</a:t>
            </a:r>
          </a:p>
          <a:p>
            <a:endParaRPr lang="en-US"/>
          </a:p>
        </p:txBody>
      </p:sp>
    </p:spTree>
  </p:cSld>
  <p:clrMapOvr>
    <a:masterClrMapping/>
  </p:clrMapOvr>
  <p:transition spd="slow">
    <p:split orient="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ounded Rectangle 20"/>
          <p:cNvSpPr/>
          <p:nvPr/>
        </p:nvSpPr>
        <p:spPr bwMode="hidden">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up 14"/>
          <p:cNvGrpSpPr>
            <a:grpSpLocks noChangeAspect="1"/>
          </p:cNvGrpSpPr>
          <p:nvPr/>
        </p:nvGrpSpPr>
        <p:grpSpPr bwMode="auto">
          <a:xfrm>
            <a:off x="211138" y="714375"/>
            <a:ext cx="8723312" cy="1331913"/>
            <a:chOff x="-3905250" y="4294188"/>
            <a:chExt cx="13011150" cy="1892300"/>
          </a:xfrm>
        </p:grpSpPr>
        <p:sp>
          <p:nvSpPr>
            <p:cNvPr id="6" name="Freeform 14"/>
            <p:cNvSpPr>
              <a:spLocks/>
            </p:cNvSpPr>
            <p:nvPr/>
          </p:nvSpPr>
          <p:spPr bwMode="hidden">
            <a:xfrm>
              <a:off x="4810681" y="4501687"/>
              <a:ext cx="4295219" cy="101494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7" name="Freeform 18"/>
            <p:cNvSpPr>
              <a:spLocks/>
            </p:cNvSpPr>
            <p:nvPr/>
          </p:nvSpPr>
          <p:spPr bwMode="hidden">
            <a:xfrm>
              <a:off x="-308538" y="4318998"/>
              <a:ext cx="8280254" cy="1208906"/>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8" name="Freeform 22"/>
            <p:cNvSpPr>
              <a:spLocks/>
            </p:cNvSpPr>
            <p:nvPr/>
          </p:nvSpPr>
          <p:spPr bwMode="hidden">
            <a:xfrm>
              <a:off x="4014" y="4334786"/>
              <a:ext cx="8164231" cy="110290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9" name="Freeform 26"/>
            <p:cNvSpPr>
              <a:spLocks/>
            </p:cNvSpPr>
            <p:nvPr/>
          </p:nvSpPr>
          <p:spPr bwMode="hidden">
            <a:xfrm>
              <a:off x="4157164" y="4316742"/>
              <a:ext cx="4939265" cy="92697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cs typeface="+mn-cs"/>
              </a:endParaRPr>
            </a:p>
          </p:txBody>
        </p:sp>
        <p:sp useBgFill="1">
          <p:nvSpPr>
            <p:cNvPr id="1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cs typeface="+mn-cs"/>
              </a:endParaRPr>
            </a:p>
          </p:txBody>
        </p:sp>
      </p:grpSp>
      <p:sp>
        <p:nvSpPr>
          <p:cNvPr id="2" name="Vertical Title 1"/>
          <p:cNvSpPr>
            <a:spLocks noGrp="1"/>
          </p:cNvSpPr>
          <p:nvPr>
            <p:ph type="title" orient="vert"/>
          </p:nvPr>
        </p:nvSpPr>
        <p:spPr>
          <a:xfrm>
            <a:off x="6629400" y="1447800"/>
            <a:ext cx="2057400" cy="4487333"/>
          </a:xfrm>
        </p:spPr>
        <p:txBody>
          <a:bodyPr vert="eaVert"/>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Date Placeholder 3"/>
          <p:cNvSpPr>
            <a:spLocks noGrp="1"/>
          </p:cNvSpPr>
          <p:nvPr>
            <p:ph type="dt" sz="half" idx="10"/>
          </p:nvPr>
        </p:nvSpPr>
        <p:spPr/>
        <p:txBody>
          <a:bodyPr/>
          <a:lstStyle>
            <a:lvl1pPr>
              <a:defRPr/>
            </a:lvl1pPr>
          </a:lstStyle>
          <a:p>
            <a:pPr>
              <a:defRPr/>
            </a:pPr>
            <a:fld id="{73CA8083-6D09-49AA-962A-DBBC0E84F8F2}" type="datetime1">
              <a:rPr lang="en-US"/>
              <a:pPr>
                <a:defRPr/>
              </a:pPr>
              <a:t>11/14/2011</a:t>
            </a:fld>
            <a:endParaRPr lang="en-US"/>
          </a:p>
        </p:txBody>
      </p:sp>
      <p:sp>
        <p:nvSpPr>
          <p:cNvPr id="12" name="Footer Placeholder 2"/>
          <p:cNvSpPr>
            <a:spLocks noGrp="1"/>
          </p:cNvSpPr>
          <p:nvPr>
            <p:ph type="ftr" sz="quarter" idx="11"/>
          </p:nvPr>
        </p:nvSpPr>
        <p:spPr/>
        <p:txBody>
          <a:bodyPr/>
          <a:lstStyle>
            <a:lvl1pPr>
              <a:defRPr/>
            </a:lvl1pPr>
          </a:lstStyle>
          <a:p>
            <a:r>
              <a:rPr lang="en-US"/>
              <a:t>Copyright © 2013, 2008, 2006 Pearson Education, Inc.  All Rights Reserved.</a:t>
            </a:r>
          </a:p>
          <a:p>
            <a:endParaRPr lang="en-US"/>
          </a:p>
        </p:txBody>
      </p:sp>
    </p:spTree>
  </p:cSld>
  <p:clrMapOvr>
    <a:masterClrMapping/>
  </p:clrMapOvr>
  <p:transition spd="slow">
    <p:split orient="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
        <p:nvSpPr>
          <p:cNvPr id="4" name="Date Placeholder 3"/>
          <p:cNvSpPr>
            <a:spLocks noGrp="1"/>
          </p:cNvSpPr>
          <p:nvPr>
            <p:ph type="dt" sz="half" idx="10"/>
          </p:nvPr>
        </p:nvSpPr>
        <p:spPr/>
        <p:txBody>
          <a:bodyPr/>
          <a:lstStyle>
            <a:lvl1pPr>
              <a:defRPr/>
            </a:lvl1pPr>
          </a:lstStyle>
          <a:p>
            <a:pPr>
              <a:defRPr/>
            </a:pPr>
            <a:fld id="{E886A25B-87CB-4620-87F3-93F8DC328EA5}" type="datetime1">
              <a:rPr lang="en-US"/>
              <a:pPr>
                <a:defRPr/>
              </a:pPr>
              <a:t>11/14/2011</a:t>
            </a:fld>
            <a:endParaRPr lang="en-US"/>
          </a:p>
        </p:txBody>
      </p:sp>
      <p:sp>
        <p:nvSpPr>
          <p:cNvPr id="5" name="Footer Placeholder 2"/>
          <p:cNvSpPr>
            <a:spLocks noGrp="1"/>
          </p:cNvSpPr>
          <p:nvPr>
            <p:ph type="ftr" sz="quarter" idx="11"/>
          </p:nvPr>
        </p:nvSpPr>
        <p:spPr/>
        <p:txBody>
          <a:bodyPr/>
          <a:lstStyle>
            <a:lvl1pPr>
              <a:defRPr/>
            </a:lvl1pPr>
          </a:lstStyle>
          <a:p>
            <a:r>
              <a:rPr lang="en-US"/>
              <a:t>Copyright © 2013, 2010, 2007, 2005 Pearson Education, Inc.  All Rights Reserved.</a:t>
            </a:r>
          </a:p>
          <a:p>
            <a:endParaRPr lang="en-US"/>
          </a:p>
        </p:txBody>
      </p:sp>
    </p:spTree>
  </p:cSld>
  <p:clrMapOvr>
    <a:masterClrMapping/>
  </p:clrMapOvr>
  <p:transition spd="slow">
    <p:split orient="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ounded Rectangle 13"/>
          <p:cNvSpPr/>
          <p:nvPr/>
        </p:nvSpPr>
        <p:spPr>
          <a:xfrm>
            <a:off x="228600" y="228600"/>
            <a:ext cx="8696325" cy="473710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Freeform 14"/>
          <p:cNvSpPr>
            <a:spLocks/>
          </p:cNvSpPr>
          <p:nvPr/>
        </p:nvSpPr>
        <p:spPr bwMode="hidden">
          <a:xfrm>
            <a:off x="6046788" y="4203700"/>
            <a:ext cx="2876550" cy="714375"/>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6" name="Freeform 18"/>
          <p:cNvSpPr>
            <a:spLocks/>
          </p:cNvSpPr>
          <p:nvPr/>
        </p:nvSpPr>
        <p:spPr bwMode="hidden">
          <a:xfrm>
            <a:off x="2619375" y="4075113"/>
            <a:ext cx="5545138" cy="850900"/>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7" name="Freeform 22"/>
          <p:cNvSpPr>
            <a:spLocks/>
          </p:cNvSpPr>
          <p:nvPr/>
        </p:nvSpPr>
        <p:spPr bwMode="hidden">
          <a:xfrm>
            <a:off x="2828925" y="4087813"/>
            <a:ext cx="5467350" cy="77470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8" name="Freeform 26"/>
          <p:cNvSpPr>
            <a:spLocks/>
          </p:cNvSpPr>
          <p:nvPr/>
        </p:nvSpPr>
        <p:spPr bwMode="hidden">
          <a:xfrm>
            <a:off x="5610225" y="4073525"/>
            <a:ext cx="3306763" cy="652463"/>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cs typeface="+mn-cs"/>
            </a:endParaRPr>
          </a:p>
        </p:txBody>
      </p:sp>
      <p:sp useBgFill="1">
        <p:nvSpPr>
          <p:cNvPr id="9" name="Freeform 10"/>
          <p:cNvSpPr>
            <a:spLocks/>
          </p:cNvSpPr>
          <p:nvPr/>
        </p:nvSpPr>
        <p:spPr bwMode="hidden">
          <a:xfrm>
            <a:off x="211138" y="4059238"/>
            <a:ext cx="8723312" cy="1328737"/>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Date Placeholder 3"/>
          <p:cNvSpPr>
            <a:spLocks noGrp="1"/>
          </p:cNvSpPr>
          <p:nvPr>
            <p:ph type="dt" sz="half" idx="10"/>
          </p:nvPr>
        </p:nvSpPr>
        <p:spPr/>
        <p:txBody>
          <a:bodyPr/>
          <a:lstStyle>
            <a:lvl1pPr>
              <a:defRPr/>
            </a:lvl1pPr>
          </a:lstStyle>
          <a:p>
            <a:pPr>
              <a:defRPr/>
            </a:pPr>
            <a:fld id="{E04EB69C-8102-403B-AA3D-A0B493F3E0FC}" type="datetime1">
              <a:rPr lang="en-US"/>
              <a:pPr>
                <a:defRPr/>
              </a:pPr>
              <a:t>11/14/2011</a:t>
            </a:fld>
            <a:endParaRPr lang="en-US"/>
          </a:p>
        </p:txBody>
      </p:sp>
      <p:sp>
        <p:nvSpPr>
          <p:cNvPr id="11" name="Footer Placeholder 2"/>
          <p:cNvSpPr>
            <a:spLocks noGrp="1"/>
          </p:cNvSpPr>
          <p:nvPr>
            <p:ph type="ftr" sz="quarter" idx="11"/>
          </p:nvPr>
        </p:nvSpPr>
        <p:spPr/>
        <p:txBody>
          <a:bodyPr/>
          <a:lstStyle>
            <a:lvl1pPr>
              <a:defRPr/>
            </a:lvl1pPr>
          </a:lstStyle>
          <a:p>
            <a:r>
              <a:rPr lang="en-US"/>
              <a:t>Copyright © 2013, 2010, 2007, 2005 Pearson Education, Inc.  All Rights Reserved.</a:t>
            </a:r>
          </a:p>
          <a:p>
            <a:endParaRPr lang="en-US"/>
          </a:p>
        </p:txBody>
      </p:sp>
    </p:spTree>
  </p:cSld>
  <p:clrMapOvr>
    <a:masterClrMapping/>
  </p:clrMapOvr>
  <p:transition spd="slow">
    <p:split orient="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5"/>
          </p:nvPr>
        </p:nvSpPr>
        <p:spPr/>
        <p:txBody>
          <a:bodyPr/>
          <a:lstStyle>
            <a:lvl1pPr>
              <a:defRPr/>
            </a:lvl1pPr>
          </a:lstStyle>
          <a:p>
            <a:pPr>
              <a:defRPr/>
            </a:pPr>
            <a:fld id="{D4CA8155-D7F8-4195-9409-9F95EEBC9DF8}" type="datetime1">
              <a:rPr lang="en-US"/>
              <a:pPr>
                <a:defRPr/>
              </a:pPr>
              <a:t>11/14/2011</a:t>
            </a:fld>
            <a:endParaRPr lang="en-US"/>
          </a:p>
        </p:txBody>
      </p:sp>
      <p:sp>
        <p:nvSpPr>
          <p:cNvPr id="6" name="Footer Placeholder 2"/>
          <p:cNvSpPr>
            <a:spLocks noGrp="1"/>
          </p:cNvSpPr>
          <p:nvPr>
            <p:ph type="ftr" sz="quarter" idx="16"/>
          </p:nvPr>
        </p:nvSpPr>
        <p:spPr/>
        <p:txBody>
          <a:bodyPr/>
          <a:lstStyle>
            <a:lvl1pPr>
              <a:defRPr/>
            </a:lvl1pPr>
          </a:lstStyle>
          <a:p>
            <a:r>
              <a:rPr lang="en-US"/>
              <a:t>Copyright © 2013, 2010, 2007, 2005 Pearson Education, Inc.  All Rights Reserved.</a:t>
            </a:r>
          </a:p>
          <a:p>
            <a:endParaRPr lang="en-US"/>
          </a:p>
        </p:txBody>
      </p:sp>
    </p:spTree>
  </p:cSld>
  <p:clrMapOvr>
    <a:masterClrMapping/>
  </p:clrMapOvr>
  <p:transition spd="slow">
    <p:split orient="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2B7DA050-AD0A-4F4B-A76A-7D2B739AAC66}" type="datetime1">
              <a:rPr lang="en-US"/>
              <a:pPr>
                <a:defRPr/>
              </a:pPr>
              <a:t>11/14/2011</a:t>
            </a:fld>
            <a:endParaRPr lang="en-US"/>
          </a:p>
        </p:txBody>
      </p:sp>
      <p:sp>
        <p:nvSpPr>
          <p:cNvPr id="8" name="Footer Placeholder 2"/>
          <p:cNvSpPr>
            <a:spLocks noGrp="1"/>
          </p:cNvSpPr>
          <p:nvPr>
            <p:ph type="ftr" sz="quarter" idx="11"/>
          </p:nvPr>
        </p:nvSpPr>
        <p:spPr/>
        <p:txBody>
          <a:bodyPr/>
          <a:lstStyle>
            <a:lvl1pPr>
              <a:defRPr/>
            </a:lvl1pPr>
          </a:lstStyle>
          <a:p>
            <a:r>
              <a:rPr lang="en-US"/>
              <a:t>Copyright © 2013, 2010, 2007, 2005 Pearson Education, Inc.  All Rights Reserved.</a:t>
            </a:r>
          </a:p>
          <a:p>
            <a:endParaRPr lang="en-US"/>
          </a:p>
        </p:txBody>
      </p:sp>
    </p:spTree>
  </p:cSld>
  <p:clrMapOvr>
    <a:masterClrMapping/>
  </p:clrMapOvr>
  <p:transition spd="slow">
    <p:split orient="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1326AAF-64E8-4320-82EA-63F8100A8B60}" type="datetime1">
              <a:rPr lang="en-US"/>
              <a:pPr>
                <a:defRPr/>
              </a:pPr>
              <a:t>11/14/2011</a:t>
            </a:fld>
            <a:endParaRPr lang="en-US"/>
          </a:p>
        </p:txBody>
      </p:sp>
      <p:sp>
        <p:nvSpPr>
          <p:cNvPr id="4" name="Footer Placeholder 2"/>
          <p:cNvSpPr>
            <a:spLocks noGrp="1"/>
          </p:cNvSpPr>
          <p:nvPr>
            <p:ph type="ftr" sz="quarter" idx="11"/>
          </p:nvPr>
        </p:nvSpPr>
        <p:spPr/>
        <p:txBody>
          <a:bodyPr/>
          <a:lstStyle>
            <a:lvl1pPr>
              <a:defRPr/>
            </a:lvl1pPr>
          </a:lstStyle>
          <a:p>
            <a:r>
              <a:rPr lang="en-US"/>
              <a:t>Copyright © 2013, 2010, 2007, 2005 Pearson Education, Inc.  All Rights Reserved.</a:t>
            </a:r>
          </a:p>
          <a:p>
            <a:endParaRPr lang="en-US"/>
          </a:p>
        </p:txBody>
      </p:sp>
    </p:spTree>
  </p:cSld>
  <p:clrMapOvr>
    <a:masterClrMapping/>
  </p:clrMapOvr>
  <p:transition spd="slow">
    <p:split orient="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ounded Rectangle 11"/>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3" name="Group 5"/>
          <p:cNvGrpSpPr>
            <a:grpSpLocks noChangeAspect="1"/>
          </p:cNvGrpSpPr>
          <p:nvPr/>
        </p:nvGrpSpPr>
        <p:grpSpPr bwMode="auto">
          <a:xfrm>
            <a:off x="211138" y="714375"/>
            <a:ext cx="8723312" cy="1330325"/>
            <a:chOff x="-3905251" y="4294188"/>
            <a:chExt cx="13027839" cy="1892300"/>
          </a:xfrm>
        </p:grpSpPr>
        <p:sp>
          <p:nvSpPr>
            <p:cNvPr id="4" name="Freeform 14"/>
            <p:cNvSpPr>
              <a:spLocks/>
            </p:cNvSpPr>
            <p:nvPr/>
          </p:nvSpPr>
          <p:spPr bwMode="hidden">
            <a:xfrm>
              <a:off x="4810006" y="4499677"/>
              <a:ext cx="4295986"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5" name="Freeform 18"/>
            <p:cNvSpPr>
              <a:spLocks/>
            </p:cNvSpPr>
            <p:nvPr/>
          </p:nvSpPr>
          <p:spPr bwMode="hidden">
            <a:xfrm>
              <a:off x="-308667" y="4319028"/>
              <a:ext cx="8279020" cy="1208091"/>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6" name="Freeform 22"/>
            <p:cNvSpPr>
              <a:spLocks/>
            </p:cNvSpPr>
            <p:nvPr/>
          </p:nvSpPr>
          <p:spPr bwMode="hidden">
            <a:xfrm>
              <a:off x="4286" y="4334834"/>
              <a:ext cx="8165219"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7" name="Freeform 26"/>
            <p:cNvSpPr>
              <a:spLocks/>
            </p:cNvSpPr>
            <p:nvPr/>
          </p:nvSpPr>
          <p:spPr bwMode="hidden">
            <a:xfrm>
              <a:off x="4155651" y="4316769"/>
              <a:ext cx="4940859"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cs typeface="+mn-cs"/>
              </a:endParaRPr>
            </a:p>
          </p:txBody>
        </p:sp>
        <p:sp useBgFill="1">
          <p:nvSpPr>
            <p:cNvPr id="8"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cs typeface="+mn-cs"/>
              </a:endParaRPr>
            </a:p>
          </p:txBody>
        </p:sp>
      </p:grpSp>
      <p:sp>
        <p:nvSpPr>
          <p:cNvPr id="9" name="Date Placeholder 1"/>
          <p:cNvSpPr>
            <a:spLocks noGrp="1"/>
          </p:cNvSpPr>
          <p:nvPr>
            <p:ph type="dt" sz="half" idx="10"/>
          </p:nvPr>
        </p:nvSpPr>
        <p:spPr/>
        <p:txBody>
          <a:bodyPr/>
          <a:lstStyle>
            <a:lvl1pPr>
              <a:defRPr/>
            </a:lvl1pPr>
          </a:lstStyle>
          <a:p>
            <a:pPr>
              <a:defRPr/>
            </a:pPr>
            <a:fld id="{A5D4130B-9E40-40CC-8B15-B8893C4F7A55}" type="datetime1">
              <a:rPr lang="en-US"/>
              <a:pPr>
                <a:defRPr/>
              </a:pPr>
              <a:t>11/14/2011</a:t>
            </a:fld>
            <a:endParaRPr lang="en-US"/>
          </a:p>
        </p:txBody>
      </p:sp>
      <p:sp>
        <p:nvSpPr>
          <p:cNvPr id="10" name="Footer Placeholder 2"/>
          <p:cNvSpPr>
            <a:spLocks noGrp="1"/>
          </p:cNvSpPr>
          <p:nvPr>
            <p:ph type="ftr" sz="quarter" idx="11"/>
          </p:nvPr>
        </p:nvSpPr>
        <p:spPr/>
        <p:txBody>
          <a:bodyPr/>
          <a:lstStyle>
            <a:lvl1pPr>
              <a:defRPr/>
            </a:lvl1pPr>
          </a:lstStyle>
          <a:p>
            <a:r>
              <a:rPr lang="en-US"/>
              <a:t>Copyright © 2013, 2010, 2007, 2005 Pearson Education, Inc.  All Rights Reserved.</a:t>
            </a:r>
          </a:p>
          <a:p>
            <a:endParaRPr lang="en-US"/>
          </a:p>
        </p:txBody>
      </p:sp>
    </p:spTree>
  </p:cSld>
  <p:clrMapOvr>
    <a:masterClrMapping/>
  </p:clrMapOvr>
  <p:transition spd="slow">
    <p:split orient="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ounded Rectangle 14"/>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6" name="Group 23"/>
          <p:cNvGrpSpPr>
            <a:grpSpLocks noChangeAspect="1"/>
          </p:cNvGrpSpPr>
          <p:nvPr/>
        </p:nvGrpSpPr>
        <p:grpSpPr bwMode="auto">
          <a:xfrm>
            <a:off x="211138" y="714375"/>
            <a:ext cx="8723312" cy="1331913"/>
            <a:chOff x="-3905250" y="4294188"/>
            <a:chExt cx="13011150" cy="1892300"/>
          </a:xfrm>
        </p:grpSpPr>
        <p:sp>
          <p:nvSpPr>
            <p:cNvPr id="7" name="Freeform 14"/>
            <p:cNvSpPr>
              <a:spLocks/>
            </p:cNvSpPr>
            <p:nvPr/>
          </p:nvSpPr>
          <p:spPr bwMode="hidden">
            <a:xfrm>
              <a:off x="4810681" y="4501687"/>
              <a:ext cx="4295219" cy="101494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8" name="Freeform 18"/>
            <p:cNvSpPr>
              <a:spLocks/>
            </p:cNvSpPr>
            <p:nvPr/>
          </p:nvSpPr>
          <p:spPr bwMode="hidden">
            <a:xfrm>
              <a:off x="-308538" y="4318998"/>
              <a:ext cx="8280254" cy="1208906"/>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9" name="Freeform 22"/>
            <p:cNvSpPr>
              <a:spLocks/>
            </p:cNvSpPr>
            <p:nvPr/>
          </p:nvSpPr>
          <p:spPr bwMode="hidden">
            <a:xfrm>
              <a:off x="4014" y="4334786"/>
              <a:ext cx="8164231" cy="110290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10" name="Freeform 26"/>
            <p:cNvSpPr>
              <a:spLocks/>
            </p:cNvSpPr>
            <p:nvPr/>
          </p:nvSpPr>
          <p:spPr bwMode="hidden">
            <a:xfrm>
              <a:off x="4157164" y="4316742"/>
              <a:ext cx="4939265" cy="92697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cs typeface="+mn-cs"/>
              </a:endParaRPr>
            </a:p>
          </p:txBody>
        </p:sp>
        <p:sp useBgFill="1">
          <p:nvSpPr>
            <p:cNvPr id="11"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cs typeface="+mn-cs"/>
              </a:endParaRPr>
            </a:p>
          </p:txBody>
        </p:sp>
      </p:grpSp>
      <p:sp>
        <p:nvSpPr>
          <p:cNvPr id="4" name="Text Placeholder 3"/>
          <p:cNvSpPr>
            <a:spLocks noGrp="1"/>
          </p:cNvSpPr>
          <p:nvPr>
            <p:ph type="body" sz="half" idx="2"/>
          </p:nvPr>
        </p:nvSpPr>
        <p:spPr>
          <a:xfrm>
            <a:off x="914400" y="3581400"/>
            <a:ext cx="3352800" cy="1905001"/>
          </a:xfrm>
        </p:spPr>
        <p:txBody>
          <a:bodyPr>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Date Placeholder 4"/>
          <p:cNvSpPr>
            <a:spLocks noGrp="1"/>
          </p:cNvSpPr>
          <p:nvPr>
            <p:ph type="dt" sz="half" idx="10"/>
          </p:nvPr>
        </p:nvSpPr>
        <p:spPr/>
        <p:txBody>
          <a:bodyPr/>
          <a:lstStyle>
            <a:lvl1pPr>
              <a:defRPr/>
            </a:lvl1pPr>
          </a:lstStyle>
          <a:p>
            <a:pPr>
              <a:defRPr/>
            </a:pPr>
            <a:fld id="{475BEE96-FF47-4B19-ABE8-128E0FC66C21}" type="datetime1">
              <a:rPr lang="en-US"/>
              <a:pPr>
                <a:defRPr/>
              </a:pPr>
              <a:t>11/14/2011</a:t>
            </a:fld>
            <a:endParaRPr lang="en-US"/>
          </a:p>
        </p:txBody>
      </p:sp>
      <p:sp>
        <p:nvSpPr>
          <p:cNvPr id="13" name="Footer Placeholder 2"/>
          <p:cNvSpPr>
            <a:spLocks noGrp="1"/>
          </p:cNvSpPr>
          <p:nvPr>
            <p:ph type="ftr" sz="quarter" idx="11"/>
          </p:nvPr>
        </p:nvSpPr>
        <p:spPr/>
        <p:txBody>
          <a:bodyPr/>
          <a:lstStyle>
            <a:lvl1pPr>
              <a:defRPr/>
            </a:lvl1pPr>
          </a:lstStyle>
          <a:p>
            <a:r>
              <a:rPr lang="en-US"/>
              <a:t>Copyright © 2013, 2010, 2007, 2005 Pearson Education, Inc.  All Rights Reserved.</a:t>
            </a:r>
          </a:p>
          <a:p>
            <a:endParaRPr lang="en-US"/>
          </a:p>
        </p:txBody>
      </p:sp>
    </p:spTree>
  </p:cSld>
  <p:clrMapOvr>
    <a:masterClrMapping/>
  </p:clrMapOvr>
  <p:transition spd="slow">
    <p:split orient="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ounded Rectangle 14"/>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6" name="Group 8"/>
          <p:cNvGrpSpPr>
            <a:grpSpLocks noChangeAspect="1"/>
          </p:cNvGrpSpPr>
          <p:nvPr/>
        </p:nvGrpSpPr>
        <p:grpSpPr bwMode="auto">
          <a:xfrm>
            <a:off x="211138" y="5354638"/>
            <a:ext cx="8723312" cy="1330325"/>
            <a:chOff x="-3905250" y="4294188"/>
            <a:chExt cx="13011150" cy="1892300"/>
          </a:xfrm>
        </p:grpSpPr>
        <p:sp>
          <p:nvSpPr>
            <p:cNvPr id="7" name="Freeform 14"/>
            <p:cNvSpPr>
              <a:spLocks/>
            </p:cNvSpPr>
            <p:nvPr/>
          </p:nvSpPr>
          <p:spPr bwMode="hidden">
            <a:xfrm>
              <a:off x="4810681" y="4499676"/>
              <a:ext cx="4295219"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8" name="Freeform 18"/>
            <p:cNvSpPr>
              <a:spLocks/>
            </p:cNvSpPr>
            <p:nvPr/>
          </p:nvSpPr>
          <p:spPr bwMode="hidden">
            <a:xfrm>
              <a:off x="-308538" y="4319027"/>
              <a:ext cx="8280254" cy="1208092"/>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9" name="Freeform 22"/>
            <p:cNvSpPr>
              <a:spLocks/>
            </p:cNvSpPr>
            <p:nvPr/>
          </p:nvSpPr>
          <p:spPr bwMode="hidden">
            <a:xfrm>
              <a:off x="4014" y="4334834"/>
              <a:ext cx="8164231"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10" name="Freeform 26"/>
            <p:cNvSpPr>
              <a:spLocks/>
            </p:cNvSpPr>
            <p:nvPr/>
          </p:nvSpPr>
          <p:spPr bwMode="hidden">
            <a:xfrm>
              <a:off x="4157164" y="4316769"/>
              <a:ext cx="4939265"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cs typeface="+mn-cs"/>
              </a:endParaRPr>
            </a:p>
          </p:txBody>
        </p:sp>
        <p:sp useBgFill="1">
          <p:nvSpPr>
            <p:cNvPr id="11"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cs typeface="+mn-cs"/>
              </a:endParaRP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rtlCol="0">
            <a:normAutofit/>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12" name="Date Placeholder 4"/>
          <p:cNvSpPr>
            <a:spLocks noGrp="1"/>
          </p:cNvSpPr>
          <p:nvPr>
            <p:ph type="dt" sz="half" idx="10"/>
          </p:nvPr>
        </p:nvSpPr>
        <p:spPr/>
        <p:txBody>
          <a:bodyPr/>
          <a:lstStyle>
            <a:lvl1pPr>
              <a:defRPr/>
            </a:lvl1pPr>
          </a:lstStyle>
          <a:p>
            <a:pPr>
              <a:defRPr/>
            </a:pPr>
            <a:fld id="{ACA4B66F-BFAD-4904-ADD7-212DC654190C}" type="datetime1">
              <a:rPr lang="en-US"/>
              <a:pPr>
                <a:defRPr/>
              </a:pPr>
              <a:t>11/14/2011</a:t>
            </a:fld>
            <a:endParaRPr lang="en-US"/>
          </a:p>
        </p:txBody>
      </p:sp>
      <p:sp>
        <p:nvSpPr>
          <p:cNvPr id="13" name="Footer Placeholder 2"/>
          <p:cNvSpPr>
            <a:spLocks noGrp="1"/>
          </p:cNvSpPr>
          <p:nvPr>
            <p:ph type="ftr" sz="quarter" idx="11"/>
          </p:nvPr>
        </p:nvSpPr>
        <p:spPr/>
        <p:txBody>
          <a:bodyPr/>
          <a:lstStyle>
            <a:lvl1pPr>
              <a:defRPr/>
            </a:lvl1pPr>
          </a:lstStyle>
          <a:p>
            <a:r>
              <a:rPr lang="en-US"/>
              <a:t>Copyright © 2013, 2008, 2006 Pearson Education, Inc.  All Rights Reserved.</a:t>
            </a:r>
          </a:p>
          <a:p>
            <a:endParaRPr lang="en-US"/>
          </a:p>
        </p:txBody>
      </p:sp>
    </p:spTree>
  </p:cSld>
  <p:clrMapOvr>
    <a:masterClrMapping/>
  </p:clrMapOvr>
  <p:transition spd="slow">
    <p:split orient="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1027" name="Group 15"/>
          <p:cNvGrpSpPr>
            <a:grpSpLocks noChangeAspect="1"/>
          </p:cNvGrpSpPr>
          <p:nvPr/>
        </p:nvGrpSpPr>
        <p:grpSpPr bwMode="auto">
          <a:xfrm>
            <a:off x="211138" y="1679575"/>
            <a:ext cx="8723312" cy="1330325"/>
            <a:chOff x="-3905251" y="4294188"/>
            <a:chExt cx="13027839" cy="1892300"/>
          </a:xfrm>
        </p:grpSpPr>
        <p:sp>
          <p:nvSpPr>
            <p:cNvPr id="17" name="Freeform 14"/>
            <p:cNvSpPr>
              <a:spLocks/>
            </p:cNvSpPr>
            <p:nvPr/>
          </p:nvSpPr>
          <p:spPr bwMode="hidden">
            <a:xfrm>
              <a:off x="4810006" y="4499677"/>
              <a:ext cx="4295986"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18" name="Freeform 18"/>
            <p:cNvSpPr>
              <a:spLocks/>
            </p:cNvSpPr>
            <p:nvPr/>
          </p:nvSpPr>
          <p:spPr bwMode="hidden">
            <a:xfrm>
              <a:off x="-308667" y="4319028"/>
              <a:ext cx="8279020" cy="1208091"/>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19" name="Freeform 22"/>
            <p:cNvSpPr>
              <a:spLocks/>
            </p:cNvSpPr>
            <p:nvPr/>
          </p:nvSpPr>
          <p:spPr bwMode="hidden">
            <a:xfrm>
              <a:off x="4286" y="4334834"/>
              <a:ext cx="8165219"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cs typeface="+mn-cs"/>
              </a:endParaRPr>
            </a:p>
          </p:txBody>
        </p:sp>
        <p:sp>
          <p:nvSpPr>
            <p:cNvPr id="20" name="Freeform 26"/>
            <p:cNvSpPr>
              <a:spLocks/>
            </p:cNvSpPr>
            <p:nvPr/>
          </p:nvSpPr>
          <p:spPr bwMode="hidden">
            <a:xfrm>
              <a:off x="4155651" y="4316769"/>
              <a:ext cx="4940859"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cs typeface="+mn-cs"/>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cs typeface="+mn-cs"/>
              </a:endParaRPr>
            </a:p>
          </p:txBody>
        </p:sp>
      </p:grpSp>
      <p:sp>
        <p:nvSpPr>
          <p:cNvPr id="1028" name="Title Placeholder 1"/>
          <p:cNvSpPr>
            <a:spLocks noGrp="1"/>
          </p:cNvSpPr>
          <p:nvPr>
            <p:ph type="title"/>
          </p:nvPr>
        </p:nvSpPr>
        <p:spPr bwMode="auto">
          <a:xfrm>
            <a:off x="457200" y="338138"/>
            <a:ext cx="8229600" cy="12525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 name="Date Placeholder 3"/>
          <p:cNvSpPr>
            <a:spLocks noGrp="1"/>
          </p:cNvSpPr>
          <p:nvPr>
            <p:ph type="dt" sz="half" idx="2"/>
          </p:nvPr>
        </p:nvSpPr>
        <p:spPr>
          <a:xfrm>
            <a:off x="5164138" y="6249988"/>
            <a:ext cx="3786187" cy="365125"/>
          </a:xfrm>
          <a:prstGeom prst="rect">
            <a:avLst/>
          </a:prstGeom>
        </p:spPr>
        <p:txBody>
          <a:bodyPr vert="horz" lIns="91440" tIns="45720" rIns="91440" bIns="45720" rtlCol="0" anchor="ctr"/>
          <a:lstStyle>
            <a:lvl1pPr algn="r" fontAlgn="auto">
              <a:spcBef>
                <a:spcPts val="0"/>
              </a:spcBef>
              <a:spcAft>
                <a:spcPts val="0"/>
              </a:spcAft>
              <a:defRPr sz="1000">
                <a:solidFill>
                  <a:schemeClr val="tx2"/>
                </a:solidFill>
                <a:latin typeface="+mn-lt"/>
                <a:cs typeface="+mn-cs"/>
              </a:defRPr>
            </a:lvl1pPr>
          </a:lstStyle>
          <a:p>
            <a:pPr>
              <a:defRPr/>
            </a:pPr>
            <a:fld id="{7E519752-4A6E-447C-ABAF-76826F3E711D}" type="datetime1">
              <a:rPr lang="en-US"/>
              <a:pPr>
                <a:defRPr/>
              </a:pPr>
              <a:t>11/14/2011</a:t>
            </a:fld>
            <a:endParaRPr lang="en-US"/>
          </a:p>
        </p:txBody>
      </p:sp>
      <p:sp>
        <p:nvSpPr>
          <p:cNvPr id="1030" name="Text Placeholder 2"/>
          <p:cNvSpPr>
            <a:spLocks noGrp="1"/>
          </p:cNvSpPr>
          <p:nvPr>
            <p:ph type="body" idx="1"/>
          </p:nvPr>
        </p:nvSpPr>
        <p:spPr bwMode="auto">
          <a:xfrm>
            <a:off x="871538" y="2674938"/>
            <a:ext cx="7408862" cy="3451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7" name="Footer Placeholder 2"/>
          <p:cNvSpPr>
            <a:spLocks noGrp="1"/>
          </p:cNvSpPr>
          <p:nvPr>
            <p:ph type="ftr" sz="quarter" idx="3"/>
          </p:nvPr>
        </p:nvSpPr>
        <p:spPr>
          <a:xfrm>
            <a:off x="193675" y="6249988"/>
            <a:ext cx="4530725" cy="365125"/>
          </a:xfrm>
          <a:prstGeom prst="rect">
            <a:avLst/>
          </a:prstGeom>
        </p:spPr>
        <p:txBody>
          <a:bodyPr vert="horz" wrap="square" lIns="91440" tIns="45720" rIns="91440" bIns="45720" numCol="1" anchor="ctr" anchorCtr="0" compatLnSpc="1">
            <a:prstTxWarp prst="textNoShape">
              <a:avLst/>
            </a:prstTxWarp>
          </a:bodyPr>
          <a:lstStyle>
            <a:lvl1pPr>
              <a:defRPr sz="1000">
                <a:solidFill>
                  <a:schemeClr val="tx2"/>
                </a:solidFill>
                <a:latin typeface="Candara" pitchFamily="34" charset="0"/>
              </a:defRPr>
            </a:lvl1pPr>
          </a:lstStyle>
          <a:p>
            <a:r>
              <a:rPr lang="en-US"/>
              <a:t>Copyright © 2013, 2010, 2007, 2005 Pearson Education, Inc.  All Rights Reserved.</a:t>
            </a:r>
          </a:p>
          <a:p>
            <a:endParaRPr lang="en-US"/>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ransition spd="slow">
    <p:split orient="vert"/>
  </p:transition>
  <p:hf sldNum="0" hdr="0" dt="0"/>
  <p:txStyles>
    <p:titleStyle>
      <a:lvl1pPr algn="ctr" rtl="0" eaLnBrk="0" fontAlgn="base" hangingPunct="0">
        <a:spcBef>
          <a:spcPct val="0"/>
        </a:spcBef>
        <a:spcAft>
          <a:spcPct val="0"/>
        </a:spcAft>
        <a:defRPr sz="4400" kern="1200">
          <a:solidFill>
            <a:srgbClr val="FFFFFF"/>
          </a:solidFill>
          <a:latin typeface="+mj-lt"/>
          <a:ea typeface="+mj-ea"/>
          <a:cs typeface="+mj-cs"/>
        </a:defRPr>
      </a:lvl1pPr>
      <a:lvl2pPr algn="ctr" rtl="0" eaLnBrk="0" fontAlgn="base" hangingPunct="0">
        <a:spcBef>
          <a:spcPct val="0"/>
        </a:spcBef>
        <a:spcAft>
          <a:spcPct val="0"/>
        </a:spcAft>
        <a:defRPr sz="4400">
          <a:solidFill>
            <a:srgbClr val="FFFFFF"/>
          </a:solidFill>
          <a:latin typeface="Candara" pitchFamily="34" charset="0"/>
        </a:defRPr>
      </a:lvl2pPr>
      <a:lvl3pPr algn="ctr" rtl="0" eaLnBrk="0" fontAlgn="base" hangingPunct="0">
        <a:spcBef>
          <a:spcPct val="0"/>
        </a:spcBef>
        <a:spcAft>
          <a:spcPct val="0"/>
        </a:spcAft>
        <a:defRPr sz="4400">
          <a:solidFill>
            <a:srgbClr val="FFFFFF"/>
          </a:solidFill>
          <a:latin typeface="Candara" pitchFamily="34" charset="0"/>
        </a:defRPr>
      </a:lvl3pPr>
      <a:lvl4pPr algn="ctr" rtl="0" eaLnBrk="0" fontAlgn="base" hangingPunct="0">
        <a:spcBef>
          <a:spcPct val="0"/>
        </a:spcBef>
        <a:spcAft>
          <a:spcPct val="0"/>
        </a:spcAft>
        <a:defRPr sz="4400">
          <a:solidFill>
            <a:srgbClr val="FFFFFF"/>
          </a:solidFill>
          <a:latin typeface="Candara" pitchFamily="34" charset="0"/>
        </a:defRPr>
      </a:lvl4pPr>
      <a:lvl5pPr algn="ctr" rtl="0" eaLnBrk="0" fontAlgn="base" hangingPunct="0">
        <a:spcBef>
          <a:spcPct val="0"/>
        </a:spcBef>
        <a:spcAft>
          <a:spcPct val="0"/>
        </a:spcAft>
        <a:defRPr sz="4400">
          <a:solidFill>
            <a:srgbClr val="FFFFFF"/>
          </a:solidFill>
          <a:latin typeface="Candara"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3050" indent="-273050" algn="l" rtl="0" eaLnBrk="0" fontAlgn="base" hangingPunct="0">
        <a:spcBef>
          <a:spcPct val="20000"/>
        </a:spcBef>
        <a:spcAft>
          <a:spcPct val="0"/>
        </a:spcAft>
        <a:buClr>
          <a:schemeClr val="accent1"/>
        </a:buClr>
        <a:buSzPct val="100000"/>
        <a:buFont typeface="Symbol" pitchFamily="18" charset="2"/>
        <a:buChar char=""/>
        <a:defRPr sz="2400" kern="1200">
          <a:solidFill>
            <a:schemeClr val="tx2"/>
          </a:solidFill>
          <a:latin typeface="+mn-lt"/>
          <a:ea typeface="+mn-ea"/>
          <a:cs typeface="+mn-cs"/>
        </a:defRPr>
      </a:lvl1pPr>
      <a:lvl2pPr marL="576263" indent="-273050" algn="l" rtl="0" eaLnBrk="0" fontAlgn="base" hangingPunct="0">
        <a:spcBef>
          <a:spcPct val="20000"/>
        </a:spcBef>
        <a:spcAft>
          <a:spcPct val="0"/>
        </a:spcAft>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rtl="0" eaLnBrk="0" fontAlgn="base" hangingPunct="0">
        <a:spcBef>
          <a:spcPct val="20000"/>
        </a:spcBef>
        <a:spcAft>
          <a:spcPct val="0"/>
        </a:spcAft>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rtl="0" eaLnBrk="0" fontAlgn="base" hangingPunct="0">
        <a:spcBef>
          <a:spcPct val="20000"/>
        </a:spcBef>
        <a:spcAft>
          <a:spcPct val="0"/>
        </a:spcAft>
        <a:buClr>
          <a:schemeClr val="accent1"/>
        </a:buClr>
        <a:buSzPct val="100000"/>
        <a:buFont typeface="Symbol" pitchFamily="18" charset="2"/>
        <a:buChar char=""/>
        <a:defRPr kern="1200">
          <a:solidFill>
            <a:schemeClr val="tx2"/>
          </a:solidFill>
          <a:latin typeface="+mn-lt"/>
          <a:ea typeface="+mn-ea"/>
          <a:cs typeface="+mn-cs"/>
        </a:defRPr>
      </a:lvl4pPr>
      <a:lvl5pPr marL="1462088" indent="-228600" algn="l" rtl="0" eaLnBrk="0" fontAlgn="base" hangingPunct="0">
        <a:spcBef>
          <a:spcPct val="20000"/>
        </a:spcBef>
        <a:spcAft>
          <a:spcPct val="0"/>
        </a:spcAft>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Copyright © 2013, 2010, 2007, 2005 Pearson Education, Inc.  All Rights Reserved.</a:t>
            </a:r>
          </a:p>
          <a:p>
            <a:endParaRPr lang="en-US"/>
          </a:p>
        </p:txBody>
      </p:sp>
      <p:sp>
        <p:nvSpPr>
          <p:cNvPr id="14338" name="TextBox 2"/>
          <p:cNvSpPr txBox="1">
            <a:spLocks noChangeArrowheads="1"/>
          </p:cNvSpPr>
          <p:nvPr/>
        </p:nvSpPr>
        <p:spPr bwMode="auto">
          <a:xfrm>
            <a:off x="4191000" y="3429000"/>
            <a:ext cx="4648200" cy="1917700"/>
          </a:xfrm>
          <a:prstGeom prst="rect">
            <a:avLst/>
          </a:prstGeom>
          <a:noFill/>
          <a:ln w="9525">
            <a:noFill/>
            <a:miter lim="800000"/>
            <a:headEnd/>
            <a:tailEnd/>
          </a:ln>
        </p:spPr>
        <p:txBody>
          <a:bodyPr>
            <a:spAutoFit/>
          </a:bodyPr>
          <a:lstStyle/>
          <a:p>
            <a:pPr algn="ctr"/>
            <a:r>
              <a:rPr lang="en-US" sz="2400">
                <a:solidFill>
                  <a:srgbClr val="002060"/>
                </a:solidFill>
                <a:latin typeface="Candara" pitchFamily="34" charset="0"/>
              </a:rPr>
              <a:t>PowerPoint™ Presentation Prepared by</a:t>
            </a:r>
          </a:p>
          <a:p>
            <a:pPr algn="ctr"/>
            <a:r>
              <a:rPr lang="en-US" sz="2400">
                <a:solidFill>
                  <a:srgbClr val="002060"/>
                </a:solidFill>
                <a:latin typeface="Candara" pitchFamily="34" charset="0"/>
              </a:rPr>
              <a:t>Diana M. Cooley, Ph.D.</a:t>
            </a:r>
          </a:p>
          <a:p>
            <a:pPr algn="ctr"/>
            <a:r>
              <a:rPr lang="en-US" sz="2400" i="1">
                <a:solidFill>
                  <a:srgbClr val="002060"/>
                </a:solidFill>
                <a:latin typeface="Candara" pitchFamily="34" charset="0"/>
              </a:rPr>
              <a:t>Lone Star College – North Harris </a:t>
            </a:r>
          </a:p>
          <a:p>
            <a:pPr algn="ctr"/>
            <a:r>
              <a:rPr lang="en-US" sz="2400" i="1">
                <a:solidFill>
                  <a:srgbClr val="002060"/>
                </a:solidFill>
                <a:latin typeface="Candara" pitchFamily="34" charset="0"/>
              </a:rPr>
              <a:t>Houston, Texas</a:t>
            </a:r>
          </a:p>
        </p:txBody>
      </p:sp>
      <p:pic>
        <p:nvPicPr>
          <p:cNvPr id="14339" name="Picture 5" descr="COVER_BeebePSHB4"/>
          <p:cNvPicPr>
            <a:picLocks noChangeAspect="1" noChangeArrowheads="1"/>
          </p:cNvPicPr>
          <p:nvPr/>
        </p:nvPicPr>
        <p:blipFill>
          <a:blip r:embed="rId3"/>
          <a:srcRect/>
          <a:stretch>
            <a:fillRect/>
          </a:stretch>
        </p:blipFill>
        <p:spPr bwMode="auto">
          <a:xfrm>
            <a:off x="274638" y="1143000"/>
            <a:ext cx="4098925" cy="5105400"/>
          </a:xfrm>
          <a:prstGeom prst="rect">
            <a:avLst/>
          </a:prstGeom>
          <a:noFill/>
          <a:ln w="9525">
            <a:noFill/>
            <a:miter lim="800000"/>
            <a:headEnd/>
            <a:tailEnd/>
          </a:ln>
        </p:spPr>
      </p:pic>
    </p:spTree>
  </p:cSld>
  <p:clrMapOvr>
    <a:masterClrMapping/>
  </p:clrMapOvr>
  <p:transition spd="slow">
    <p:split orient="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6"/>
          </p:nvPr>
        </p:nvSpPr>
        <p:spPr/>
        <p:txBody>
          <a:bodyPr/>
          <a:lstStyle/>
          <a:p>
            <a:r>
              <a:rPr lang="en-US"/>
              <a:t>Copyright © 2013, 2010, 2007, 2005 Pearson Education, Inc.  All Rights Reserved.</a:t>
            </a:r>
          </a:p>
          <a:p>
            <a:endParaRPr lang="en-US"/>
          </a:p>
        </p:txBody>
      </p:sp>
      <p:sp>
        <p:nvSpPr>
          <p:cNvPr id="2" name="Title 1"/>
          <p:cNvSpPr>
            <a:spLocks noGrp="1"/>
          </p:cNvSpPr>
          <p:nvPr>
            <p:ph type="title"/>
          </p:nvPr>
        </p:nvSpPr>
        <p:spPr>
          <a:xfrm>
            <a:off x="457200" y="0"/>
            <a:ext cx="8229600" cy="1417638"/>
          </a:xfrm>
        </p:spPr>
        <p:txBody>
          <a:bodyPr rtlCol="0">
            <a:normAutofit fontScale="90000"/>
          </a:bodyPr>
          <a:lstStyle/>
          <a:p>
            <a:pPr eaLnBrk="1" fontAlgn="auto" hangingPunct="1">
              <a:spcAft>
                <a:spcPts val="0"/>
              </a:spcAft>
              <a:defRPr/>
            </a:pPr>
            <a:r>
              <a:rPr lang="en-US" b="1" dirty="0" smtClean="0">
                <a:solidFill>
                  <a:srgbClr val="002060"/>
                </a:solidFill>
              </a:rPr>
              <a:t>The Rich Heritage of Public Speaking</a:t>
            </a:r>
            <a:endParaRPr lang="en-US" b="1" dirty="0">
              <a:solidFill>
                <a:srgbClr val="002060"/>
              </a:solidFill>
            </a:endParaRPr>
          </a:p>
        </p:txBody>
      </p:sp>
      <p:sp>
        <p:nvSpPr>
          <p:cNvPr id="31747" name="Content Placeholder 2"/>
          <p:cNvSpPr>
            <a:spLocks noGrp="1"/>
          </p:cNvSpPr>
          <p:nvPr>
            <p:ph sz="half" idx="4294967295"/>
          </p:nvPr>
        </p:nvSpPr>
        <p:spPr>
          <a:xfrm>
            <a:off x="457200" y="2362200"/>
            <a:ext cx="8382000" cy="3763963"/>
          </a:xfrm>
        </p:spPr>
        <p:txBody>
          <a:bodyPr/>
          <a:lstStyle/>
          <a:p>
            <a:pPr eaLnBrk="1" hangingPunct="1"/>
            <a:r>
              <a:rPr lang="en-US" smtClean="0"/>
              <a:t>Public Speaking Throughout Western History</a:t>
            </a:r>
          </a:p>
          <a:p>
            <a:pPr lvl="1" eaLnBrk="1" hangingPunct="1"/>
            <a:r>
              <a:rPr lang="en-US" sz="2400" smtClean="0"/>
              <a:t>Fourth Century B.C.</a:t>
            </a:r>
          </a:p>
          <a:p>
            <a:pPr lvl="1" eaLnBrk="1" hangingPunct="1"/>
            <a:r>
              <a:rPr lang="en-US" sz="2400" smtClean="0"/>
              <a:t>Medieval Europe</a:t>
            </a:r>
          </a:p>
          <a:p>
            <a:pPr eaLnBrk="1" hangingPunct="1"/>
            <a:r>
              <a:rPr lang="en-US" smtClean="0"/>
              <a:t>Public Speaking Throughout U.S. History</a:t>
            </a:r>
          </a:p>
          <a:p>
            <a:pPr lvl="1" eaLnBrk="1" hangingPunct="1"/>
            <a:r>
              <a:rPr lang="en-US" sz="2400" smtClean="0"/>
              <a:t>Eighteenth Century</a:t>
            </a:r>
          </a:p>
          <a:p>
            <a:pPr lvl="1" eaLnBrk="1" hangingPunct="1"/>
            <a:r>
              <a:rPr lang="en-US" sz="2400" smtClean="0"/>
              <a:t>Nineteenth Century</a:t>
            </a:r>
          </a:p>
          <a:p>
            <a:pPr lvl="1" eaLnBrk="1" hangingPunct="1"/>
            <a:r>
              <a:rPr lang="en-US" sz="2400" smtClean="0"/>
              <a:t>Twentieth Century</a:t>
            </a:r>
          </a:p>
          <a:p>
            <a:pPr lvl="1" eaLnBrk="1" hangingPunct="1"/>
            <a:r>
              <a:rPr lang="en-US" sz="2400" smtClean="0"/>
              <a:t>Twenty-First Century</a:t>
            </a:r>
          </a:p>
          <a:p>
            <a:pPr eaLnBrk="1" hangingPunct="1">
              <a:buFontTx/>
              <a:buNone/>
            </a:pPr>
            <a:endParaRPr lang="en-US" smtClean="0"/>
          </a:p>
        </p:txBody>
      </p:sp>
    </p:spTree>
  </p:cSld>
  <p:clrMapOvr>
    <a:masterClrMapping/>
  </p:clrMapOvr>
  <p:transition spd="slow">
    <p:split orient="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2"/>
          <p:cNvSpPr>
            <a:spLocks noGrp="1"/>
          </p:cNvSpPr>
          <p:nvPr>
            <p:ph type="ftr" sz="quarter" idx="11"/>
          </p:nvPr>
        </p:nvSpPr>
        <p:spPr/>
        <p:txBody>
          <a:bodyPr/>
          <a:lstStyle/>
          <a:p>
            <a:r>
              <a:rPr lang="en-US"/>
              <a:t>Copyright © 2013, 2010, 2007, 2005 Pearson Education, Inc.  All Rights Reserved.</a:t>
            </a:r>
          </a:p>
          <a:p>
            <a:endParaRPr lang="en-US"/>
          </a:p>
        </p:txBody>
      </p:sp>
      <p:sp>
        <p:nvSpPr>
          <p:cNvPr id="4" name="Rectangle 3"/>
          <p:cNvSpPr/>
          <p:nvPr/>
        </p:nvSpPr>
        <p:spPr>
          <a:xfrm>
            <a:off x="4724400" y="304800"/>
            <a:ext cx="4038600" cy="1016000"/>
          </a:xfrm>
          <a:prstGeom prst="rect">
            <a:avLst/>
          </a:prstGeom>
        </p:spPr>
        <p:txBody>
          <a:bodyPr>
            <a:spAutoFit/>
          </a:bodyPr>
          <a:lstStyle/>
          <a:p>
            <a:pPr algn="ctr">
              <a:defRPr/>
            </a:pPr>
            <a:r>
              <a:rPr lang="en-US" sz="3000" b="1" dirty="0">
                <a:solidFill>
                  <a:srgbClr val="002060"/>
                </a:solidFill>
                <a:latin typeface="+mj-lt"/>
              </a:rPr>
              <a:t>Model of the Speechmaking Process</a:t>
            </a:r>
            <a:endParaRPr lang="en-US" sz="3000" dirty="0">
              <a:latin typeface="+mj-lt"/>
            </a:endParaRPr>
          </a:p>
        </p:txBody>
      </p:sp>
      <p:sp>
        <p:nvSpPr>
          <p:cNvPr id="5" name="TextBox 4"/>
          <p:cNvSpPr txBox="1"/>
          <p:nvPr/>
        </p:nvSpPr>
        <p:spPr>
          <a:xfrm>
            <a:off x="457200" y="304800"/>
            <a:ext cx="2057400" cy="400050"/>
          </a:xfrm>
          <a:prstGeom prst="rect">
            <a:avLst/>
          </a:prstGeom>
          <a:noFill/>
        </p:spPr>
        <p:txBody>
          <a:bodyPr>
            <a:spAutoFit/>
          </a:bodyPr>
          <a:lstStyle/>
          <a:p>
            <a:pPr>
              <a:defRPr/>
            </a:pPr>
            <a:r>
              <a:rPr lang="en-US" sz="2000" b="1" dirty="0">
                <a:solidFill>
                  <a:schemeClr val="bg1"/>
                </a:solidFill>
                <a:latin typeface="+mn-lt"/>
              </a:rPr>
              <a:t>Figure 1.4</a:t>
            </a:r>
          </a:p>
        </p:txBody>
      </p:sp>
      <p:pic>
        <p:nvPicPr>
          <p:cNvPr id="33796" name="Picture 5" descr="Screen Clipping"/>
          <p:cNvPicPr>
            <a:picLocks noChangeAspect="1"/>
          </p:cNvPicPr>
          <p:nvPr/>
        </p:nvPicPr>
        <p:blipFill>
          <a:blip r:embed="rId3"/>
          <a:srcRect/>
          <a:stretch>
            <a:fillRect/>
          </a:stretch>
        </p:blipFill>
        <p:spPr bwMode="auto">
          <a:xfrm>
            <a:off x="1752600" y="1638300"/>
            <a:ext cx="5257800" cy="4305300"/>
          </a:xfrm>
          <a:prstGeom prst="rect">
            <a:avLst/>
          </a:prstGeom>
          <a:noFill/>
          <a:ln w="9525">
            <a:noFill/>
            <a:miter lim="800000"/>
            <a:headEnd/>
            <a:tailEnd/>
          </a:ln>
        </p:spPr>
      </p:pic>
    </p:spTree>
  </p:cSld>
  <p:clrMapOvr>
    <a:masterClrMapping/>
  </p:clrMapOvr>
  <p:transition spd="slow">
    <p:split orient="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Copyright © 2013, 2010, 2007, 2005 Pearson Education, Inc.  All Rights Reserved.</a:t>
            </a:r>
          </a:p>
          <a:p>
            <a:endParaRPr lang="en-US"/>
          </a:p>
        </p:txBody>
      </p:sp>
      <p:sp>
        <p:nvSpPr>
          <p:cNvPr id="2" name="Title 1"/>
          <p:cNvSpPr>
            <a:spLocks noGrp="1"/>
          </p:cNvSpPr>
          <p:nvPr>
            <p:ph type="title"/>
          </p:nvPr>
        </p:nvSpPr>
        <p:spPr>
          <a:xfrm>
            <a:off x="457200" y="381000"/>
            <a:ext cx="8229600" cy="1371600"/>
          </a:xfrm>
        </p:spPr>
        <p:txBody>
          <a:bodyPr rtlCol="0">
            <a:normAutofit fontScale="90000"/>
          </a:bodyPr>
          <a:lstStyle/>
          <a:p>
            <a:pPr eaLnBrk="1" fontAlgn="auto" hangingPunct="1">
              <a:spcAft>
                <a:spcPts val="0"/>
              </a:spcAft>
              <a:defRPr/>
            </a:pPr>
            <a:r>
              <a:rPr lang="en-US" b="1" dirty="0" smtClean="0">
                <a:solidFill>
                  <a:srgbClr val="002060"/>
                </a:solidFill>
              </a:rPr>
              <a:t>Overview of Audience-Centered Public Speaking</a:t>
            </a:r>
            <a:endParaRPr lang="en-US" b="1" dirty="0">
              <a:solidFill>
                <a:srgbClr val="002060"/>
              </a:solidFill>
            </a:endParaRPr>
          </a:p>
        </p:txBody>
      </p:sp>
      <p:sp>
        <p:nvSpPr>
          <p:cNvPr id="35843" name="Content Placeholder 2"/>
          <p:cNvSpPr>
            <a:spLocks noGrp="1"/>
          </p:cNvSpPr>
          <p:nvPr>
            <p:ph idx="1"/>
          </p:nvPr>
        </p:nvSpPr>
        <p:spPr/>
        <p:txBody>
          <a:bodyPr/>
          <a:lstStyle/>
          <a:p>
            <a:pPr eaLnBrk="1" hangingPunct="1"/>
            <a:r>
              <a:rPr lang="en-US" smtClean="0"/>
              <a:t>Consider your audience</a:t>
            </a:r>
          </a:p>
          <a:p>
            <a:pPr lvl="1" eaLnBrk="1" hangingPunct="1"/>
            <a:r>
              <a:rPr lang="en-US" smtClean="0"/>
              <a:t>Gather &amp; analyze information about your audience</a:t>
            </a:r>
          </a:p>
          <a:p>
            <a:pPr lvl="1" eaLnBrk="1" hangingPunct="1"/>
            <a:r>
              <a:rPr lang="en-US" smtClean="0"/>
              <a:t>Consider the culturally diverse backgrounds of your audience</a:t>
            </a:r>
          </a:p>
          <a:p>
            <a:pPr eaLnBrk="1" hangingPunct="1"/>
            <a:r>
              <a:rPr lang="en-US" smtClean="0"/>
              <a:t>Select &amp; narrow your topic</a:t>
            </a:r>
          </a:p>
          <a:p>
            <a:pPr lvl="1" eaLnBrk="1" hangingPunct="1"/>
            <a:r>
              <a:rPr lang="en-US" smtClean="0"/>
              <a:t>Who is the audience?</a:t>
            </a:r>
          </a:p>
          <a:p>
            <a:pPr lvl="1" eaLnBrk="1" hangingPunct="1"/>
            <a:r>
              <a:rPr lang="en-US" smtClean="0"/>
              <a:t>What are my interests, talents, &amp; experiences?</a:t>
            </a:r>
          </a:p>
          <a:p>
            <a:pPr lvl="1" eaLnBrk="1" hangingPunct="1"/>
            <a:r>
              <a:rPr lang="en-US" smtClean="0"/>
              <a:t>What is the occasion?</a:t>
            </a:r>
          </a:p>
          <a:p>
            <a:pPr lvl="1" eaLnBrk="1" hangingPunct="1">
              <a:buFontTx/>
              <a:buNone/>
            </a:pPr>
            <a:endParaRPr lang="en-US" smtClean="0"/>
          </a:p>
        </p:txBody>
      </p:sp>
    </p:spTree>
  </p:cSld>
  <p:clrMapOvr>
    <a:masterClrMapping/>
  </p:clrMapOvr>
  <p:transition spd="slow">
    <p:split orient="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Copyright © 2013, 2010, 2007, 2005 Pearson Education, Inc.  All Rights Reserved.</a:t>
            </a:r>
          </a:p>
          <a:p>
            <a:endParaRPr lang="en-US"/>
          </a:p>
        </p:txBody>
      </p:sp>
      <p:sp>
        <p:nvSpPr>
          <p:cNvPr id="37890" name="Title 1"/>
          <p:cNvSpPr>
            <a:spLocks noGrp="1"/>
          </p:cNvSpPr>
          <p:nvPr>
            <p:ph type="title"/>
          </p:nvPr>
        </p:nvSpPr>
        <p:spPr>
          <a:xfrm>
            <a:off x="457200" y="76200"/>
            <a:ext cx="8229600" cy="1828800"/>
          </a:xfrm>
        </p:spPr>
        <p:txBody>
          <a:bodyPr/>
          <a:lstStyle/>
          <a:p>
            <a:pPr eaLnBrk="1" hangingPunct="1"/>
            <a:r>
              <a:rPr lang="en-US" b="1" smtClean="0">
                <a:solidFill>
                  <a:srgbClr val="002060"/>
                </a:solidFill>
              </a:rPr>
              <a:t>Overview of Audience-Centered Public Speaking</a:t>
            </a:r>
          </a:p>
        </p:txBody>
      </p:sp>
      <p:sp>
        <p:nvSpPr>
          <p:cNvPr id="37891" name="Content Placeholder 2"/>
          <p:cNvSpPr>
            <a:spLocks noGrp="1"/>
          </p:cNvSpPr>
          <p:nvPr>
            <p:ph idx="1"/>
          </p:nvPr>
        </p:nvSpPr>
        <p:spPr/>
        <p:txBody>
          <a:bodyPr/>
          <a:lstStyle/>
          <a:p>
            <a:pPr eaLnBrk="1" hangingPunct="1"/>
            <a:r>
              <a:rPr lang="en-US" smtClean="0"/>
              <a:t>Determine your purpose</a:t>
            </a:r>
          </a:p>
          <a:p>
            <a:pPr lvl="1" eaLnBrk="1" hangingPunct="1"/>
            <a:r>
              <a:rPr lang="en-US" smtClean="0"/>
              <a:t>What is your general &amp; specific purpose of speaking?</a:t>
            </a:r>
          </a:p>
          <a:p>
            <a:pPr eaLnBrk="1" hangingPunct="1"/>
            <a:r>
              <a:rPr lang="en-US" smtClean="0"/>
              <a:t>Determine your general purpose</a:t>
            </a:r>
          </a:p>
          <a:p>
            <a:pPr lvl="1" eaLnBrk="1" hangingPunct="1"/>
            <a:r>
              <a:rPr lang="en-US" smtClean="0"/>
              <a:t>Speaking to inform</a:t>
            </a:r>
          </a:p>
          <a:p>
            <a:pPr lvl="1" eaLnBrk="1" hangingPunct="1"/>
            <a:r>
              <a:rPr lang="en-US" smtClean="0"/>
              <a:t>Speaking to persuade</a:t>
            </a:r>
          </a:p>
          <a:p>
            <a:pPr lvl="1" eaLnBrk="1" hangingPunct="1"/>
            <a:r>
              <a:rPr lang="en-US" smtClean="0"/>
              <a:t>Speaking to entertain</a:t>
            </a:r>
          </a:p>
          <a:p>
            <a:pPr eaLnBrk="1" hangingPunct="1"/>
            <a:r>
              <a:rPr lang="en-US" smtClean="0"/>
              <a:t>Determine your specific purpose</a:t>
            </a:r>
          </a:p>
          <a:p>
            <a:pPr lvl="1" eaLnBrk="1" hangingPunct="1"/>
            <a:r>
              <a:rPr lang="en-US" smtClean="0"/>
              <a:t>Adds detail to your general purpose</a:t>
            </a:r>
          </a:p>
          <a:p>
            <a:pPr eaLnBrk="1" hangingPunct="1">
              <a:buFontTx/>
              <a:buNone/>
            </a:pPr>
            <a:endParaRPr lang="en-US" smtClean="0"/>
          </a:p>
        </p:txBody>
      </p:sp>
    </p:spTree>
  </p:cSld>
  <p:clrMapOvr>
    <a:masterClrMapping/>
  </p:clrMapOvr>
  <p:transition spd="slow">
    <p:split orient="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Copyright © 2013, 2010, 2007, 2005 Pearson Education, Inc.  All Rights Reserved.</a:t>
            </a:r>
          </a:p>
          <a:p>
            <a:endParaRPr lang="en-US"/>
          </a:p>
        </p:txBody>
      </p:sp>
      <p:sp>
        <p:nvSpPr>
          <p:cNvPr id="2" name="Title 1"/>
          <p:cNvSpPr>
            <a:spLocks noGrp="1"/>
          </p:cNvSpPr>
          <p:nvPr>
            <p:ph type="title"/>
          </p:nvPr>
        </p:nvSpPr>
        <p:spPr>
          <a:xfrm>
            <a:off x="457200" y="228600"/>
            <a:ext cx="8229600" cy="1189038"/>
          </a:xfrm>
        </p:spPr>
        <p:txBody>
          <a:bodyPr rtlCol="0">
            <a:normAutofit fontScale="90000"/>
          </a:bodyPr>
          <a:lstStyle/>
          <a:p>
            <a:pPr eaLnBrk="1" fontAlgn="auto" hangingPunct="1">
              <a:spcAft>
                <a:spcPts val="0"/>
              </a:spcAft>
              <a:defRPr/>
            </a:pPr>
            <a:r>
              <a:rPr lang="en-US" b="1" dirty="0" smtClean="0">
                <a:solidFill>
                  <a:srgbClr val="002060"/>
                </a:solidFill>
              </a:rPr>
              <a:t>Overview of Audience-Centered Public Speaking</a:t>
            </a:r>
            <a:endParaRPr lang="en-US" b="1" dirty="0">
              <a:solidFill>
                <a:srgbClr val="002060"/>
              </a:solidFill>
            </a:endParaRPr>
          </a:p>
        </p:txBody>
      </p:sp>
      <p:sp>
        <p:nvSpPr>
          <p:cNvPr id="39939" name="Content Placeholder 2"/>
          <p:cNvSpPr>
            <a:spLocks noGrp="1"/>
          </p:cNvSpPr>
          <p:nvPr>
            <p:ph idx="1"/>
          </p:nvPr>
        </p:nvSpPr>
        <p:spPr/>
        <p:txBody>
          <a:bodyPr/>
          <a:lstStyle/>
          <a:p>
            <a:pPr eaLnBrk="1" hangingPunct="1"/>
            <a:r>
              <a:rPr lang="en-US" smtClean="0"/>
              <a:t>Develop your central idea</a:t>
            </a:r>
          </a:p>
          <a:p>
            <a:pPr lvl="1" eaLnBrk="1" hangingPunct="1"/>
            <a:r>
              <a:rPr lang="en-US" smtClean="0"/>
              <a:t>What are your major divisions of your speech?</a:t>
            </a:r>
          </a:p>
          <a:p>
            <a:pPr lvl="1" eaLnBrk="1" hangingPunct="1"/>
            <a:r>
              <a:rPr lang="en-US" smtClean="0"/>
              <a:t>What are the key points you want to develop?</a:t>
            </a:r>
          </a:p>
          <a:p>
            <a:pPr eaLnBrk="1" hangingPunct="1"/>
            <a:r>
              <a:rPr lang="en-US" smtClean="0"/>
              <a:t>Generate the main ideas</a:t>
            </a:r>
          </a:p>
          <a:p>
            <a:pPr lvl="1" eaLnBrk="1" hangingPunct="1"/>
            <a:r>
              <a:rPr lang="en-US" smtClean="0"/>
              <a:t>Does the central idea have logical divisions?</a:t>
            </a:r>
          </a:p>
          <a:p>
            <a:pPr lvl="1" eaLnBrk="1" hangingPunct="1"/>
            <a:r>
              <a:rPr lang="en-US" smtClean="0"/>
              <a:t>Can you think of several reasons why the central idea is true?</a:t>
            </a:r>
          </a:p>
          <a:p>
            <a:pPr lvl="1" eaLnBrk="1" hangingPunct="1"/>
            <a:r>
              <a:rPr lang="en-US" smtClean="0"/>
              <a:t>Can you support the central idea with a series of steps?</a:t>
            </a:r>
          </a:p>
        </p:txBody>
      </p:sp>
    </p:spTree>
  </p:cSld>
  <p:clrMapOvr>
    <a:masterClrMapping/>
  </p:clrMapOvr>
  <p:transition spd="slow">
    <p:split orient="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Copyright © 2013, 2010, 2007, 2005 Pearson Education, Inc.  All Rights Reserved.</a:t>
            </a:r>
          </a:p>
          <a:p>
            <a:endParaRPr lang="en-US"/>
          </a:p>
        </p:txBody>
      </p:sp>
      <p:sp>
        <p:nvSpPr>
          <p:cNvPr id="41986" name="Title 1"/>
          <p:cNvSpPr>
            <a:spLocks noGrp="1"/>
          </p:cNvSpPr>
          <p:nvPr>
            <p:ph type="title"/>
          </p:nvPr>
        </p:nvSpPr>
        <p:spPr>
          <a:xfrm>
            <a:off x="457200" y="0"/>
            <a:ext cx="8229600" cy="1676400"/>
          </a:xfrm>
        </p:spPr>
        <p:txBody>
          <a:bodyPr/>
          <a:lstStyle/>
          <a:p>
            <a:pPr eaLnBrk="1" hangingPunct="1"/>
            <a:r>
              <a:rPr lang="en-US" b="1" smtClean="0">
                <a:solidFill>
                  <a:srgbClr val="002060"/>
                </a:solidFill>
              </a:rPr>
              <a:t>Overview of Audience Centered Public Speaking</a:t>
            </a:r>
          </a:p>
        </p:txBody>
      </p:sp>
      <p:sp>
        <p:nvSpPr>
          <p:cNvPr id="41987" name="Content Placeholder 2"/>
          <p:cNvSpPr>
            <a:spLocks noGrp="1"/>
          </p:cNvSpPr>
          <p:nvPr>
            <p:ph idx="1"/>
          </p:nvPr>
        </p:nvSpPr>
        <p:spPr>
          <a:xfrm>
            <a:off x="871538" y="2286000"/>
            <a:ext cx="7408862" cy="3840163"/>
          </a:xfrm>
        </p:spPr>
        <p:txBody>
          <a:bodyPr/>
          <a:lstStyle/>
          <a:p>
            <a:pPr eaLnBrk="1" hangingPunct="1"/>
            <a:r>
              <a:rPr lang="en-US" smtClean="0"/>
              <a:t>Gather supporting material</a:t>
            </a:r>
          </a:p>
          <a:p>
            <a:pPr lvl="1" eaLnBrk="1" hangingPunct="1"/>
            <a:r>
              <a:rPr lang="en-US" sz="2400" smtClean="0"/>
              <a:t>Personal</a:t>
            </a:r>
          </a:p>
          <a:p>
            <a:pPr lvl="1" eaLnBrk="1" hangingPunct="1"/>
            <a:r>
              <a:rPr lang="en-US" sz="2400" smtClean="0"/>
              <a:t>Concrete</a:t>
            </a:r>
          </a:p>
          <a:p>
            <a:pPr lvl="1" eaLnBrk="1" hangingPunct="1"/>
            <a:r>
              <a:rPr lang="en-US" sz="2400" smtClean="0"/>
              <a:t>Appealing to the senses</a:t>
            </a:r>
          </a:p>
          <a:p>
            <a:pPr eaLnBrk="1" hangingPunct="1"/>
            <a:r>
              <a:rPr lang="en-US" smtClean="0"/>
              <a:t>Develop your research skills</a:t>
            </a:r>
          </a:p>
          <a:p>
            <a:pPr eaLnBrk="1" hangingPunct="1"/>
            <a:r>
              <a:rPr lang="en-US" smtClean="0"/>
              <a:t>Gather visual supporting material</a:t>
            </a:r>
          </a:p>
          <a:p>
            <a:pPr eaLnBrk="1" hangingPunct="1"/>
            <a:r>
              <a:rPr lang="en-US" smtClean="0"/>
              <a:t>Organize your speech</a:t>
            </a:r>
          </a:p>
          <a:p>
            <a:pPr lvl="1" eaLnBrk="1" hangingPunct="1"/>
            <a:r>
              <a:rPr lang="en-US" sz="2400" smtClean="0"/>
              <a:t>Divide your speech</a:t>
            </a:r>
          </a:p>
          <a:p>
            <a:pPr lvl="1" eaLnBrk="1" hangingPunct="1"/>
            <a:r>
              <a:rPr lang="en-US" sz="2400" smtClean="0"/>
              <a:t>Outline your speech</a:t>
            </a:r>
          </a:p>
        </p:txBody>
      </p:sp>
    </p:spTree>
  </p:cSld>
  <p:clrMapOvr>
    <a:masterClrMapping/>
  </p:clrMapOvr>
  <p:transition spd="slow">
    <p:split orient="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2"/>
          <p:cNvSpPr>
            <a:spLocks noGrp="1"/>
          </p:cNvSpPr>
          <p:nvPr>
            <p:ph type="ftr" sz="quarter" idx="11"/>
          </p:nvPr>
        </p:nvSpPr>
        <p:spPr/>
        <p:txBody>
          <a:bodyPr/>
          <a:lstStyle/>
          <a:p>
            <a:r>
              <a:rPr lang="en-US"/>
              <a:t>Copyright © 2013, 2010, 2007, 2005 Pearson Education, Inc.  All Rights Reserved.</a:t>
            </a:r>
          </a:p>
          <a:p>
            <a:endParaRPr lang="en-US"/>
          </a:p>
        </p:txBody>
      </p:sp>
      <p:sp>
        <p:nvSpPr>
          <p:cNvPr id="5" name="Rectangle 4"/>
          <p:cNvSpPr/>
          <p:nvPr/>
        </p:nvSpPr>
        <p:spPr>
          <a:xfrm>
            <a:off x="381000" y="1066800"/>
            <a:ext cx="2895600" cy="3970338"/>
          </a:xfrm>
          <a:prstGeom prst="rect">
            <a:avLst/>
          </a:prstGeom>
        </p:spPr>
        <p:txBody>
          <a:bodyPr>
            <a:spAutoFit/>
          </a:bodyPr>
          <a:lstStyle/>
          <a:p>
            <a:pPr algn="ctr" fontAlgn="auto">
              <a:spcBef>
                <a:spcPts val="0"/>
              </a:spcBef>
              <a:spcAft>
                <a:spcPts val="0"/>
              </a:spcAft>
              <a:defRPr/>
            </a:pPr>
            <a:r>
              <a:rPr lang="en-US" sz="3000" b="1" dirty="0">
                <a:solidFill>
                  <a:srgbClr val="002060"/>
                </a:solidFill>
                <a:latin typeface="+mn-lt"/>
                <a:cs typeface="+mn-cs"/>
              </a:rPr>
              <a:t>Chapter 1</a:t>
            </a:r>
          </a:p>
          <a:p>
            <a:pPr algn="ctr" fontAlgn="auto">
              <a:spcBef>
                <a:spcPts val="0"/>
              </a:spcBef>
              <a:spcAft>
                <a:spcPts val="0"/>
              </a:spcAft>
              <a:defRPr/>
            </a:pPr>
            <a:r>
              <a:rPr lang="en-US" sz="3200" b="1" dirty="0">
                <a:solidFill>
                  <a:srgbClr val="002060"/>
                </a:solidFill>
                <a:latin typeface="+mj-lt"/>
                <a:cs typeface="+mn-cs"/>
              </a:rPr>
              <a:t>Introduction to Public Speaking &amp; the Audience-Centered Speaking Process</a:t>
            </a:r>
          </a:p>
        </p:txBody>
      </p:sp>
      <p:sp>
        <p:nvSpPr>
          <p:cNvPr id="16387" name="TextBox 7"/>
          <p:cNvSpPr txBox="1">
            <a:spLocks noChangeArrowheads="1"/>
          </p:cNvSpPr>
          <p:nvPr/>
        </p:nvSpPr>
        <p:spPr bwMode="auto">
          <a:xfrm>
            <a:off x="381000" y="5410200"/>
            <a:ext cx="8305800" cy="701675"/>
          </a:xfrm>
          <a:prstGeom prst="rect">
            <a:avLst/>
          </a:prstGeom>
          <a:noFill/>
          <a:ln w="9525">
            <a:noFill/>
            <a:miter lim="800000"/>
            <a:headEnd/>
            <a:tailEnd/>
          </a:ln>
        </p:spPr>
        <p:txBody>
          <a:bodyPr>
            <a:spAutoFit/>
          </a:bodyPr>
          <a:lstStyle/>
          <a:p>
            <a:pPr algn="ctr"/>
            <a:r>
              <a:rPr lang="en-US" sz="1000">
                <a:latin typeface="Candara" pitchFamily="34" charset="0"/>
              </a:rPr>
              <a:t>This multimedia product and its contents are protected under copyright law. The following are prohibited by law: </a:t>
            </a:r>
          </a:p>
          <a:p>
            <a:pPr algn="ctr">
              <a:buFont typeface="Arial" charset="0"/>
              <a:buChar char="•"/>
            </a:pPr>
            <a:r>
              <a:rPr lang="en-US" sz="1000">
                <a:latin typeface="Candara" pitchFamily="34" charset="0"/>
              </a:rPr>
              <a:t> any public performance or display, including transmission of any image over a network;  </a:t>
            </a:r>
          </a:p>
          <a:p>
            <a:pPr algn="ctr">
              <a:buFont typeface="Arial" charset="0"/>
              <a:buChar char="•"/>
            </a:pPr>
            <a:r>
              <a:rPr lang="en-US" sz="1000">
                <a:latin typeface="Candara" pitchFamily="34" charset="0"/>
              </a:rPr>
              <a:t> preparation of any derivative work, including the extraction, in whole or in part, of any images; </a:t>
            </a:r>
          </a:p>
          <a:p>
            <a:pPr algn="ctr">
              <a:buFont typeface="Arial" charset="0"/>
              <a:buChar char="•"/>
            </a:pPr>
            <a:r>
              <a:rPr lang="en-US" sz="1000">
                <a:latin typeface="Candara" pitchFamily="34" charset="0"/>
              </a:rPr>
              <a:t> any rental, lease, or lending of the program.</a:t>
            </a:r>
          </a:p>
        </p:txBody>
      </p:sp>
      <p:pic>
        <p:nvPicPr>
          <p:cNvPr id="8" name="Picture 7" descr="Screen Clipping"/>
          <p:cNvPicPr>
            <a:picLocks noChangeAspect="1"/>
          </p:cNvPicPr>
          <p:nvPr/>
        </p:nvPicPr>
        <p:blipFill>
          <a:blip r:embed="rId3" cstate="print">
            <a:lum/>
            <a:extLst>
              <a:ext uri="{28A0092B-C50C-407E-A947-70E740481C1C}"/>
            </a:extLst>
          </a:blip>
          <a:stretch>
            <a:fillRect/>
          </a:stretch>
        </p:blipFill>
        <p:spPr>
          <a:xfrm>
            <a:off x="3418752" y="533400"/>
            <a:ext cx="4725740" cy="45720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transition spd="slow">
    <p:split orient="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2"/>
          <p:cNvSpPr>
            <a:spLocks noGrp="1"/>
          </p:cNvSpPr>
          <p:nvPr>
            <p:ph type="ftr" sz="quarter" idx="11"/>
          </p:nvPr>
        </p:nvSpPr>
        <p:spPr/>
        <p:txBody>
          <a:bodyPr/>
          <a:lstStyle/>
          <a:p>
            <a:r>
              <a:rPr lang="en-US"/>
              <a:t>Copyright © 2013, 2010, 2007, 2005 Pearson Education, Inc.  All Rights Reserved.</a:t>
            </a:r>
          </a:p>
          <a:p>
            <a:endParaRPr lang="en-US"/>
          </a:p>
        </p:txBody>
      </p:sp>
      <p:sp>
        <p:nvSpPr>
          <p:cNvPr id="18433" name="Footer Placeholder 2"/>
          <p:cNvSpPr txBox="1">
            <a:spLocks noGrp="1"/>
          </p:cNvSpPr>
          <p:nvPr/>
        </p:nvSpPr>
        <p:spPr bwMode="auto">
          <a:xfrm>
            <a:off x="193675" y="6249988"/>
            <a:ext cx="4530725" cy="365125"/>
          </a:xfrm>
          <a:prstGeom prst="rect">
            <a:avLst/>
          </a:prstGeom>
          <a:noFill/>
          <a:ln w="9525">
            <a:noFill/>
            <a:miter lim="800000"/>
            <a:headEnd/>
            <a:tailEnd/>
          </a:ln>
        </p:spPr>
        <p:txBody>
          <a:bodyPr anchor="ctr"/>
          <a:lstStyle/>
          <a:p>
            <a:pPr algn="ctr"/>
            <a:r>
              <a:rPr lang="en-US" sz="1000">
                <a:solidFill>
                  <a:schemeClr val="tx2"/>
                </a:solidFill>
                <a:latin typeface="Candara" pitchFamily="34" charset="0"/>
              </a:rPr>
              <a:t>Copyright © 2013, 2008, 2006 Pearson Education, Inc.  All Rights Reserved.</a:t>
            </a:r>
          </a:p>
          <a:p>
            <a:endParaRPr lang="en-US" sz="1000">
              <a:solidFill>
                <a:schemeClr val="tx2"/>
              </a:solidFill>
              <a:latin typeface="Candara" pitchFamily="34" charset="0"/>
            </a:endParaRPr>
          </a:p>
        </p:txBody>
      </p:sp>
      <p:pic>
        <p:nvPicPr>
          <p:cNvPr id="2" name="Picture 2"/>
          <p:cNvPicPr>
            <a:picLocks noChangeAspect="1" noChangeArrowheads="1"/>
          </p:cNvPicPr>
          <p:nvPr/>
        </p:nvPicPr>
        <p:blipFill>
          <a:blip r:embed="rId2"/>
          <a:srcRect/>
          <a:stretch>
            <a:fillRect/>
          </a:stretch>
        </p:blipFill>
        <p:spPr bwMode="auto">
          <a:xfrm>
            <a:off x="0" y="0"/>
            <a:ext cx="9144000" cy="6858000"/>
          </a:xfrm>
          <a:prstGeom prst="rect">
            <a:avLst/>
          </a:prstGeom>
          <a:ln>
            <a:noFill/>
          </a:ln>
          <a:effectLst>
            <a:outerShdw blurRad="292100" dist="139700" dir="2700000" algn="tl" rotWithShape="0">
              <a:srgbClr val="333333">
                <a:alpha val="65000"/>
              </a:srgbClr>
            </a:outerShdw>
          </a:effectLst>
        </p:spPr>
      </p:pic>
      <p:sp>
        <p:nvSpPr>
          <p:cNvPr id="18435" name="Rectangle 2"/>
          <p:cNvSpPr>
            <a:spLocks noChangeArrowheads="1"/>
          </p:cNvSpPr>
          <p:nvPr/>
        </p:nvSpPr>
        <p:spPr bwMode="auto">
          <a:xfrm>
            <a:off x="0" y="2133600"/>
            <a:ext cx="3657600" cy="3937000"/>
          </a:xfrm>
          <a:prstGeom prst="rect">
            <a:avLst/>
          </a:prstGeom>
          <a:noFill/>
          <a:ln w="9525">
            <a:noFill/>
            <a:miter lim="800000"/>
            <a:headEnd/>
            <a:tailEnd/>
          </a:ln>
        </p:spPr>
        <p:txBody>
          <a:bodyPr>
            <a:spAutoFit/>
          </a:bodyPr>
          <a:lstStyle/>
          <a:p>
            <a:pPr algn="ctr"/>
            <a:r>
              <a:rPr lang="en-US" b="1">
                <a:solidFill>
                  <a:schemeClr val="bg1"/>
                </a:solidFill>
                <a:latin typeface="Candara" pitchFamily="34" charset="0"/>
              </a:rPr>
              <a:t>If all my talents and</a:t>
            </a:r>
          </a:p>
          <a:p>
            <a:pPr algn="ctr"/>
            <a:r>
              <a:rPr lang="en-US" b="1">
                <a:solidFill>
                  <a:schemeClr val="bg1"/>
                </a:solidFill>
                <a:latin typeface="Candara" pitchFamily="34" charset="0"/>
              </a:rPr>
              <a:t>powers were to be</a:t>
            </a:r>
          </a:p>
          <a:p>
            <a:pPr algn="ctr"/>
            <a:r>
              <a:rPr lang="en-US" b="1">
                <a:solidFill>
                  <a:schemeClr val="bg1"/>
                </a:solidFill>
                <a:latin typeface="Candara" pitchFamily="34" charset="0"/>
              </a:rPr>
              <a:t>taken from me by some</a:t>
            </a:r>
          </a:p>
          <a:p>
            <a:pPr algn="ctr"/>
            <a:r>
              <a:rPr lang="en-US" b="1">
                <a:solidFill>
                  <a:schemeClr val="bg1"/>
                </a:solidFill>
                <a:latin typeface="Candara" pitchFamily="34" charset="0"/>
              </a:rPr>
              <a:t>inscrutable Providence,</a:t>
            </a:r>
          </a:p>
          <a:p>
            <a:pPr algn="ctr"/>
            <a:r>
              <a:rPr lang="en-US" b="1">
                <a:solidFill>
                  <a:schemeClr val="bg1"/>
                </a:solidFill>
                <a:latin typeface="Candara" pitchFamily="34" charset="0"/>
              </a:rPr>
              <a:t>and I had my</a:t>
            </a:r>
          </a:p>
          <a:p>
            <a:pPr algn="ctr"/>
            <a:r>
              <a:rPr lang="en-US" b="1">
                <a:solidFill>
                  <a:schemeClr val="bg1"/>
                </a:solidFill>
                <a:latin typeface="Candara" pitchFamily="34" charset="0"/>
              </a:rPr>
              <a:t>choice of keeping but</a:t>
            </a:r>
          </a:p>
          <a:p>
            <a:pPr algn="ctr"/>
            <a:r>
              <a:rPr lang="en-US" b="1">
                <a:solidFill>
                  <a:schemeClr val="bg1"/>
                </a:solidFill>
                <a:latin typeface="Candara" pitchFamily="34" charset="0"/>
              </a:rPr>
              <a:t>one, I would unhesitatingly</a:t>
            </a:r>
          </a:p>
          <a:p>
            <a:pPr algn="ctr"/>
            <a:r>
              <a:rPr lang="en-US" b="1">
                <a:solidFill>
                  <a:schemeClr val="bg1"/>
                </a:solidFill>
                <a:latin typeface="Candara" pitchFamily="34" charset="0"/>
              </a:rPr>
              <a:t>ask to be</a:t>
            </a:r>
          </a:p>
          <a:p>
            <a:pPr algn="ctr"/>
            <a:r>
              <a:rPr lang="en-US" b="1">
                <a:solidFill>
                  <a:schemeClr val="bg1"/>
                </a:solidFill>
                <a:latin typeface="Candara" pitchFamily="34" charset="0"/>
              </a:rPr>
              <a:t>allowed to keep the</a:t>
            </a:r>
          </a:p>
          <a:p>
            <a:pPr algn="ctr"/>
            <a:r>
              <a:rPr lang="en-US" b="1">
                <a:solidFill>
                  <a:schemeClr val="bg1"/>
                </a:solidFill>
                <a:latin typeface="Candara" pitchFamily="34" charset="0"/>
              </a:rPr>
              <a:t>Power of Speaking, for</a:t>
            </a:r>
          </a:p>
          <a:p>
            <a:pPr algn="ctr"/>
            <a:r>
              <a:rPr lang="en-US" b="1">
                <a:solidFill>
                  <a:schemeClr val="bg1"/>
                </a:solidFill>
                <a:latin typeface="Candara" pitchFamily="34" charset="0"/>
              </a:rPr>
              <a:t>through it, I would</a:t>
            </a:r>
          </a:p>
          <a:p>
            <a:pPr algn="ctr"/>
            <a:r>
              <a:rPr lang="en-US" b="1">
                <a:solidFill>
                  <a:schemeClr val="bg1"/>
                </a:solidFill>
                <a:latin typeface="Candara" pitchFamily="34" charset="0"/>
              </a:rPr>
              <a:t>quickly recover all</a:t>
            </a:r>
          </a:p>
          <a:p>
            <a:pPr algn="ctr"/>
            <a:r>
              <a:rPr lang="en-US" b="1">
                <a:solidFill>
                  <a:schemeClr val="bg1"/>
                </a:solidFill>
                <a:latin typeface="Candara" pitchFamily="34" charset="0"/>
              </a:rPr>
              <a:t>the rest.</a:t>
            </a:r>
          </a:p>
          <a:p>
            <a:pPr algn="ctr"/>
            <a:r>
              <a:rPr lang="en-US" b="1">
                <a:solidFill>
                  <a:schemeClr val="bg1"/>
                </a:solidFill>
                <a:latin typeface="Candara" pitchFamily="34" charset="0"/>
              </a:rPr>
              <a:t>~Daniel Webster</a:t>
            </a:r>
          </a:p>
        </p:txBody>
      </p:sp>
      <p:sp>
        <p:nvSpPr>
          <p:cNvPr id="27" name="Footer Placeholder 2"/>
          <p:cNvSpPr>
            <a:spLocks/>
          </p:cNvSpPr>
          <p:nvPr/>
        </p:nvSpPr>
        <p:spPr bwMode="auto">
          <a:xfrm>
            <a:off x="346075" y="6402388"/>
            <a:ext cx="4530725" cy="365125"/>
          </a:xfrm>
          <a:prstGeom prst="rect">
            <a:avLst/>
          </a:prstGeom>
          <a:noFill/>
          <a:ln w="9525">
            <a:noFill/>
            <a:miter lim="800000"/>
            <a:headEnd/>
            <a:tailEnd/>
          </a:ln>
        </p:spPr>
        <p:txBody>
          <a:bodyPr anchor="ctr"/>
          <a:lstStyle/>
          <a:p>
            <a:r>
              <a:rPr lang="en-US" sz="1000">
                <a:solidFill>
                  <a:schemeClr val="bg1"/>
                </a:solidFill>
                <a:latin typeface="Candara" pitchFamily="34" charset="0"/>
              </a:rPr>
              <a:t>Copyright © 2013, 2010, 2007, 2005 Pearson Education, Inc.  All Rights Reserved.</a:t>
            </a:r>
          </a:p>
          <a:p>
            <a:endParaRPr lang="en-US" sz="1000">
              <a:solidFill>
                <a:schemeClr val="bg1"/>
              </a:solidFill>
              <a:latin typeface="Candara" pitchFamily="34" charset="0"/>
            </a:endParaRPr>
          </a:p>
        </p:txBody>
      </p:sp>
    </p:spTree>
  </p:cSld>
  <p:clrMapOvr>
    <a:masterClrMapping/>
  </p:clrMapOvr>
  <p:transition spd="slow">
    <p:split orient="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6"/>
          </p:nvPr>
        </p:nvSpPr>
        <p:spPr/>
        <p:txBody>
          <a:bodyPr/>
          <a:lstStyle/>
          <a:p>
            <a:r>
              <a:rPr lang="en-US"/>
              <a:t>Copyright © 2013, 2010, 2007, 2005 Pearson Education, Inc.  All Rights Reserved.</a:t>
            </a:r>
          </a:p>
          <a:p>
            <a:endParaRPr lang="en-US"/>
          </a:p>
        </p:txBody>
      </p:sp>
      <p:sp>
        <p:nvSpPr>
          <p:cNvPr id="19458" name="Title 1"/>
          <p:cNvSpPr>
            <a:spLocks noGrp="1"/>
          </p:cNvSpPr>
          <p:nvPr>
            <p:ph type="title"/>
          </p:nvPr>
        </p:nvSpPr>
        <p:spPr>
          <a:xfrm>
            <a:off x="457200" y="304800"/>
            <a:ext cx="8229600" cy="1112838"/>
          </a:xfrm>
        </p:spPr>
        <p:txBody>
          <a:bodyPr anchor="t"/>
          <a:lstStyle/>
          <a:p>
            <a:pPr eaLnBrk="1" hangingPunct="1"/>
            <a:r>
              <a:rPr lang="en-US" sz="4000" b="1" smtClean="0">
                <a:solidFill>
                  <a:srgbClr val="002060"/>
                </a:solidFill>
              </a:rPr>
              <a:t>Why Study </a:t>
            </a:r>
            <a:br>
              <a:rPr lang="en-US" sz="4000" b="1" smtClean="0">
                <a:solidFill>
                  <a:srgbClr val="002060"/>
                </a:solidFill>
              </a:rPr>
            </a:br>
            <a:r>
              <a:rPr lang="en-US" sz="4000" b="1" smtClean="0">
                <a:solidFill>
                  <a:srgbClr val="002060"/>
                </a:solidFill>
              </a:rPr>
              <a:t>Public Speaking?</a:t>
            </a:r>
            <a:r>
              <a:rPr lang="fr-FR" sz="4000" smtClean="0"/>
              <a:t/>
            </a:r>
            <a:br>
              <a:rPr lang="fr-FR" sz="4000" smtClean="0"/>
            </a:br>
            <a:endParaRPr lang="en-US" sz="4000" smtClean="0"/>
          </a:p>
        </p:txBody>
      </p:sp>
      <p:sp>
        <p:nvSpPr>
          <p:cNvPr id="19459" name="Content Placeholder 2"/>
          <p:cNvSpPr>
            <a:spLocks noGrp="1"/>
          </p:cNvSpPr>
          <p:nvPr>
            <p:ph sz="half" idx="4294967295"/>
          </p:nvPr>
        </p:nvSpPr>
        <p:spPr>
          <a:xfrm>
            <a:off x="457200" y="2286000"/>
            <a:ext cx="4038600" cy="3840163"/>
          </a:xfrm>
        </p:spPr>
        <p:txBody>
          <a:bodyPr/>
          <a:lstStyle/>
          <a:p>
            <a:pPr eaLnBrk="1" hangingPunct="1"/>
            <a:r>
              <a:rPr lang="en-US" smtClean="0"/>
              <a:t>Empowerment</a:t>
            </a:r>
          </a:p>
          <a:p>
            <a:pPr lvl="1" eaLnBrk="1" hangingPunct="1"/>
            <a:r>
              <a:rPr lang="en-US" sz="2400" smtClean="0"/>
              <a:t>Helps you achieve your goals</a:t>
            </a:r>
          </a:p>
          <a:p>
            <a:pPr lvl="1" eaLnBrk="1" hangingPunct="1"/>
            <a:r>
              <a:rPr lang="en-US" sz="2400" smtClean="0"/>
              <a:t>Gives you the “edge”</a:t>
            </a:r>
          </a:p>
          <a:p>
            <a:pPr lvl="1" eaLnBrk="1" hangingPunct="1"/>
            <a:r>
              <a:rPr lang="en-US" sz="2400" smtClean="0"/>
              <a:t>Helps you display confidence</a:t>
            </a:r>
          </a:p>
          <a:p>
            <a:pPr lvl="1" eaLnBrk="1" hangingPunct="1"/>
            <a:r>
              <a:rPr lang="en-US" sz="2400" smtClean="0"/>
              <a:t>Helps you express conviction</a:t>
            </a:r>
          </a:p>
          <a:p>
            <a:pPr eaLnBrk="1" hangingPunct="1"/>
            <a:endParaRPr lang="en-US" smtClean="0"/>
          </a:p>
        </p:txBody>
      </p:sp>
      <p:sp>
        <p:nvSpPr>
          <p:cNvPr id="19460" name="Content Placeholder 3"/>
          <p:cNvSpPr>
            <a:spLocks noGrp="1"/>
          </p:cNvSpPr>
          <p:nvPr>
            <p:ph sz="half" idx="4294967295"/>
          </p:nvPr>
        </p:nvSpPr>
        <p:spPr>
          <a:xfrm>
            <a:off x="4648200" y="2214563"/>
            <a:ext cx="4038600" cy="4525962"/>
          </a:xfrm>
        </p:spPr>
        <p:txBody>
          <a:bodyPr/>
          <a:lstStyle/>
          <a:p>
            <a:pPr eaLnBrk="1" hangingPunct="1"/>
            <a:r>
              <a:rPr lang="en-US" smtClean="0"/>
              <a:t>Employment</a:t>
            </a:r>
          </a:p>
          <a:p>
            <a:pPr lvl="1" eaLnBrk="1" hangingPunct="1"/>
            <a:r>
              <a:rPr lang="en-US" sz="2400" smtClean="0"/>
              <a:t>Leaders are needed to inform others</a:t>
            </a:r>
          </a:p>
          <a:p>
            <a:pPr lvl="1" eaLnBrk="1" hangingPunct="1"/>
            <a:r>
              <a:rPr lang="en-US" sz="2400" smtClean="0"/>
              <a:t>Leaders are needed to be organized</a:t>
            </a:r>
          </a:p>
          <a:p>
            <a:pPr lvl="1" eaLnBrk="1" hangingPunct="1"/>
            <a:r>
              <a:rPr lang="en-US" sz="2400" smtClean="0"/>
              <a:t>Leaders are needed to hold listeners attention</a:t>
            </a:r>
          </a:p>
          <a:p>
            <a:pPr eaLnBrk="1" hangingPunct="1"/>
            <a:endParaRPr lang="en-US" smtClean="0"/>
          </a:p>
          <a:p>
            <a:pPr eaLnBrk="1" hangingPunct="1">
              <a:buFontTx/>
              <a:buNone/>
            </a:pPr>
            <a:endParaRPr lang="en-US" smtClean="0"/>
          </a:p>
        </p:txBody>
      </p:sp>
    </p:spTree>
  </p:cSld>
  <p:clrMapOvr>
    <a:masterClrMapping/>
  </p:clrMapOvr>
  <p:transition spd="slow">
    <p:split orient="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2"/>
          <p:cNvSpPr>
            <a:spLocks noGrp="1"/>
          </p:cNvSpPr>
          <p:nvPr>
            <p:ph type="ftr" sz="quarter" idx="11"/>
          </p:nvPr>
        </p:nvSpPr>
        <p:spPr/>
        <p:txBody>
          <a:bodyPr/>
          <a:lstStyle/>
          <a:p>
            <a:r>
              <a:rPr lang="en-US"/>
              <a:t>Copyright © 2013, 2010, 2007, 2005 Pearson Education, Inc.  All Rights Reserved.</a:t>
            </a:r>
          </a:p>
          <a:p>
            <a:endParaRPr lang="en-US"/>
          </a:p>
        </p:txBody>
      </p:sp>
      <p:sp>
        <p:nvSpPr>
          <p:cNvPr id="21506" name="Text Box 8"/>
          <p:cNvSpPr txBox="1">
            <a:spLocks noChangeArrowheads="1"/>
          </p:cNvSpPr>
          <p:nvPr/>
        </p:nvSpPr>
        <p:spPr bwMode="auto">
          <a:xfrm>
            <a:off x="1655763" y="1844675"/>
            <a:ext cx="6300787" cy="3529013"/>
          </a:xfrm>
          <a:prstGeom prst="rect">
            <a:avLst/>
          </a:prstGeom>
          <a:noFill/>
          <a:ln w="9525">
            <a:noFill/>
            <a:miter lim="800000"/>
            <a:headEnd/>
            <a:tailEnd/>
          </a:ln>
        </p:spPr>
        <p:txBody>
          <a:bodyPr/>
          <a:lstStyle/>
          <a:p>
            <a:pPr algn="just"/>
            <a:endParaRPr lang="en-US" b="1">
              <a:solidFill>
                <a:srgbClr val="3366FF"/>
              </a:solidFill>
              <a:latin typeface="Verdana" pitchFamily="34" charset="0"/>
            </a:endParaRPr>
          </a:p>
        </p:txBody>
      </p:sp>
      <p:sp>
        <p:nvSpPr>
          <p:cNvPr id="2" name="TextBox 1"/>
          <p:cNvSpPr txBox="1"/>
          <p:nvPr/>
        </p:nvSpPr>
        <p:spPr>
          <a:xfrm>
            <a:off x="457200" y="304800"/>
            <a:ext cx="2209800" cy="369888"/>
          </a:xfrm>
          <a:prstGeom prst="rect">
            <a:avLst/>
          </a:prstGeom>
          <a:noFill/>
        </p:spPr>
        <p:txBody>
          <a:bodyPr>
            <a:spAutoFit/>
          </a:bodyPr>
          <a:lstStyle/>
          <a:p>
            <a:pPr>
              <a:defRPr/>
            </a:pPr>
            <a:r>
              <a:rPr lang="en-US" b="1" dirty="0">
                <a:solidFill>
                  <a:schemeClr val="bg1"/>
                </a:solidFill>
                <a:latin typeface="+mn-lt"/>
              </a:rPr>
              <a:t>Table 1.1</a:t>
            </a:r>
          </a:p>
        </p:txBody>
      </p:sp>
      <p:sp>
        <p:nvSpPr>
          <p:cNvPr id="3" name="TextBox 2"/>
          <p:cNvSpPr txBox="1"/>
          <p:nvPr/>
        </p:nvSpPr>
        <p:spPr>
          <a:xfrm>
            <a:off x="4724400" y="381000"/>
            <a:ext cx="3886200" cy="1016000"/>
          </a:xfrm>
          <a:prstGeom prst="rect">
            <a:avLst/>
          </a:prstGeom>
          <a:noFill/>
        </p:spPr>
        <p:txBody>
          <a:bodyPr>
            <a:spAutoFit/>
          </a:bodyPr>
          <a:lstStyle/>
          <a:p>
            <a:pPr algn="ctr">
              <a:defRPr/>
            </a:pPr>
            <a:r>
              <a:rPr lang="en-US" sz="3000" b="1" dirty="0">
                <a:solidFill>
                  <a:srgbClr val="002060"/>
                </a:solidFill>
                <a:latin typeface="+mj-lt"/>
              </a:rPr>
              <a:t>Top Skills Valued by Employers</a:t>
            </a:r>
          </a:p>
        </p:txBody>
      </p:sp>
      <p:pic>
        <p:nvPicPr>
          <p:cNvPr id="21509" name="Picture 4" descr="Screen Clipping"/>
          <p:cNvPicPr>
            <a:picLocks noChangeAspect="1"/>
          </p:cNvPicPr>
          <p:nvPr/>
        </p:nvPicPr>
        <p:blipFill>
          <a:blip r:embed="rId3"/>
          <a:srcRect/>
          <a:stretch>
            <a:fillRect/>
          </a:stretch>
        </p:blipFill>
        <p:spPr bwMode="auto">
          <a:xfrm>
            <a:off x="152400" y="2133600"/>
            <a:ext cx="8839200" cy="3751263"/>
          </a:xfrm>
          <a:prstGeom prst="rect">
            <a:avLst/>
          </a:prstGeom>
          <a:noFill/>
          <a:ln w="9525">
            <a:noFill/>
            <a:miter lim="800000"/>
            <a:headEnd/>
            <a:tailEnd/>
          </a:ln>
        </p:spPr>
      </p:pic>
    </p:spTree>
  </p:cSld>
  <p:clrMapOvr>
    <a:masterClrMapping/>
  </p:clrMapOvr>
  <p:transition spd="slow">
    <p:split orient="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Copyright © 2013, 2010, 2007, 2005 Pearson Education, Inc.  All Rights Reserved.</a:t>
            </a:r>
          </a:p>
          <a:p>
            <a:endParaRPr lang="en-US"/>
          </a:p>
        </p:txBody>
      </p:sp>
      <p:sp>
        <p:nvSpPr>
          <p:cNvPr id="23554" name="Title 1"/>
          <p:cNvSpPr>
            <a:spLocks noGrp="1"/>
          </p:cNvSpPr>
          <p:nvPr>
            <p:ph type="title"/>
          </p:nvPr>
        </p:nvSpPr>
        <p:spPr>
          <a:xfrm>
            <a:off x="457200" y="304800"/>
            <a:ext cx="8229600" cy="1112838"/>
          </a:xfrm>
        </p:spPr>
        <p:txBody>
          <a:bodyPr anchor="t"/>
          <a:lstStyle/>
          <a:p>
            <a:pPr eaLnBrk="1" hangingPunct="1"/>
            <a:r>
              <a:rPr lang="en-US" sz="4000" b="1" smtClean="0">
                <a:solidFill>
                  <a:srgbClr val="002060"/>
                </a:solidFill>
              </a:rPr>
              <a:t>Public Speaking as a </a:t>
            </a:r>
            <a:br>
              <a:rPr lang="en-US" sz="4000" b="1" smtClean="0">
                <a:solidFill>
                  <a:srgbClr val="002060"/>
                </a:solidFill>
              </a:rPr>
            </a:br>
            <a:r>
              <a:rPr lang="en-US" sz="4000" b="1" smtClean="0">
                <a:solidFill>
                  <a:srgbClr val="002060"/>
                </a:solidFill>
              </a:rPr>
              <a:t>Communication Process</a:t>
            </a:r>
            <a:r>
              <a:rPr lang="fr-FR" sz="4000" smtClean="0"/>
              <a:t/>
            </a:r>
            <a:br>
              <a:rPr lang="fr-FR" sz="4000" smtClean="0"/>
            </a:br>
            <a:endParaRPr lang="en-US" sz="4000" smtClean="0"/>
          </a:p>
        </p:txBody>
      </p:sp>
      <p:sp>
        <p:nvSpPr>
          <p:cNvPr id="23555" name="Content Placeholder 2"/>
          <p:cNvSpPr>
            <a:spLocks noGrp="1"/>
          </p:cNvSpPr>
          <p:nvPr>
            <p:ph idx="1"/>
          </p:nvPr>
        </p:nvSpPr>
        <p:spPr/>
        <p:txBody>
          <a:bodyPr/>
          <a:lstStyle/>
          <a:p>
            <a:pPr eaLnBrk="1" hangingPunct="1"/>
            <a:r>
              <a:rPr lang="en-US" smtClean="0"/>
              <a:t>There three key differences between conversation and public speaking </a:t>
            </a:r>
          </a:p>
          <a:p>
            <a:pPr lvl="1" eaLnBrk="1" hangingPunct="1"/>
            <a:r>
              <a:rPr lang="en-US" sz="2400" smtClean="0"/>
              <a:t>Public speaking is more prepared than conversation</a:t>
            </a:r>
          </a:p>
          <a:p>
            <a:pPr lvl="1" eaLnBrk="1" hangingPunct="1"/>
            <a:r>
              <a:rPr lang="en-US" sz="2400" smtClean="0"/>
              <a:t>Public speaking is also more formal than conversation</a:t>
            </a:r>
          </a:p>
          <a:p>
            <a:pPr lvl="1" eaLnBrk="1" hangingPunct="1"/>
            <a:r>
              <a:rPr lang="en-US" sz="2400" smtClean="0"/>
              <a:t>Public speaking involves more clearly defined roles for the speaker &amp; audience than conversation</a:t>
            </a:r>
          </a:p>
          <a:p>
            <a:pPr eaLnBrk="1" hangingPunct="1"/>
            <a:endParaRPr lang="en-US" smtClean="0"/>
          </a:p>
        </p:txBody>
      </p:sp>
    </p:spTree>
  </p:cSld>
  <p:clrMapOvr>
    <a:masterClrMapping/>
  </p:clrMapOvr>
  <p:transition spd="slow">
    <p:split orient="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US"/>
              <a:t>Copyright © 2013, 2010, 2007, 2005 Pearson Education, Inc.  All Rights Reserved.</a:t>
            </a:r>
          </a:p>
          <a:p>
            <a:endParaRPr lang="en-US"/>
          </a:p>
        </p:txBody>
      </p:sp>
      <p:sp>
        <p:nvSpPr>
          <p:cNvPr id="25602" name="Title 1"/>
          <p:cNvSpPr>
            <a:spLocks noGrp="1"/>
          </p:cNvSpPr>
          <p:nvPr>
            <p:ph type="title"/>
          </p:nvPr>
        </p:nvSpPr>
        <p:spPr>
          <a:xfrm>
            <a:off x="1143000" y="609600"/>
            <a:ext cx="7010400" cy="587375"/>
          </a:xfrm>
        </p:spPr>
        <p:txBody>
          <a:bodyPr anchor="t"/>
          <a:lstStyle/>
          <a:p>
            <a:pPr eaLnBrk="1" hangingPunct="1"/>
            <a:r>
              <a:rPr lang="en-US" sz="4000" b="1" smtClean="0">
                <a:solidFill>
                  <a:srgbClr val="002060"/>
                </a:solidFill>
              </a:rPr>
              <a:t>Communication as Action</a:t>
            </a:r>
            <a:endParaRPr lang="en-US" sz="4000" smtClean="0"/>
          </a:p>
        </p:txBody>
      </p:sp>
      <p:sp>
        <p:nvSpPr>
          <p:cNvPr id="25603" name="Content Placeholder 2"/>
          <p:cNvSpPr>
            <a:spLocks noGrp="1"/>
          </p:cNvSpPr>
          <p:nvPr>
            <p:ph idx="1"/>
          </p:nvPr>
        </p:nvSpPr>
        <p:spPr>
          <a:xfrm>
            <a:off x="457200" y="2209800"/>
            <a:ext cx="2746375" cy="3992563"/>
          </a:xfrm>
        </p:spPr>
        <p:txBody>
          <a:bodyPr/>
          <a:lstStyle/>
          <a:p>
            <a:pPr eaLnBrk="1" hangingPunct="1"/>
            <a:r>
              <a:rPr lang="en-US" sz="2800" smtClean="0"/>
              <a:t>Source</a:t>
            </a:r>
          </a:p>
          <a:p>
            <a:pPr eaLnBrk="1" hangingPunct="1"/>
            <a:r>
              <a:rPr lang="en-US" sz="2800" smtClean="0"/>
              <a:t>Message</a:t>
            </a:r>
          </a:p>
          <a:p>
            <a:pPr eaLnBrk="1" hangingPunct="1"/>
            <a:r>
              <a:rPr lang="en-US" sz="2800" smtClean="0"/>
              <a:t>Channels</a:t>
            </a:r>
          </a:p>
          <a:p>
            <a:pPr eaLnBrk="1" hangingPunct="1"/>
            <a:r>
              <a:rPr lang="en-US" sz="2800" smtClean="0"/>
              <a:t>Receiver</a:t>
            </a:r>
          </a:p>
          <a:p>
            <a:pPr eaLnBrk="1" hangingPunct="1"/>
            <a:r>
              <a:rPr lang="en-US" sz="2800" smtClean="0"/>
              <a:t>Noise</a:t>
            </a:r>
          </a:p>
          <a:p>
            <a:pPr eaLnBrk="1" hangingPunct="1">
              <a:buFontTx/>
              <a:buNone/>
            </a:pPr>
            <a:endParaRPr lang="en-US" sz="2800" smtClean="0"/>
          </a:p>
        </p:txBody>
      </p:sp>
      <p:pic>
        <p:nvPicPr>
          <p:cNvPr id="25604" name="Picture 1" descr="Screen Clipping"/>
          <p:cNvPicPr>
            <a:picLocks noChangeAspect="1"/>
          </p:cNvPicPr>
          <p:nvPr/>
        </p:nvPicPr>
        <p:blipFill>
          <a:blip r:embed="rId3"/>
          <a:srcRect/>
          <a:stretch>
            <a:fillRect/>
          </a:stretch>
        </p:blipFill>
        <p:spPr bwMode="auto">
          <a:xfrm>
            <a:off x="2514600" y="2743200"/>
            <a:ext cx="6269038" cy="2876550"/>
          </a:xfrm>
          <a:prstGeom prst="rect">
            <a:avLst/>
          </a:prstGeom>
          <a:noFill/>
          <a:ln w="9525">
            <a:noFill/>
            <a:miter lim="800000"/>
            <a:headEnd/>
            <a:tailEnd/>
          </a:ln>
        </p:spPr>
      </p:pic>
    </p:spTree>
  </p:cSld>
  <p:clrMapOvr>
    <a:masterClrMapping/>
  </p:clrMapOvr>
  <p:transition spd="slow">
    <p:split orient="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US"/>
              <a:t>Copyright © 2013, 2010, 2007, 2005 Pearson Education, Inc.  All Rights Reserved.</a:t>
            </a:r>
          </a:p>
          <a:p>
            <a:endParaRPr lang="en-US"/>
          </a:p>
        </p:txBody>
      </p:sp>
      <p:sp>
        <p:nvSpPr>
          <p:cNvPr id="27650" name="Title 1"/>
          <p:cNvSpPr>
            <a:spLocks noGrp="1"/>
          </p:cNvSpPr>
          <p:nvPr>
            <p:ph type="title"/>
          </p:nvPr>
        </p:nvSpPr>
        <p:spPr>
          <a:xfrm>
            <a:off x="914400" y="533400"/>
            <a:ext cx="7467600" cy="1112838"/>
          </a:xfrm>
        </p:spPr>
        <p:txBody>
          <a:bodyPr anchor="t"/>
          <a:lstStyle/>
          <a:p>
            <a:pPr eaLnBrk="1" hangingPunct="1"/>
            <a:r>
              <a:rPr lang="en-US" sz="4000" b="1" smtClean="0">
                <a:solidFill>
                  <a:srgbClr val="002060"/>
                </a:solidFill>
              </a:rPr>
              <a:t>Communication as Interaction</a:t>
            </a:r>
          </a:p>
        </p:txBody>
      </p:sp>
      <p:sp>
        <p:nvSpPr>
          <p:cNvPr id="27651" name="Content Placeholder 2"/>
          <p:cNvSpPr>
            <a:spLocks noGrp="1"/>
          </p:cNvSpPr>
          <p:nvPr>
            <p:ph idx="1"/>
          </p:nvPr>
        </p:nvSpPr>
        <p:spPr>
          <a:xfrm>
            <a:off x="381000" y="2286000"/>
            <a:ext cx="2667000" cy="3840163"/>
          </a:xfrm>
        </p:spPr>
        <p:txBody>
          <a:bodyPr/>
          <a:lstStyle/>
          <a:p>
            <a:pPr eaLnBrk="1" hangingPunct="1"/>
            <a:r>
              <a:rPr lang="en-US" smtClean="0"/>
              <a:t>Feedback</a:t>
            </a:r>
          </a:p>
          <a:p>
            <a:pPr eaLnBrk="1" hangingPunct="1"/>
            <a:r>
              <a:rPr lang="en-US" smtClean="0"/>
              <a:t>Context</a:t>
            </a:r>
          </a:p>
        </p:txBody>
      </p:sp>
      <p:pic>
        <p:nvPicPr>
          <p:cNvPr id="27652" name="Picture 1" descr="Screen Clipping"/>
          <p:cNvPicPr>
            <a:picLocks noChangeAspect="1"/>
          </p:cNvPicPr>
          <p:nvPr/>
        </p:nvPicPr>
        <p:blipFill>
          <a:blip r:embed="rId3"/>
          <a:srcRect/>
          <a:stretch>
            <a:fillRect/>
          </a:stretch>
        </p:blipFill>
        <p:spPr bwMode="auto">
          <a:xfrm>
            <a:off x="2590800" y="2590800"/>
            <a:ext cx="6126163" cy="3581400"/>
          </a:xfrm>
          <a:prstGeom prst="rect">
            <a:avLst/>
          </a:prstGeom>
          <a:noFill/>
          <a:ln w="9525">
            <a:noFill/>
            <a:miter lim="800000"/>
            <a:headEnd/>
            <a:tailEnd/>
          </a:ln>
        </p:spPr>
      </p:pic>
    </p:spTree>
  </p:cSld>
  <p:clrMapOvr>
    <a:masterClrMapping/>
  </p:clrMapOvr>
  <p:transition spd="slow">
    <p:split orient="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Copyright © 2013, 2010, 2007, 2005 Pearson Education, Inc.  All Rights Reserved.</a:t>
            </a:r>
          </a:p>
          <a:p>
            <a:endParaRPr lang="en-US"/>
          </a:p>
        </p:txBody>
      </p:sp>
      <p:sp>
        <p:nvSpPr>
          <p:cNvPr id="29698" name="Title 1"/>
          <p:cNvSpPr>
            <a:spLocks noGrp="1"/>
          </p:cNvSpPr>
          <p:nvPr>
            <p:ph type="title"/>
          </p:nvPr>
        </p:nvSpPr>
        <p:spPr>
          <a:xfrm>
            <a:off x="971550" y="381000"/>
            <a:ext cx="7486650" cy="1036638"/>
          </a:xfrm>
        </p:spPr>
        <p:txBody>
          <a:bodyPr anchor="t"/>
          <a:lstStyle/>
          <a:p>
            <a:pPr eaLnBrk="1" hangingPunct="1"/>
            <a:r>
              <a:rPr lang="en-US" sz="4000" b="1" smtClean="0">
                <a:solidFill>
                  <a:srgbClr val="002060"/>
                </a:solidFill>
              </a:rPr>
              <a:t>Communication as Transaction</a:t>
            </a:r>
          </a:p>
        </p:txBody>
      </p:sp>
      <p:pic>
        <p:nvPicPr>
          <p:cNvPr id="29699" name="Picture 1" descr="Screen Clipping"/>
          <p:cNvPicPr>
            <a:picLocks noChangeAspect="1"/>
          </p:cNvPicPr>
          <p:nvPr/>
        </p:nvPicPr>
        <p:blipFill>
          <a:blip r:embed="rId3"/>
          <a:srcRect/>
          <a:stretch>
            <a:fillRect/>
          </a:stretch>
        </p:blipFill>
        <p:spPr bwMode="auto">
          <a:xfrm>
            <a:off x="1533525" y="3352800"/>
            <a:ext cx="6019800" cy="1676400"/>
          </a:xfrm>
          <a:prstGeom prst="rect">
            <a:avLst/>
          </a:prstGeom>
          <a:noFill/>
          <a:ln w="9525">
            <a:noFill/>
            <a:miter lim="800000"/>
            <a:headEnd/>
            <a:tailEnd/>
          </a:ln>
        </p:spPr>
      </p:pic>
    </p:spTree>
  </p:cSld>
  <p:clrMapOvr>
    <a:masterClrMapping/>
  </p:clrMapOvr>
  <p:transition spd="slow">
    <p:split orient="vert"/>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ff2bc79a42d4e1134194e983bf134319e6f264"/>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62</TotalTime>
  <Words>2557</Words>
  <Application>Microsoft Office PowerPoint</Application>
  <PresentationFormat>On-screen Show (4:3)</PresentationFormat>
  <Paragraphs>164</Paragraphs>
  <Slides>15</Slides>
  <Notes>14</Notes>
  <HiddenSlides>0</HiddenSlides>
  <MMClips>0</MMClips>
  <ScaleCrop>false</ScaleCrop>
  <HeadingPairs>
    <vt:vector size="6" baseType="variant">
      <vt:variant>
        <vt:lpstr>Fonts Used</vt:lpstr>
      </vt:variant>
      <vt:variant>
        <vt:i4>5</vt:i4>
      </vt:variant>
      <vt:variant>
        <vt:lpstr>Design Template</vt:lpstr>
      </vt:variant>
      <vt:variant>
        <vt:i4>12</vt:i4>
      </vt:variant>
      <vt:variant>
        <vt:lpstr>Slide Titles</vt:lpstr>
      </vt:variant>
      <vt:variant>
        <vt:i4>15</vt:i4>
      </vt:variant>
    </vt:vector>
  </HeadingPairs>
  <TitlesOfParts>
    <vt:vector size="32" baseType="lpstr">
      <vt:lpstr>Arial</vt:lpstr>
      <vt:lpstr>Candara</vt:lpstr>
      <vt:lpstr>Symbol</vt:lpstr>
      <vt:lpstr>Calibri</vt:lpstr>
      <vt:lpstr>Verdana</vt:lpstr>
      <vt:lpstr>Waveform</vt:lpstr>
      <vt:lpstr>Waveform</vt:lpstr>
      <vt:lpstr>Waveform</vt:lpstr>
      <vt:lpstr>Waveform</vt:lpstr>
      <vt:lpstr>Waveform</vt:lpstr>
      <vt:lpstr>Waveform</vt:lpstr>
      <vt:lpstr>Waveform</vt:lpstr>
      <vt:lpstr>Waveform</vt:lpstr>
      <vt:lpstr>Waveform</vt:lpstr>
      <vt:lpstr>Waveform</vt:lpstr>
      <vt:lpstr>Waveform</vt:lpstr>
      <vt:lpstr>Waveform</vt:lpstr>
      <vt:lpstr>Slide 1</vt:lpstr>
      <vt:lpstr>Slide 2</vt:lpstr>
      <vt:lpstr>Slide 3</vt:lpstr>
      <vt:lpstr>Why Study  Public Speaking? </vt:lpstr>
      <vt:lpstr>Slide 5</vt:lpstr>
      <vt:lpstr>Public Speaking as a  Communication Process </vt:lpstr>
      <vt:lpstr>Communication as Action</vt:lpstr>
      <vt:lpstr>Communication as Interaction</vt:lpstr>
      <vt:lpstr>Communication as Transaction</vt:lpstr>
      <vt:lpstr>The Rich Heritage of Public Speaking</vt:lpstr>
      <vt:lpstr>Slide 11</vt:lpstr>
      <vt:lpstr>Overview of Audience-Centered Public Speaking</vt:lpstr>
      <vt:lpstr>Overview of Audience-Centered Public Speaking</vt:lpstr>
      <vt:lpstr>Overview of Audience-Centered Public Speaking</vt:lpstr>
      <vt:lpstr>Overview of Audience Centered Public Speaking</vt:lpstr>
    </vt:vector>
  </TitlesOfParts>
  <Company>Lone Star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dc:title>
  <dc:creator>Lone Star College System</dc:creator>
  <cp:lastModifiedBy>Pearson</cp:lastModifiedBy>
  <cp:revision>19</cp:revision>
  <dcterms:created xsi:type="dcterms:W3CDTF">2011-09-26T15:18:24Z</dcterms:created>
  <dcterms:modified xsi:type="dcterms:W3CDTF">2011-11-14T15:17:23Z</dcterms:modified>
</cp:coreProperties>
</file>