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D62F62-33FE-4738-A9C9-87FDE8967DB2}" type="datetimeFigureOut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3FFDD3-C73A-42AE-973A-4DE6ECEE3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133600"/>
            <a:ext cx="5105400" cy="2868168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Creating a Positive World for the Youth of Today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By: Jennifer Brader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WARNING SIGNS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7724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Does the teen sometimes lie regarding their activities?</a:t>
            </a:r>
          </a:p>
          <a:p>
            <a:pPr>
              <a:buFont typeface="Wingdings" pitchFamily="2" charset="2"/>
              <a:buChar char="q"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Is the teen verbally abusive?</a:t>
            </a:r>
          </a:p>
          <a:p>
            <a:pPr>
              <a:buFont typeface="Wingdings" pitchFamily="2" charset="2"/>
              <a:buChar char="q"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Does the teen lack self-worth and self-esteem?</a:t>
            </a:r>
          </a:p>
          <a:p>
            <a:pPr>
              <a:buFont typeface="Wingdings" pitchFamily="2" charset="2"/>
              <a:buChar char="q"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Does the teen associate with a suspect peer group?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http://At-risk.org 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CAUSES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PARENTS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ADOLESCENTS AND TEENS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PEERS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PARENTS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30267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Children who are rejected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Children who grow up in homes with conflict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Children who are inadequately supervised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ARE AT THE GREATEST RISK OF BECOMING DELINQUENT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Wright, Kevin N. and Karen E. Wright. </a:t>
            </a:r>
            <a:r>
              <a:rPr lang="en-US" sz="1200" b="1" i="1" spc="50" dirty="0" smtClean="0">
                <a:ln w="11430"/>
                <a:latin typeface="Arial" pitchFamily="34" charset="0"/>
                <a:cs typeface="Arial" pitchFamily="34" charset="0"/>
              </a:rPr>
              <a:t>Family Life, Delinquency, and Crime: A Policymakers Guide</a:t>
            </a:r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ADOLESCENTS &amp; TEENS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2133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Believe themselves to be indestructible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Believe themselves to be untouchable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TO THEIR CONSEQUENCES OF TOMORROW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Wright, Kevin N. and Karen E. Wright. </a:t>
            </a:r>
            <a:r>
              <a:rPr lang="en-US" sz="1200" b="1" i="1" spc="50" dirty="0" smtClean="0">
                <a:ln w="11430"/>
                <a:latin typeface="Arial" pitchFamily="34" charset="0"/>
                <a:cs typeface="Arial" pitchFamily="34" charset="0"/>
              </a:rPr>
              <a:t>Family Life, Delinquency, and Crime: A Policymakers Guide</a:t>
            </a:r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PEERS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077200" cy="51603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50% of teens feel pressured with regard to sex in relationships</a:t>
            </a:r>
          </a:p>
          <a:p>
            <a:pPr>
              <a:buFont typeface="Wingdings" pitchFamily="2" charset="2"/>
              <a:buChar char="q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30% of teens are offered drugs in middle school and high school</a:t>
            </a:r>
          </a:p>
          <a:p>
            <a:pPr>
              <a:buFont typeface="Wingdings" pitchFamily="2" charset="2"/>
              <a:buChar char="q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74.3% of high school students have tried alcohol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27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http://www.familyfirstaid.org/peer-pressure.html </a:t>
            </a:r>
            <a:endParaRPr lang="en-US" sz="12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2390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POSITIVE SOCIAL SUPPORT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COMMUNITY INVOLVEMENT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FRIENDS &amp; FAMILY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153400" cy="51603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Open lines of communication between themselves and their children</a:t>
            </a:r>
          </a:p>
          <a:p>
            <a:pPr>
              <a:buFont typeface="Wingdings" pitchFamily="2" charset="2"/>
              <a:buChar char="q"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Get to know their child’s friends</a:t>
            </a:r>
          </a:p>
          <a:p>
            <a:pPr>
              <a:buFont typeface="Wingdings" pitchFamily="2" charset="2"/>
              <a:buChar char="q"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Be involved</a:t>
            </a:r>
          </a:p>
          <a:p>
            <a:pPr>
              <a:buFont typeface="Wingdings" pitchFamily="2" charset="2"/>
              <a:buChar char="q"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400" dirty="0" smtClean="0">
                <a:latin typeface="Arial" pitchFamily="34" charset="0"/>
                <a:cs typeface="Arial" pitchFamily="34" charset="0"/>
              </a:rPr>
              <a:t>Encourage their child and be supportive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27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http://www.familyfirstaid.org/peer-pressure.html </a:t>
            </a:r>
            <a:endParaRPr lang="en-US" sz="12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COMMUNITY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PAL serves over 1,200 young people</a:t>
            </a:r>
          </a:p>
          <a:p>
            <a:pPr>
              <a:buFont typeface="Wingdings" pitchFamily="2" charset="2"/>
              <a:buChar char="q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PAL provides a safe environment</a:t>
            </a:r>
          </a:p>
          <a:p>
            <a:pPr>
              <a:buFont typeface="Wingdings" pitchFamily="2" charset="2"/>
              <a:buChar char="q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PAL allows youth to participate, learn, and achieve positive relationships</a:t>
            </a:r>
          </a:p>
          <a:p>
            <a:pPr>
              <a:buFont typeface="Wingdings" pitchFamily="2" charset="2"/>
              <a:buChar char="q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PAL teaches youth self-respect and self-worth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POLICE ATHLETIC LEAGUE OF SARAOSTA (PAL)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http://www.saraostapal.org/main.htm</a:t>
            </a:r>
            <a:endParaRPr lang="en-US" sz="12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67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FACTORS &amp; WARNING SIGNS: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Substance Abuse, Family Life, and Violence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CAUSES: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Parents, Adolescents &amp; Teens, and Peers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SOLUTION: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Positive Social Support and Community Involvement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rial" pitchFamily="34" charset="0"/>
                <a:cs typeface="Arial" pitchFamily="34" charset="0"/>
              </a:rPr>
              <a:t>CHALLENGE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153400" cy="5160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DONATE: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TIME and/or MONEY to an organization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www.sarasotapal.org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BE A POSITIVE ROLE MODEL: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the youth in our community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286000"/>
            <a:ext cx="3048000" cy="2727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27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http://www.saraostapal.org/main.htm</a:t>
            </a:r>
            <a:endParaRPr lang="en-US" sz="12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 and me.jpg"/>
          <p:cNvPicPr>
            <a:picLocks noChangeAspect="1"/>
          </p:cNvPicPr>
          <p:nvPr/>
        </p:nvPicPr>
        <p:blipFill>
          <a:blip r:embed="rId2" cstate="print"/>
          <a:srcRect r="13953"/>
          <a:stretch>
            <a:fillRect/>
          </a:stretch>
        </p:blipFill>
        <p:spPr>
          <a:xfrm>
            <a:off x="152400" y="3505200"/>
            <a:ext cx="2819400" cy="2457450"/>
          </a:xfrm>
          <a:prstGeom prst="rect">
            <a:avLst/>
          </a:prstGeom>
        </p:spPr>
      </p:pic>
      <p:pic>
        <p:nvPicPr>
          <p:cNvPr id="6" name="Picture 5" descr="Dad and me.jpg"/>
          <p:cNvPicPr>
            <a:picLocks noChangeAspect="1"/>
          </p:cNvPicPr>
          <p:nvPr/>
        </p:nvPicPr>
        <p:blipFill>
          <a:blip r:embed="rId3" cstate="print"/>
          <a:srcRect l="11364" t="9091"/>
          <a:stretch>
            <a:fillRect/>
          </a:stretch>
        </p:blipFill>
        <p:spPr>
          <a:xfrm>
            <a:off x="5105400" y="228600"/>
            <a:ext cx="2971800" cy="2286000"/>
          </a:xfrm>
          <a:prstGeom prst="rect">
            <a:avLst/>
          </a:prstGeom>
        </p:spPr>
      </p:pic>
      <p:pic>
        <p:nvPicPr>
          <p:cNvPr id="5" name="Picture 4" descr="photo of baby clothes.jpg"/>
          <p:cNvPicPr>
            <a:picLocks noChangeAspect="1"/>
          </p:cNvPicPr>
          <p:nvPr/>
        </p:nvPicPr>
        <p:blipFill>
          <a:blip r:embed="rId4" cstate="print"/>
          <a:srcRect l="9476" t="2326"/>
          <a:stretch>
            <a:fillRect/>
          </a:stretch>
        </p:blipFill>
        <p:spPr>
          <a:xfrm>
            <a:off x="152400" y="152400"/>
            <a:ext cx="2057400" cy="2895599"/>
          </a:xfrm>
          <a:prstGeom prst="rect">
            <a:avLst/>
          </a:prstGeom>
        </p:spPr>
      </p:pic>
      <p:pic>
        <p:nvPicPr>
          <p:cNvPr id="8" name="Picture 7" descr="Ben mom and me.jpg"/>
          <p:cNvPicPr>
            <a:picLocks noChangeAspect="1"/>
          </p:cNvPicPr>
          <p:nvPr/>
        </p:nvPicPr>
        <p:blipFill>
          <a:blip r:embed="rId5" cstate="print"/>
          <a:srcRect l="39744" t="12441" r="12073" b="21368"/>
          <a:stretch>
            <a:fillRect/>
          </a:stretch>
        </p:blipFill>
        <p:spPr>
          <a:xfrm>
            <a:off x="2895600" y="4114800"/>
            <a:ext cx="2514600" cy="2590800"/>
          </a:xfrm>
          <a:prstGeom prst="rect">
            <a:avLst/>
          </a:prstGeom>
        </p:spPr>
      </p:pic>
      <p:pic>
        <p:nvPicPr>
          <p:cNvPr id="9" name="Picture 8" descr="Luke and 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048000"/>
            <a:ext cx="3048000" cy="2286000"/>
          </a:xfrm>
          <a:prstGeom prst="rect">
            <a:avLst/>
          </a:prstGeom>
        </p:spPr>
      </p:pic>
      <p:pic>
        <p:nvPicPr>
          <p:cNvPr id="4" name="Content Placeholder 3" descr="18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905000" y="1143000"/>
            <a:ext cx="3505200" cy="2468111"/>
          </a:xfrm>
        </p:spPr>
      </p:pic>
      <p:sp>
        <p:nvSpPr>
          <p:cNvPr id="10" name="TextBox 9"/>
          <p:cNvSpPr txBox="1"/>
          <p:nvPr/>
        </p:nvSpPr>
        <p:spPr>
          <a:xfrm>
            <a:off x="5715000" y="2590800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Above: Daughter &amp; Father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410200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Above: Sister &amp; Brother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19800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Above: Brother &amp; Sister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32460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Left: Mother &amp; Daughter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5240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Left: Mom-to-Be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762000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Below: Wife &amp; Husband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itchFamily="34" charset="0"/>
                <a:cs typeface="Arial" pitchFamily="34" charset="0"/>
              </a:rPr>
              <a:t>Forest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witcraft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from “Within my power” pronounced: 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867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hundred years from now it will not matter what my bank account was, the sort of house I lived in, or the kind of car I drove… but the world may be different because I was important in the life of a child.”</a:t>
            </a:r>
            <a:endPara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27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http://www.saraostapal.org/main.htm</a:t>
            </a:r>
            <a:endParaRPr lang="en-US" sz="1200" b="1" cap="none" spc="50" dirty="0" smtClean="0">
              <a:ln w="11430"/>
              <a:latin typeface="Arial" pitchFamily="34" charset="0"/>
              <a:cs typeface="Arial" pitchFamily="34" charset="0"/>
            </a:endParaRP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APART OF SOMETHING GREAT!</a:t>
            </a:r>
          </a:p>
          <a:p>
            <a:pPr>
              <a:buNone/>
            </a:pPr>
            <a:endParaRPr lang="en-US" sz="3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A POSITIVE ROLE MODEL TO A CHILD!</a:t>
            </a:r>
          </a:p>
          <a:p>
            <a:pPr>
              <a:buNone/>
            </a:pPr>
            <a:endParaRPr lang="en-US" sz="3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IMPORTANT IN THE LIFE OF A CHILD!</a:t>
            </a:r>
          </a:p>
          <a:p>
            <a:pPr>
              <a:buNone/>
            </a:pPr>
            <a:endParaRPr lang="en-US" sz="3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 THE PERSON TO GIVE A CHILD A BRIGHTER FUTURE!</a:t>
            </a:r>
          </a:p>
        </p:txBody>
      </p:sp>
      <p:pic>
        <p:nvPicPr>
          <p:cNvPr id="5" name="Picture 4" descr="ZZ_1212486843_children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220308"/>
            <a:ext cx="2743200" cy="2637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0" dirty="0" smtClean="0">
                <a:ln w="11430"/>
                <a:latin typeface="Arial" pitchFamily="34" charset="0"/>
                <a:cs typeface="Arial" pitchFamily="34" charset="0"/>
              </a:rPr>
              <a:t>http://www.westkentpct.nhs.uk/images/ZZ_1212486843_childrengroup.jpg</a:t>
            </a:r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153400" cy="6248400"/>
          </a:xfrm>
        </p:spPr>
        <p:txBody>
          <a:bodyPr>
            <a:noAutofit/>
            <a:scene3d>
              <a:camera prst="isometricTopUp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From “Picture Perfect”</a:t>
            </a:r>
            <a:br>
              <a:rPr lang="en-US" sz="8800" dirty="0" smtClean="0">
                <a:latin typeface="Arial" pitchFamily="34" charset="0"/>
                <a:cs typeface="Arial" pitchFamily="34" charset="0"/>
              </a:rPr>
            </a:br>
            <a:r>
              <a:rPr lang="en-US" sz="8800" dirty="0" smtClean="0">
                <a:latin typeface="Arial" pitchFamily="34" charset="0"/>
                <a:cs typeface="Arial" pitchFamily="34" charset="0"/>
              </a:rPr>
              <a:t>to a life at-risk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00800"/>
            <a:ext cx="7239000" cy="3200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http://kellycaul.com/yahoo_site_admin/assets/images/Be_logo_final-_1.309133644_std.png</a:t>
            </a:r>
            <a:endParaRPr lang="en-US" sz="1200" cap="none" spc="50" dirty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Be_logo_final-_1_309133644_st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537023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8486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FACTORS &amp; WARNING SIGNS</a:t>
            </a:r>
          </a:p>
          <a:p>
            <a:pPr>
              <a:buFont typeface="Wingdings" pitchFamily="2" charset="2"/>
              <a:buChar char="q"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CAUSES</a:t>
            </a:r>
          </a:p>
          <a:p>
            <a:pPr>
              <a:buFont typeface="Wingdings" pitchFamily="2" charset="2"/>
              <a:buChar char="q"/>
            </a:pP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POSITIVE SOLUTION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FACTORS &amp; WARNING SIGNS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23900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SUBSTANCE ABUSE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FAMILY LIFE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VIOLENCE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IS THE TEEN…?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Arial" pitchFamily="34" charset="0"/>
                <a:cs typeface="Arial" pitchFamily="34" charset="0"/>
              </a:rPr>
              <a:t>SUBSTANCE ABUSE</a:t>
            </a:r>
            <a:endParaRPr lang="en-US" sz="5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900" dirty="0" smtClean="0">
                <a:latin typeface="Arial" pitchFamily="34" charset="0"/>
                <a:cs typeface="Arial" pitchFamily="34" charset="0"/>
              </a:rPr>
              <a:t>Marijuana use increased 32% to 39% from 2008 to 2010</a:t>
            </a:r>
          </a:p>
          <a:p>
            <a:pPr>
              <a:buFont typeface="Wingdings" pitchFamily="2" charset="2"/>
              <a:buChar char="q"/>
            </a:pPr>
            <a:endParaRPr lang="en-US" sz="3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900" dirty="0" smtClean="0">
                <a:latin typeface="Arial" pitchFamily="34" charset="0"/>
                <a:cs typeface="Arial" pitchFamily="34" charset="0"/>
              </a:rPr>
              <a:t>45% of 2,500 high school students don’t see a “great risk” in drinking heavily everyday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http://www.acsh.org/factsfears/newsid.2515/news_detail.asp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latin typeface="Arial" pitchFamily="34" charset="0"/>
                <a:cs typeface="Arial" pitchFamily="34" charset="0"/>
              </a:rPr>
              <a:t>FAMILY LIFE</a:t>
            </a:r>
            <a:endParaRPr lang="en-US" sz="5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924800" cy="5248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Strongest socializing forces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Teach children to control unacceptable behavior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Teach children to delay gratification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Teach children to respect the rights of others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http://facstaff.elon.edu/ajones5/Anika’s%20paper.htm 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latin typeface="Arial" pitchFamily="34" charset="0"/>
                <a:cs typeface="Arial" pitchFamily="34" charset="0"/>
              </a:rPr>
              <a:t>VIOLENCE</a:t>
            </a:r>
            <a:endParaRPr lang="en-US" sz="5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696200" cy="5096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11.1% of youth, grades 9-12, were in a physical fight in 2009</a:t>
            </a: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More than 656,000 young people, age 10 to 24, were treated in emergency departments for injuries sustained from violence, in 2008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http://www.cdc.gov/ViolencePrevention/pdf/YV-DataSheet-a/pdf </a:t>
            </a:r>
          </a:p>
          <a:p>
            <a:r>
              <a:rPr lang="en-US" sz="1200" cap="none" spc="50" dirty="0" smtClean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579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Creating a Positive World for the Youth of Today</vt:lpstr>
      <vt:lpstr>Slide 2</vt:lpstr>
      <vt:lpstr>From “Picture Perfect” to a life at-risk</vt:lpstr>
      <vt:lpstr>http://kellycaul.com/yahoo_site_admin/assets/images/Be_logo_final-_1.309133644_std.png</vt:lpstr>
      <vt:lpstr>Slide 5</vt:lpstr>
      <vt:lpstr>FACTORS &amp; WARNING SIGNS</vt:lpstr>
      <vt:lpstr>SUBSTANCE ABUSE</vt:lpstr>
      <vt:lpstr>FAMILY LIFE</vt:lpstr>
      <vt:lpstr>VIOLENCE</vt:lpstr>
      <vt:lpstr>WARNING SIGNS</vt:lpstr>
      <vt:lpstr>CAUSES</vt:lpstr>
      <vt:lpstr>PARENTS</vt:lpstr>
      <vt:lpstr>ADOLESCENTS &amp; TEENS</vt:lpstr>
      <vt:lpstr>PEERS</vt:lpstr>
      <vt:lpstr>SOLUTION</vt:lpstr>
      <vt:lpstr>FRIENDS &amp; FAMILY</vt:lpstr>
      <vt:lpstr>COMMUNITY</vt:lpstr>
      <vt:lpstr>CONCLUSION</vt:lpstr>
      <vt:lpstr>CHALLENGE</vt:lpstr>
      <vt:lpstr>Forest witcraft from “Within my power” pronounced: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Positive World for the Youth of Today</dc:title>
  <dc:creator>Bobby</dc:creator>
  <cp:lastModifiedBy>Bobby</cp:lastModifiedBy>
  <cp:revision>70</cp:revision>
  <dcterms:created xsi:type="dcterms:W3CDTF">2012-04-23T19:00:43Z</dcterms:created>
  <dcterms:modified xsi:type="dcterms:W3CDTF">2012-04-23T23:41:02Z</dcterms:modified>
</cp:coreProperties>
</file>