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5"/>
  </p:notesMasterIdLst>
  <p:sldIdLst>
    <p:sldId id="286" r:id="rId2"/>
    <p:sldId id="256" r:id="rId3"/>
    <p:sldId id="259" r:id="rId4"/>
    <p:sldId id="280" r:id="rId5"/>
    <p:sldId id="281" r:id="rId6"/>
    <p:sldId id="273" r:id="rId7"/>
    <p:sldId id="275" r:id="rId8"/>
    <p:sldId id="285" r:id="rId9"/>
    <p:sldId id="277" r:id="rId10"/>
    <p:sldId id="282" r:id="rId11"/>
    <p:sldId id="283" r:id="rId12"/>
    <p:sldId id="279" r:id="rId13"/>
    <p:sldId id="284"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autoAdjust="0"/>
    <p:restoredTop sz="96273" autoAdjust="0"/>
  </p:normalViewPr>
  <p:slideViewPr>
    <p:cSldViewPr>
      <p:cViewPr>
        <p:scale>
          <a:sx n="75" d="100"/>
          <a:sy n="75" d="100"/>
        </p:scale>
        <p:origin x="-2424" y="-14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07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tags" Target="tags/tag1.xml"/><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8A61A2C-6984-4077-A7F0-60D421B81EAB}" type="datetimeFigureOut">
              <a:rPr lang="en-US"/>
              <a:pPr>
                <a:defRPr/>
              </a:pPr>
              <a:t>11/16/11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BD0F8F0F-B7F3-48DD-B68B-1F2C4D26EBA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FACA310-6222-4F65-A181-58E470AB259E}"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b="1" smtClean="0"/>
              <a:t>Separate facts from inferences </a:t>
            </a:r>
            <a:r>
              <a:rPr lang="en-US" smtClean="0"/>
              <a:t>- The ability to separate facts from inferences is one of the most basic critical thinking and listening skills. Facts are information that has been proven true by direct observation. An inference is a conclusion based on partial information or an evaluation that has not been directly observed. You infer that your favorite sports team will win the championship or that it will rain tomorrow.</a:t>
            </a:r>
          </a:p>
          <a:p>
            <a:pPr eaLnBrk="1" hangingPunct="1"/>
            <a:r>
              <a:rPr lang="en-US" b="1" smtClean="0"/>
              <a:t>Evaluate evidence </a:t>
            </a:r>
            <a:r>
              <a:rPr lang="en-US" smtClean="0"/>
              <a:t>- Evidence consists of the facts, examples, opinions, and statistics that a speaker uses to support a conclusion. The speaker has an obligation to provide evidence to support the statement that has been asserted.</a:t>
            </a:r>
          </a:p>
          <a:p>
            <a:pPr eaLnBrk="1" hangingPunct="1"/>
            <a:r>
              <a:rPr lang="en-US" b="1" smtClean="0"/>
              <a:t>Evaluating the underlying logic &amp; reasoning -  </a:t>
            </a:r>
            <a:r>
              <a:rPr lang="en-US" smtClean="0"/>
              <a:t>An effective critical listener listens not only for evidence, but also for the overall structure of the logic, or argument, a speaker uses to reach a conclusion. </a:t>
            </a:r>
            <a:r>
              <a:rPr lang="en-US" b="1" smtClean="0"/>
              <a:t>Logic</a:t>
            </a:r>
            <a:r>
              <a:rPr lang="en-US" smtClean="0"/>
              <a:t> is a formal system of rules applied to reach a rational conclusion. A speaker is logical if he or she offers appropriate evidence to reach a valid, well-reasoned conclusion. </a:t>
            </a:r>
            <a:r>
              <a:rPr lang="en-US" b="1" smtClean="0"/>
              <a:t>Reasoning</a:t>
            </a:r>
            <a:r>
              <a:rPr lang="en-US" smtClean="0"/>
              <a:t> is the process of drawing a conclusion from evidence within the logical framework of the arguments.</a:t>
            </a:r>
            <a:endParaRPr lang="en-US" b="1" smtClean="0"/>
          </a:p>
        </p:txBody>
      </p:sp>
      <p:sp>
        <p:nvSpPr>
          <p:cNvPr id="4" name="Slide Number Placeholder 3"/>
          <p:cNvSpPr>
            <a:spLocks noGrp="1"/>
          </p:cNvSpPr>
          <p:nvPr>
            <p:ph type="sldNum" sz="quarter" idx="5"/>
          </p:nvPr>
        </p:nvSpPr>
        <p:spPr/>
        <p:txBody>
          <a:bodyPr/>
          <a:lstStyle/>
          <a:p>
            <a:pPr>
              <a:defRPr/>
            </a:pPr>
            <a:fld id="{5225190C-08BB-4D46-A023-FBB43E331BC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Rhetorical criticism is the process of using a method or standards to evaluate the effectiveness and appropriateness of messages. Rhetoric can be defined as the process of using symbols to create meaning to achieve a goal. As a public speaker, you are a rhetorician in that you are using symbols (words, images, nonverbal cues) to create meaning in the minds of your listeners and achieve a goal (to inform, to persuade, to entertain). To be a rhetorical critic is to evaluate the effectiveness and appropriateness of the message and its delivery.</a:t>
            </a:r>
          </a:p>
        </p:txBody>
      </p:sp>
      <p:sp>
        <p:nvSpPr>
          <p:cNvPr id="4" name="Slide Number Placeholder 3"/>
          <p:cNvSpPr>
            <a:spLocks noGrp="1"/>
          </p:cNvSpPr>
          <p:nvPr>
            <p:ph type="sldNum" sz="quarter" idx="5"/>
          </p:nvPr>
        </p:nvSpPr>
        <p:spPr/>
        <p:txBody>
          <a:bodyPr/>
          <a:lstStyle/>
          <a:p>
            <a:pPr>
              <a:defRPr/>
            </a:pPr>
            <a:fld id="{E87D54D6-4A76-4BD7-A260-6C9E3B82415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sz="1100" b="1" u="sng" dirty="0" smtClean="0">
                <a:ea typeface="+mn-ea"/>
                <a:cs typeface="+mn-cs"/>
              </a:rPr>
              <a:t>NOTES:</a:t>
            </a:r>
          </a:p>
          <a:p>
            <a:pPr eaLnBrk="1" hangingPunct="1">
              <a:defRPr/>
            </a:pPr>
            <a:r>
              <a:rPr lang="en-US" sz="1100" b="1" dirty="0" smtClean="0">
                <a:ea typeface="+mn-ea"/>
                <a:cs typeface="+mn-cs"/>
              </a:rPr>
              <a:t>Understanding criteria for evaluating a speech:</a:t>
            </a:r>
          </a:p>
          <a:p>
            <a:pPr marL="228600" indent="-228600" eaLnBrk="1" hangingPunct="1">
              <a:buFontTx/>
              <a:buAutoNum type="arabicPeriod"/>
              <a:defRPr/>
            </a:pPr>
            <a:r>
              <a:rPr lang="en-US" sz="1100" dirty="0" smtClean="0">
                <a:ea typeface="+mn-ea"/>
                <a:cs typeface="+mn-cs"/>
              </a:rPr>
              <a:t>It should be effective</a:t>
            </a:r>
          </a:p>
          <a:p>
            <a:pPr marL="228600" indent="-228600" eaLnBrk="1" hangingPunct="1">
              <a:buFontTx/>
              <a:buAutoNum type="arabicPeriod"/>
              <a:defRPr/>
            </a:pPr>
            <a:r>
              <a:rPr lang="en-US" sz="1100" dirty="0" smtClean="0">
                <a:ea typeface="+mn-ea"/>
                <a:cs typeface="+mn-cs"/>
              </a:rPr>
              <a:t>It should be appropriate</a:t>
            </a:r>
          </a:p>
          <a:p>
            <a:pPr marL="228600" indent="-228600" eaLnBrk="1" hangingPunct="1">
              <a:buFontTx/>
              <a:buAutoNum type="arabicPeriod"/>
              <a:defRPr/>
            </a:pPr>
            <a:r>
              <a:rPr lang="en-US" sz="1100" dirty="0" smtClean="0">
                <a:ea typeface="+mn-ea"/>
                <a:cs typeface="+mn-cs"/>
              </a:rPr>
              <a:t>It should be ethical</a:t>
            </a:r>
          </a:p>
          <a:p>
            <a:pPr marL="228600" indent="-228600" eaLnBrk="1" hangingPunct="1">
              <a:defRPr/>
            </a:pPr>
            <a:r>
              <a:rPr lang="en-US" sz="1100" b="1" dirty="0" smtClean="0">
                <a:ea typeface="+mn-ea"/>
                <a:cs typeface="+mn-cs"/>
              </a:rPr>
              <a:t>Identifying &amp; analyzing rhetorical strategies.  Pay attention to:</a:t>
            </a:r>
          </a:p>
          <a:p>
            <a:pPr marL="228600" indent="-228600" eaLnBrk="1" hangingPunct="1">
              <a:buFontTx/>
              <a:buAutoNum type="arabicPeriod"/>
              <a:defRPr/>
            </a:pPr>
            <a:r>
              <a:rPr lang="en-US" sz="1100" b="1" dirty="0" smtClean="0">
                <a:ea typeface="+mn-ea"/>
                <a:cs typeface="+mn-cs"/>
              </a:rPr>
              <a:t>Speech goal</a:t>
            </a:r>
          </a:p>
          <a:p>
            <a:pPr marL="228600" indent="-228600" eaLnBrk="1" hangingPunct="1">
              <a:buFontTx/>
              <a:buAutoNum type="arabicPeriod"/>
              <a:defRPr/>
            </a:pPr>
            <a:r>
              <a:rPr lang="en-US" sz="1100" dirty="0" smtClean="0">
                <a:ea typeface="+mn-ea"/>
                <a:cs typeface="+mn-cs"/>
              </a:rPr>
              <a:t>Organization</a:t>
            </a:r>
          </a:p>
          <a:p>
            <a:pPr marL="228600" indent="-228600" eaLnBrk="1" hangingPunct="1">
              <a:buFontTx/>
              <a:buAutoNum type="arabicPeriod"/>
              <a:defRPr/>
            </a:pPr>
            <a:r>
              <a:rPr lang="en-US" sz="1100" dirty="0" smtClean="0">
                <a:ea typeface="+mn-ea"/>
                <a:cs typeface="+mn-cs"/>
              </a:rPr>
              <a:t>Speaker’s role</a:t>
            </a:r>
          </a:p>
          <a:p>
            <a:pPr marL="228600" indent="-228600" eaLnBrk="1" hangingPunct="1">
              <a:buFontTx/>
              <a:buAutoNum type="arabicPeriod"/>
              <a:defRPr/>
            </a:pPr>
            <a:r>
              <a:rPr lang="en-US" sz="1100" dirty="0" smtClean="0">
                <a:ea typeface="+mn-ea"/>
                <a:cs typeface="+mn-cs"/>
              </a:rPr>
              <a:t>Tone of speech</a:t>
            </a:r>
          </a:p>
          <a:p>
            <a:pPr marL="228600" indent="-228600" eaLnBrk="1" hangingPunct="1">
              <a:buFontTx/>
              <a:buAutoNum type="arabicPeriod"/>
              <a:defRPr/>
            </a:pPr>
            <a:r>
              <a:rPr lang="en-US" sz="1100" dirty="0" smtClean="0">
                <a:ea typeface="+mn-ea"/>
                <a:cs typeface="+mn-cs"/>
              </a:rPr>
              <a:t>Intended audience</a:t>
            </a:r>
          </a:p>
          <a:p>
            <a:pPr marL="228600" indent="-228600" eaLnBrk="1" hangingPunct="1">
              <a:buFontTx/>
              <a:buAutoNum type="arabicPeriod"/>
              <a:defRPr/>
            </a:pPr>
            <a:r>
              <a:rPr lang="en-US" sz="1100" dirty="0" smtClean="0">
                <a:ea typeface="+mn-ea"/>
                <a:cs typeface="+mn-cs"/>
              </a:rPr>
              <a:t>Speaker’s techniques</a:t>
            </a:r>
          </a:p>
          <a:p>
            <a:pPr marL="228600" indent="-228600" eaLnBrk="1" hangingPunct="1">
              <a:defRPr/>
            </a:pPr>
            <a:r>
              <a:rPr lang="en-US" sz="1100" b="1" dirty="0" smtClean="0">
                <a:ea typeface="+mn-ea"/>
                <a:cs typeface="+mn-cs"/>
              </a:rPr>
              <a:t>Giving feedback to others:</a:t>
            </a:r>
          </a:p>
          <a:p>
            <a:pPr marL="228600" indent="-228600" eaLnBrk="1" hangingPunct="1">
              <a:buFontTx/>
              <a:buAutoNum type="arabicPeriod"/>
              <a:defRPr/>
            </a:pPr>
            <a:r>
              <a:rPr lang="en-US" sz="1100" dirty="0" smtClean="0">
                <a:ea typeface="+mn-ea"/>
                <a:cs typeface="+mn-cs"/>
              </a:rPr>
              <a:t>Be descriptive</a:t>
            </a:r>
          </a:p>
          <a:p>
            <a:pPr marL="228600" indent="-228600" eaLnBrk="1" hangingPunct="1">
              <a:buFontTx/>
              <a:buAutoNum type="arabicPeriod"/>
              <a:defRPr/>
            </a:pPr>
            <a:r>
              <a:rPr lang="en-US" sz="1100" dirty="0" smtClean="0">
                <a:ea typeface="+mn-ea"/>
                <a:cs typeface="+mn-cs"/>
              </a:rPr>
              <a:t>Be specific</a:t>
            </a:r>
          </a:p>
          <a:p>
            <a:pPr marL="228600" indent="-228600" eaLnBrk="1" hangingPunct="1">
              <a:buFontTx/>
              <a:buAutoNum type="arabicPeriod"/>
              <a:defRPr/>
            </a:pPr>
            <a:r>
              <a:rPr lang="en-US" sz="1100" dirty="0" smtClean="0">
                <a:ea typeface="+mn-ea"/>
                <a:cs typeface="+mn-cs"/>
              </a:rPr>
              <a:t>Be positive</a:t>
            </a:r>
          </a:p>
          <a:p>
            <a:pPr marL="228600" indent="-228600" eaLnBrk="1" hangingPunct="1">
              <a:buFontTx/>
              <a:buAutoNum type="arabicPeriod"/>
              <a:defRPr/>
            </a:pPr>
            <a:r>
              <a:rPr lang="en-US" sz="1100" dirty="0" smtClean="0">
                <a:ea typeface="+mn-ea"/>
                <a:cs typeface="+mn-cs"/>
              </a:rPr>
              <a:t>Be constructive</a:t>
            </a:r>
          </a:p>
          <a:p>
            <a:pPr marL="228600" indent="-228600" eaLnBrk="1" hangingPunct="1">
              <a:buFontTx/>
              <a:buAutoNum type="arabicPeriod"/>
              <a:defRPr/>
            </a:pPr>
            <a:r>
              <a:rPr lang="en-US" sz="1100" dirty="0" smtClean="0">
                <a:ea typeface="+mn-ea"/>
                <a:cs typeface="+mn-cs"/>
              </a:rPr>
              <a:t>Be sensitive</a:t>
            </a:r>
          </a:p>
          <a:p>
            <a:pPr marL="228600" indent="-228600" eaLnBrk="1" hangingPunct="1">
              <a:buFontTx/>
              <a:buAutoNum type="arabicPeriod"/>
              <a:defRPr/>
            </a:pPr>
            <a:r>
              <a:rPr lang="en-US" sz="1100" dirty="0" smtClean="0">
                <a:ea typeface="+mn-ea"/>
                <a:cs typeface="+mn-cs"/>
              </a:rPr>
              <a:t>Be realistic</a:t>
            </a:r>
          </a:p>
          <a:p>
            <a:pPr marL="228600" indent="-228600" eaLnBrk="1" hangingPunct="1">
              <a:defRPr/>
            </a:pPr>
            <a:r>
              <a:rPr lang="en-US" sz="1100" b="1" dirty="0" smtClean="0">
                <a:ea typeface="+mn-ea"/>
                <a:cs typeface="+mn-cs"/>
              </a:rPr>
              <a:t>Giving feedback to yourself:</a:t>
            </a:r>
          </a:p>
          <a:p>
            <a:pPr marL="228600" indent="-228600" eaLnBrk="1" hangingPunct="1">
              <a:buFontTx/>
              <a:buAutoNum type="arabicPeriod"/>
              <a:defRPr/>
            </a:pPr>
            <a:r>
              <a:rPr lang="en-US" sz="1100" dirty="0" smtClean="0">
                <a:ea typeface="+mn-ea"/>
                <a:cs typeface="+mn-cs"/>
              </a:rPr>
              <a:t>Look for &amp; reinforce your skills &amp; speaking abilities</a:t>
            </a:r>
          </a:p>
          <a:p>
            <a:pPr marL="228600" indent="-228600" eaLnBrk="1" hangingPunct="1">
              <a:buFontTx/>
              <a:buAutoNum type="arabicPeriod"/>
              <a:defRPr/>
            </a:pPr>
            <a:r>
              <a:rPr lang="en-US" sz="1100" dirty="0" smtClean="0">
                <a:ea typeface="+mn-ea"/>
                <a:cs typeface="+mn-cs"/>
              </a:rPr>
              <a:t>Evaluate your effectiveness based on your speaking situation &amp; audience</a:t>
            </a:r>
          </a:p>
          <a:p>
            <a:pPr marL="228600" indent="-228600" eaLnBrk="1" hangingPunct="1">
              <a:buFontTx/>
              <a:buAutoNum type="arabicPeriod"/>
              <a:defRPr/>
            </a:pPr>
            <a:r>
              <a:rPr lang="en-US" sz="1100" dirty="0" smtClean="0">
                <a:ea typeface="+mn-ea"/>
                <a:cs typeface="+mn-cs"/>
              </a:rPr>
              <a:t>Identify one or two areas for improvement</a:t>
            </a:r>
          </a:p>
          <a:p>
            <a:pPr eaLnBrk="1" hangingPunct="1">
              <a:defRPr/>
            </a:pPr>
            <a:endParaRPr lang="en-US" b="1" u="sng" dirty="0">
              <a:ea typeface="+mn-ea"/>
              <a:cs typeface="+mn-cs"/>
            </a:endParaRPr>
          </a:p>
        </p:txBody>
      </p:sp>
      <p:sp>
        <p:nvSpPr>
          <p:cNvPr id="4" name="Slide Number Placeholder 3"/>
          <p:cNvSpPr>
            <a:spLocks noGrp="1"/>
          </p:cNvSpPr>
          <p:nvPr>
            <p:ph type="sldNum" sz="quarter" idx="5"/>
          </p:nvPr>
        </p:nvSpPr>
        <p:spPr/>
        <p:txBody>
          <a:bodyPr/>
          <a:lstStyle/>
          <a:p>
            <a:pPr>
              <a:defRPr/>
            </a:pPr>
            <a:fld id="{726AAF2A-970D-47A8-A51F-5B30FE54A7C5}"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83B2641-CEF9-4004-A66E-70767BC5E04D}"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buFontTx/>
              <a:buChar char="•"/>
            </a:pPr>
            <a:r>
              <a:rPr lang="en-US" smtClean="0"/>
              <a:t> Effective Listening:  Select, Attend, Understand, Remember, Respond</a:t>
            </a:r>
          </a:p>
          <a:p>
            <a:pPr eaLnBrk="1" hangingPunct="1">
              <a:buFontTx/>
              <a:buChar char="•"/>
            </a:pPr>
            <a:r>
              <a:rPr lang="en-US" smtClean="0"/>
              <a:t> Overcoming barriers to effective listening</a:t>
            </a:r>
          </a:p>
          <a:p>
            <a:pPr eaLnBrk="1" hangingPunct="1">
              <a:buFontTx/>
              <a:buChar char="•"/>
            </a:pPr>
            <a:r>
              <a:rPr lang="en-US" smtClean="0"/>
              <a:t> How to become a better listener</a:t>
            </a:r>
          </a:p>
          <a:p>
            <a:pPr eaLnBrk="1" hangingPunct="1">
              <a:buFontTx/>
              <a:buChar char="•"/>
            </a:pPr>
            <a:r>
              <a:rPr lang="en-US" smtClean="0"/>
              <a:t> Listening &amp; critical thinking</a:t>
            </a:r>
          </a:p>
          <a:p>
            <a:pPr eaLnBrk="1" hangingPunct="1">
              <a:buFontTx/>
              <a:buChar char="•"/>
            </a:pPr>
            <a:r>
              <a:rPr lang="en-US" smtClean="0"/>
              <a:t> Analyzing and evaluating speeches</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5D4815-140C-4C52-B9B0-3C796EF37529}"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AC2C7FE-AA1D-4A9B-B72F-06A875E5988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sz="1100" b="1" u="sng" dirty="0" smtClean="0">
                <a:ea typeface="+mn-ea"/>
                <a:cs typeface="+mn-cs"/>
              </a:rPr>
              <a:t>NOTES:</a:t>
            </a:r>
          </a:p>
          <a:p>
            <a:pPr eaLnBrk="1" hangingPunct="1">
              <a:defRPr/>
            </a:pPr>
            <a:r>
              <a:rPr lang="en-US" sz="1100" dirty="0" smtClean="0">
                <a:ea typeface="+mn-ea"/>
                <a:cs typeface="+mn-cs"/>
              </a:rPr>
              <a:t>Listening is a complex process of selecting, attending to, creating meaning from, remembering, and responding to verbal and nonverbal messages. Understanding these components of listening can help you to retain more, and it can help you to be a better speaker and a better listener.</a:t>
            </a:r>
          </a:p>
          <a:p>
            <a:pPr marL="228600" indent="-228600" eaLnBrk="1" hangingPunct="1">
              <a:buFontTx/>
              <a:buAutoNum type="arabicPeriod"/>
              <a:defRPr/>
            </a:pPr>
            <a:r>
              <a:rPr lang="en-US" sz="1100" b="1" dirty="0" smtClean="0">
                <a:ea typeface="+mn-ea"/>
                <a:cs typeface="+mn-cs"/>
              </a:rPr>
              <a:t>Select</a:t>
            </a:r>
            <a:r>
              <a:rPr lang="en-US" sz="1100" dirty="0" smtClean="0">
                <a:ea typeface="+mn-ea"/>
                <a:cs typeface="+mn-cs"/>
              </a:rPr>
              <a:t>: To select a sound, the first stage of listening, is to single out a message from several competing messages. As a public speaker, your job is to develop a message that motivates listeners to focus on your message.</a:t>
            </a:r>
          </a:p>
          <a:p>
            <a:pPr marL="228600" indent="-228600" eaLnBrk="1" hangingPunct="1">
              <a:buFontTx/>
              <a:buAutoNum type="arabicPeriod"/>
              <a:defRPr/>
            </a:pPr>
            <a:r>
              <a:rPr lang="en-US" sz="1100" b="1" dirty="0" smtClean="0">
                <a:ea typeface="+mn-ea"/>
                <a:cs typeface="+mn-cs"/>
              </a:rPr>
              <a:t>Attending to: </a:t>
            </a:r>
            <a:r>
              <a:rPr lang="en-US" sz="1100" dirty="0" smtClean="0">
                <a:ea typeface="+mn-ea"/>
                <a:cs typeface="+mn-cs"/>
              </a:rPr>
              <a:t>The sequel to selecting is attending. To attend to a sound is to focus on it. Most people’s average attention span while listening to someone talk is about 8 seconds. One of your key challenges as a public speaker is to capture and then hold your audience’s attention. Your choice of supporting material is often the key to gaining and maintaining attention.</a:t>
            </a:r>
          </a:p>
          <a:p>
            <a:pPr marL="228600" indent="-228600" eaLnBrk="1" hangingPunct="1">
              <a:buFontTx/>
              <a:buAutoNum type="arabicPeriod"/>
              <a:defRPr/>
            </a:pPr>
            <a:r>
              <a:rPr lang="en-US" sz="1100" b="1" dirty="0" smtClean="0">
                <a:ea typeface="+mn-ea"/>
                <a:cs typeface="+mn-cs"/>
              </a:rPr>
              <a:t>Creating meaning from: </a:t>
            </a:r>
            <a:r>
              <a:rPr lang="en-US" sz="1100" dirty="0" smtClean="0">
                <a:ea typeface="+mn-ea"/>
                <a:cs typeface="+mn-cs"/>
              </a:rPr>
              <a:t>Boiled down to its essence, communication is the process of understanding, or making sense of our experiences and sharing that sense with others. As a speaker, your job is to facilitate listener understanding by making sure you clearly explain your ideas in terms and images to which your listeners can relate. Again, the challenge of being understood comes back to a focus on the audience.</a:t>
            </a:r>
          </a:p>
          <a:p>
            <a:pPr marL="228600" indent="-228600" eaLnBrk="1" hangingPunct="1">
              <a:buFontTx/>
              <a:buAutoNum type="arabicPeriod"/>
              <a:defRPr/>
            </a:pPr>
            <a:r>
              <a:rPr lang="en-US" sz="1100" b="1" dirty="0" smtClean="0">
                <a:ea typeface="+mn-ea"/>
                <a:cs typeface="+mn-cs"/>
              </a:rPr>
              <a:t>Remembering:  </a:t>
            </a:r>
            <a:r>
              <a:rPr lang="en-US" sz="1100" dirty="0" smtClean="0">
                <a:ea typeface="+mn-ea"/>
                <a:cs typeface="+mn-cs"/>
              </a:rPr>
              <a:t>The next stage in the listening process is remembering. To remember is to recall ideas and information. You hear more than one billion words each year, but how much information do you retain? It depends on how well you listen. Most listening experts believe that the main way to determine whether audience members have been listening is to determine what they remember. (That’s the purpose of taking tests in school: to assess what you remember and understand from what you’ve heard and read).</a:t>
            </a:r>
          </a:p>
          <a:p>
            <a:pPr marL="228600" indent="-228600" eaLnBrk="1" hangingPunct="1">
              <a:buFontTx/>
              <a:buAutoNum type="arabicPeriod"/>
              <a:defRPr/>
            </a:pPr>
            <a:r>
              <a:rPr lang="en-US" sz="1100" b="1" dirty="0" smtClean="0">
                <a:ea typeface="+mn-ea"/>
                <a:cs typeface="+mn-cs"/>
              </a:rPr>
              <a:t>Responding:  </a:t>
            </a:r>
            <a:r>
              <a:rPr lang="en-US" sz="1100" dirty="0" smtClean="0">
                <a:ea typeface="+mn-ea"/>
                <a:cs typeface="+mn-cs"/>
              </a:rPr>
              <a:t>The final stage in the listening process is responding. When listeners respond, they react with their behavior to what they have heard. That’s why it’s useful for public speakers to develop specific behavioral goals for their talks. As a speaker, you should identify what you would like listeners to be able to do after you speak. </a:t>
            </a:r>
            <a:endParaRPr lang="en-US" sz="1100" b="1" dirty="0">
              <a:ea typeface="+mn-ea"/>
              <a:cs typeface="+mn-cs"/>
            </a:endParaRPr>
          </a:p>
        </p:txBody>
      </p:sp>
      <p:sp>
        <p:nvSpPr>
          <p:cNvPr id="4" name="Slide Number Placeholder 3"/>
          <p:cNvSpPr>
            <a:spLocks noGrp="1"/>
          </p:cNvSpPr>
          <p:nvPr>
            <p:ph type="sldNum" sz="quarter" idx="5"/>
          </p:nvPr>
        </p:nvSpPr>
        <p:spPr/>
        <p:txBody>
          <a:bodyPr/>
          <a:lstStyle/>
          <a:p>
            <a:pPr>
              <a:defRPr/>
            </a:pPr>
            <a:fld id="{B79069E9-D43E-4ABF-80C1-9F6356E6374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5987FE5-05E1-4245-A8A2-37F595A7A2D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sz="1100" b="1" u="sng" dirty="0" smtClean="0">
                <a:ea typeface="+mn-ea"/>
                <a:cs typeface="+mn-cs"/>
              </a:rPr>
              <a:t>NOTES:</a:t>
            </a:r>
          </a:p>
          <a:p>
            <a:pPr eaLnBrk="1" hangingPunct="1">
              <a:defRPr/>
            </a:pPr>
            <a:r>
              <a:rPr lang="en-US" sz="1100" b="1" dirty="0" smtClean="0">
                <a:ea typeface="+mn-ea"/>
                <a:cs typeface="+mn-cs"/>
              </a:rPr>
              <a:t>Information Overload:</a:t>
            </a:r>
          </a:p>
          <a:p>
            <a:pPr marL="228600" indent="-228600" eaLnBrk="1" hangingPunct="1">
              <a:buFontTx/>
              <a:buAutoNum type="arabicPeriod"/>
              <a:defRPr/>
            </a:pPr>
            <a:r>
              <a:rPr lang="en-US" sz="1100" dirty="0" smtClean="0">
                <a:ea typeface="+mn-ea"/>
                <a:cs typeface="+mn-cs"/>
              </a:rPr>
              <a:t>Turning out due to so much information</a:t>
            </a:r>
          </a:p>
          <a:p>
            <a:pPr marL="228600" indent="-228600" eaLnBrk="1" hangingPunct="1">
              <a:buFontTx/>
              <a:buAutoNum type="arabicPeriod"/>
              <a:defRPr/>
            </a:pPr>
            <a:r>
              <a:rPr lang="en-US" sz="1100" dirty="0" smtClean="0">
                <a:ea typeface="+mn-ea"/>
                <a:cs typeface="+mn-cs"/>
              </a:rPr>
              <a:t>Speakers balance new information with supporting material</a:t>
            </a:r>
          </a:p>
          <a:p>
            <a:pPr marL="228600" indent="-228600" eaLnBrk="1" hangingPunct="1">
              <a:buFontTx/>
              <a:buAutoNum type="arabicPeriod"/>
              <a:defRPr/>
            </a:pPr>
            <a:r>
              <a:rPr lang="en-US" sz="1100" dirty="0" smtClean="0">
                <a:ea typeface="+mn-ea"/>
                <a:cs typeface="+mn-cs"/>
              </a:rPr>
              <a:t>Listeners try to focus on the speaker</a:t>
            </a:r>
          </a:p>
          <a:p>
            <a:pPr marL="228600" indent="-228600" eaLnBrk="1" hangingPunct="1">
              <a:defRPr/>
            </a:pPr>
            <a:r>
              <a:rPr lang="en-US" sz="1100" b="1" dirty="0" smtClean="0">
                <a:ea typeface="+mn-ea"/>
                <a:cs typeface="+mn-cs"/>
              </a:rPr>
              <a:t>Personal Concerns:</a:t>
            </a:r>
          </a:p>
          <a:p>
            <a:pPr marL="228600" indent="-228600" eaLnBrk="1" hangingPunct="1">
              <a:buFontTx/>
              <a:buAutoNum type="arabicPeriod"/>
              <a:defRPr/>
            </a:pPr>
            <a:r>
              <a:rPr lang="en-US" sz="1100" dirty="0" smtClean="0">
                <a:ea typeface="+mn-ea"/>
                <a:cs typeface="+mn-cs"/>
              </a:rPr>
              <a:t>Thoughts distract</a:t>
            </a:r>
          </a:p>
          <a:p>
            <a:pPr marL="228600" indent="-228600" eaLnBrk="1" hangingPunct="1">
              <a:buFontTx/>
              <a:buAutoNum type="arabicPeriod"/>
              <a:defRPr/>
            </a:pPr>
            <a:r>
              <a:rPr lang="en-US" sz="1100" dirty="0" smtClean="0">
                <a:ea typeface="+mn-ea"/>
                <a:cs typeface="+mn-cs"/>
              </a:rPr>
              <a:t>Speakers should use wake up messages, intensify volume &amp; eye-contact</a:t>
            </a:r>
          </a:p>
          <a:p>
            <a:pPr marL="228600" indent="-228600" eaLnBrk="1" hangingPunct="1">
              <a:buFontTx/>
              <a:buAutoNum type="arabicPeriod"/>
              <a:defRPr/>
            </a:pPr>
            <a:r>
              <a:rPr lang="en-US" sz="1100" dirty="0" smtClean="0">
                <a:ea typeface="+mn-ea"/>
                <a:cs typeface="+mn-cs"/>
              </a:rPr>
              <a:t>Listeners should note distractions &amp; redirect attention to the speaker</a:t>
            </a:r>
          </a:p>
          <a:p>
            <a:pPr marL="228600" indent="-228600" eaLnBrk="1" hangingPunct="1">
              <a:defRPr/>
            </a:pPr>
            <a:r>
              <a:rPr lang="en-US" sz="1100" b="1" dirty="0" smtClean="0">
                <a:ea typeface="+mn-ea"/>
                <a:cs typeface="+mn-cs"/>
              </a:rPr>
              <a:t>Outside Distractions:</a:t>
            </a:r>
          </a:p>
          <a:p>
            <a:pPr marL="228600" indent="-228600" eaLnBrk="1" hangingPunct="1">
              <a:buFontTx/>
              <a:buAutoNum type="arabicPeriod"/>
              <a:defRPr/>
            </a:pPr>
            <a:r>
              <a:rPr lang="en-US" sz="1100" dirty="0" smtClean="0">
                <a:ea typeface="+mn-ea"/>
                <a:cs typeface="+mn-cs"/>
              </a:rPr>
              <a:t>People &amp; sounds</a:t>
            </a:r>
          </a:p>
          <a:p>
            <a:pPr marL="228600" indent="-228600" eaLnBrk="1" hangingPunct="1">
              <a:buFontTx/>
              <a:buAutoNum type="arabicPeriod"/>
              <a:defRPr/>
            </a:pPr>
            <a:r>
              <a:rPr lang="en-US" sz="1100" dirty="0" smtClean="0">
                <a:ea typeface="+mn-ea"/>
                <a:cs typeface="+mn-cs"/>
              </a:rPr>
              <a:t>Speakers should try to reduce or eliminate distractions</a:t>
            </a:r>
          </a:p>
          <a:p>
            <a:pPr marL="228600" indent="-228600" eaLnBrk="1" hangingPunct="1">
              <a:buFontTx/>
              <a:buAutoNum type="arabicPeriod"/>
              <a:defRPr/>
            </a:pPr>
            <a:r>
              <a:rPr lang="en-US" sz="1100" dirty="0" smtClean="0">
                <a:ea typeface="+mn-ea"/>
                <a:cs typeface="+mn-cs"/>
              </a:rPr>
              <a:t>Listeners should try to stay focused &amp; make adjustments </a:t>
            </a:r>
          </a:p>
          <a:p>
            <a:pPr marL="228600" indent="-228600" eaLnBrk="1" hangingPunct="1">
              <a:defRPr/>
            </a:pPr>
            <a:r>
              <a:rPr lang="en-US" sz="1100" b="1" dirty="0" smtClean="0">
                <a:ea typeface="+mn-ea"/>
                <a:cs typeface="+mn-cs"/>
              </a:rPr>
              <a:t>Prejudice:</a:t>
            </a:r>
          </a:p>
          <a:p>
            <a:pPr marL="228600" indent="-228600" eaLnBrk="1" hangingPunct="1">
              <a:buFontTx/>
              <a:buAutoNum type="arabicPeriod"/>
              <a:defRPr/>
            </a:pPr>
            <a:r>
              <a:rPr lang="en-US" sz="1100" dirty="0" smtClean="0">
                <a:ea typeface="+mn-ea"/>
                <a:cs typeface="+mn-cs"/>
              </a:rPr>
              <a:t>Judging so soon that you bypass the speech</a:t>
            </a:r>
          </a:p>
          <a:p>
            <a:pPr marL="228600" indent="-228600" eaLnBrk="1" hangingPunct="1">
              <a:buFontTx/>
              <a:buAutoNum type="arabicPeriod"/>
              <a:defRPr/>
            </a:pPr>
            <a:r>
              <a:rPr lang="en-US" sz="1100" dirty="0" smtClean="0">
                <a:ea typeface="+mn-ea"/>
                <a:cs typeface="+mn-cs"/>
              </a:rPr>
              <a:t>Speakers should avoid words that may be misinterpreted</a:t>
            </a:r>
          </a:p>
          <a:p>
            <a:pPr marL="228600" indent="-228600" eaLnBrk="1" hangingPunct="1">
              <a:buFontTx/>
              <a:buAutoNum type="arabicPeriod"/>
              <a:defRPr/>
            </a:pPr>
            <a:r>
              <a:rPr lang="en-US" sz="1100" dirty="0" smtClean="0">
                <a:ea typeface="+mn-ea"/>
                <a:cs typeface="+mn-cs"/>
              </a:rPr>
              <a:t>Listeners should recognize “snap judgments”</a:t>
            </a:r>
          </a:p>
          <a:p>
            <a:pPr marL="228600" indent="-228600" eaLnBrk="1" hangingPunct="1">
              <a:defRPr/>
            </a:pPr>
            <a:r>
              <a:rPr lang="en-US" sz="1100" b="1" dirty="0" smtClean="0">
                <a:ea typeface="+mn-ea"/>
                <a:cs typeface="+mn-cs"/>
              </a:rPr>
              <a:t>Differences:</a:t>
            </a:r>
          </a:p>
          <a:p>
            <a:pPr marL="228600" indent="-228600" eaLnBrk="1" hangingPunct="1">
              <a:buFontTx/>
              <a:buAutoNum type="arabicPeriod"/>
              <a:defRPr/>
            </a:pPr>
            <a:r>
              <a:rPr lang="en-US" sz="1100" dirty="0" smtClean="0">
                <a:ea typeface="+mn-ea"/>
                <a:cs typeface="+mn-cs"/>
              </a:rPr>
              <a:t>We process words faster than they are given</a:t>
            </a:r>
          </a:p>
          <a:p>
            <a:pPr marL="228600" indent="-228600" eaLnBrk="1" hangingPunct="1">
              <a:buFontTx/>
              <a:buAutoNum type="arabicPeriod"/>
              <a:defRPr/>
            </a:pPr>
            <a:r>
              <a:rPr lang="en-US" sz="1100" dirty="0" smtClean="0">
                <a:ea typeface="+mn-ea"/>
                <a:cs typeface="+mn-cs"/>
              </a:rPr>
              <a:t>Speakers should summarize &amp; build in redundant ideas</a:t>
            </a:r>
          </a:p>
          <a:p>
            <a:pPr marL="228600" indent="-228600" eaLnBrk="1" hangingPunct="1">
              <a:buFontTx/>
              <a:buAutoNum type="arabicPeriod"/>
              <a:defRPr/>
            </a:pPr>
            <a:r>
              <a:rPr lang="en-US" sz="1100" dirty="0" smtClean="0">
                <a:ea typeface="+mn-ea"/>
                <a:cs typeface="+mn-cs"/>
              </a:rPr>
              <a:t>Listeners should channel energy to mentally summarize</a:t>
            </a:r>
          </a:p>
          <a:p>
            <a:pPr marL="228600" indent="-228600" eaLnBrk="1" hangingPunct="1">
              <a:defRPr/>
            </a:pPr>
            <a:r>
              <a:rPr lang="en-US" sz="1100" b="1" dirty="0" smtClean="0">
                <a:ea typeface="+mn-ea"/>
                <a:cs typeface="+mn-cs"/>
              </a:rPr>
              <a:t>Receiver Apprehension:</a:t>
            </a:r>
          </a:p>
          <a:p>
            <a:pPr marL="228600" indent="-228600" eaLnBrk="1" hangingPunct="1">
              <a:buFontTx/>
              <a:buAutoNum type="arabicPeriod"/>
              <a:defRPr/>
            </a:pPr>
            <a:r>
              <a:rPr lang="en-US" sz="1100" dirty="0" smtClean="0">
                <a:ea typeface="+mn-ea"/>
                <a:cs typeface="+mn-cs"/>
              </a:rPr>
              <a:t>Fear of misunderstanding or misinterpreting spoken messages</a:t>
            </a:r>
          </a:p>
          <a:p>
            <a:pPr marL="228600" indent="-228600" eaLnBrk="1" hangingPunct="1">
              <a:buFontTx/>
              <a:buAutoNum type="arabicPeriod"/>
              <a:defRPr/>
            </a:pPr>
            <a:r>
              <a:rPr lang="en-US" sz="1100" dirty="0" smtClean="0">
                <a:ea typeface="+mn-ea"/>
                <a:cs typeface="+mn-cs"/>
              </a:rPr>
              <a:t>Speakers should summarize &amp; show visual aids</a:t>
            </a:r>
          </a:p>
          <a:p>
            <a:pPr marL="228600" indent="-228600" eaLnBrk="1" hangingPunct="1">
              <a:buFontTx/>
              <a:buAutoNum type="arabicPeriod"/>
              <a:defRPr/>
            </a:pPr>
            <a:r>
              <a:rPr lang="en-US" sz="1100" dirty="0" smtClean="0">
                <a:ea typeface="+mn-ea"/>
                <a:cs typeface="+mn-cs"/>
              </a:rPr>
              <a:t>Listeners should visualize being successful in understanding &amp; interpreting</a:t>
            </a:r>
          </a:p>
          <a:p>
            <a:pPr eaLnBrk="1" hangingPunct="1">
              <a:defRPr/>
            </a:pPr>
            <a:endParaRPr lang="en-US" b="1" u="sng" dirty="0" smtClean="0">
              <a:ea typeface="+mn-ea"/>
              <a:cs typeface="+mn-cs"/>
            </a:endParaRPr>
          </a:p>
          <a:p>
            <a:pPr eaLnBrk="1" hangingPunct="1">
              <a:defRPr/>
            </a:pPr>
            <a:endParaRPr lang="en-US" dirty="0">
              <a:ea typeface="+mn-ea"/>
              <a:cs typeface="+mn-cs"/>
            </a:endParaRPr>
          </a:p>
        </p:txBody>
      </p:sp>
      <p:sp>
        <p:nvSpPr>
          <p:cNvPr id="4" name="Slide Number Placeholder 3"/>
          <p:cNvSpPr>
            <a:spLocks noGrp="1"/>
          </p:cNvSpPr>
          <p:nvPr>
            <p:ph type="sldNum" sz="quarter" idx="5"/>
          </p:nvPr>
        </p:nvSpPr>
        <p:spPr/>
        <p:txBody>
          <a:bodyPr/>
          <a:lstStyle/>
          <a:p>
            <a:pPr>
              <a:defRPr/>
            </a:pPr>
            <a:fld id="{3F5D2636-E674-4F33-ACE6-D7CE6F409FA5}"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hangingPunct="1">
              <a:buFont typeface="Wingdings" pitchFamily="2" charset="2"/>
              <a:buNone/>
              <a:defRPr/>
            </a:pPr>
            <a:r>
              <a:rPr lang="en-US" sz="1050" b="1" u="sng" dirty="0" smtClean="0">
                <a:ea typeface="+mn-ea"/>
                <a:cs typeface="+mn-cs"/>
              </a:rPr>
              <a:t>NOTES:</a:t>
            </a:r>
          </a:p>
          <a:p>
            <a:pPr eaLnBrk="1" hangingPunct="1">
              <a:defRPr/>
            </a:pPr>
            <a:r>
              <a:rPr lang="en-US" sz="1050" b="1" dirty="0" smtClean="0">
                <a:ea typeface="+mn-ea"/>
                <a:cs typeface="+mn-cs"/>
              </a:rPr>
              <a:t>Listen with your eyes as well as your ears:</a:t>
            </a:r>
          </a:p>
          <a:p>
            <a:pPr marL="228600" indent="-228600" eaLnBrk="1" hangingPunct="1">
              <a:buFontTx/>
              <a:buAutoNum type="arabicPeriod"/>
              <a:defRPr/>
            </a:pPr>
            <a:r>
              <a:rPr lang="en-US" sz="1050" dirty="0" smtClean="0">
                <a:ea typeface="+mn-ea"/>
                <a:cs typeface="+mn-cs"/>
              </a:rPr>
              <a:t>See if you are paying attention</a:t>
            </a:r>
          </a:p>
          <a:p>
            <a:pPr marL="228600" indent="-228600" eaLnBrk="1" hangingPunct="1">
              <a:buFontTx/>
              <a:buAutoNum type="arabicPeriod"/>
              <a:defRPr/>
            </a:pPr>
            <a:r>
              <a:rPr lang="en-US" sz="1050" dirty="0" smtClean="0">
                <a:ea typeface="+mn-ea"/>
                <a:cs typeface="+mn-cs"/>
              </a:rPr>
              <a:t>Pay attention to nonverbal messages</a:t>
            </a:r>
          </a:p>
          <a:p>
            <a:pPr marL="228600" indent="-228600" eaLnBrk="1" hangingPunct="1">
              <a:defRPr/>
            </a:pPr>
            <a:r>
              <a:rPr lang="en-US" sz="1050" b="1" dirty="0" smtClean="0">
                <a:ea typeface="+mn-ea"/>
                <a:cs typeface="+mn-cs"/>
              </a:rPr>
              <a:t>Adapt to the Speaker’s Delivery:</a:t>
            </a:r>
          </a:p>
          <a:p>
            <a:pPr marL="228600" indent="-228600" eaLnBrk="1" hangingPunct="1">
              <a:buFontTx/>
              <a:buAutoNum type="arabicPeriod"/>
              <a:defRPr/>
            </a:pPr>
            <a:r>
              <a:rPr lang="en-US" sz="1050" dirty="0" smtClean="0">
                <a:ea typeface="+mn-ea"/>
                <a:cs typeface="+mn-cs"/>
              </a:rPr>
              <a:t>Look beyond nonverbals</a:t>
            </a:r>
          </a:p>
          <a:p>
            <a:pPr marL="228600" indent="-228600" eaLnBrk="1" hangingPunct="1">
              <a:buFontTx/>
              <a:buAutoNum type="arabicPeriod"/>
              <a:defRPr/>
            </a:pPr>
            <a:r>
              <a:rPr lang="en-US" sz="1050" dirty="0" smtClean="0">
                <a:ea typeface="+mn-ea"/>
                <a:cs typeface="+mn-cs"/>
              </a:rPr>
              <a:t>Look for several cues</a:t>
            </a:r>
          </a:p>
          <a:p>
            <a:pPr marL="228600" indent="-228600" eaLnBrk="1" hangingPunct="1">
              <a:buFontTx/>
              <a:buAutoNum type="arabicPeriod"/>
              <a:defRPr/>
            </a:pPr>
            <a:r>
              <a:rPr lang="en-US" sz="1050" dirty="0" smtClean="0">
                <a:ea typeface="+mn-ea"/>
                <a:cs typeface="+mn-cs"/>
              </a:rPr>
              <a:t>Focus on the message, not the messenger</a:t>
            </a:r>
          </a:p>
          <a:p>
            <a:pPr marL="228600" indent="-228600" eaLnBrk="1" hangingPunct="1">
              <a:buFontTx/>
              <a:buAutoNum type="arabicPeriod"/>
              <a:defRPr/>
            </a:pPr>
            <a:r>
              <a:rPr lang="en-US" sz="1050" dirty="0" smtClean="0">
                <a:ea typeface="+mn-ea"/>
                <a:cs typeface="+mn-cs"/>
              </a:rPr>
              <a:t>Don’t fall for fancy delivery</a:t>
            </a:r>
          </a:p>
          <a:p>
            <a:pPr marL="228600" indent="-228600" eaLnBrk="1" hangingPunct="1">
              <a:defRPr/>
            </a:pPr>
            <a:r>
              <a:rPr lang="en-US" sz="1050" b="1" dirty="0" smtClean="0">
                <a:ea typeface="+mn-ea"/>
                <a:cs typeface="+mn-cs"/>
              </a:rPr>
              <a:t>Listen Mindfully:</a:t>
            </a:r>
          </a:p>
          <a:p>
            <a:pPr marL="228600" indent="-228600" eaLnBrk="1" hangingPunct="1">
              <a:buFontTx/>
              <a:buAutoNum type="arabicPeriod"/>
              <a:defRPr/>
            </a:pPr>
            <a:r>
              <a:rPr lang="en-US" sz="1050" dirty="0" smtClean="0">
                <a:ea typeface="+mn-ea"/>
                <a:cs typeface="+mn-cs"/>
              </a:rPr>
              <a:t>Be aware of whether you are listening or not. Put aside your own thoughts; be present mentally and physically; make a conscious &amp; mindful effort to listen; invent time in listening, patiently letting the speaker make h/h point; be open-minded</a:t>
            </a:r>
          </a:p>
          <a:p>
            <a:pPr marL="228600" indent="-228600" eaLnBrk="1" hangingPunct="1">
              <a:buFontTx/>
              <a:buAutoNum type="arabicPeriod"/>
              <a:defRPr/>
            </a:pPr>
            <a:r>
              <a:rPr lang="en-US" sz="1050" dirty="0" smtClean="0">
                <a:ea typeface="+mn-ea"/>
                <a:cs typeface="+mn-cs"/>
              </a:rPr>
              <a:t>Monitor your emotional reaction to a message</a:t>
            </a:r>
          </a:p>
          <a:p>
            <a:pPr marL="228600" indent="-228600" eaLnBrk="1" hangingPunct="1">
              <a:buFontTx/>
              <a:buAutoNum type="arabicPeriod"/>
              <a:defRPr/>
            </a:pPr>
            <a:r>
              <a:rPr lang="en-US" sz="1050" dirty="0" smtClean="0">
                <a:ea typeface="+mn-ea"/>
                <a:cs typeface="+mn-cs"/>
              </a:rPr>
              <a:t>Be a selfish listener &amp; ask: What is in this for me? &amp; how can I use this information?</a:t>
            </a:r>
          </a:p>
          <a:p>
            <a:pPr marL="228600" indent="-228600" eaLnBrk="1" hangingPunct="1">
              <a:defRPr/>
            </a:pPr>
            <a:r>
              <a:rPr lang="en-US" sz="1050" b="1" dirty="0" smtClean="0">
                <a:ea typeface="+mn-ea"/>
                <a:cs typeface="+mn-cs"/>
              </a:rPr>
              <a:t>Listen Skillfully:</a:t>
            </a:r>
          </a:p>
          <a:p>
            <a:pPr marL="228600" indent="-228600" eaLnBrk="1" hangingPunct="1">
              <a:buFontTx/>
              <a:buAutoNum type="arabicPeriod"/>
              <a:defRPr/>
            </a:pPr>
            <a:r>
              <a:rPr lang="en-US" sz="1050" dirty="0" smtClean="0">
                <a:ea typeface="+mn-ea"/>
                <a:cs typeface="+mn-cs"/>
              </a:rPr>
              <a:t>Identify your listening goal: listening for pleasure; listening to empathize, listening to evaluate; listening for information; </a:t>
            </a:r>
          </a:p>
          <a:p>
            <a:pPr marL="228600" indent="-228600" eaLnBrk="1" hangingPunct="1">
              <a:buFontTx/>
              <a:buAutoNum type="arabicPeriod"/>
              <a:defRPr/>
            </a:pPr>
            <a:r>
              <a:rPr lang="en-US" sz="1050" dirty="0" smtClean="0">
                <a:ea typeface="+mn-ea"/>
                <a:cs typeface="+mn-cs"/>
              </a:rPr>
              <a:t>Listen for major ideas: summaries, transitions, previews</a:t>
            </a:r>
          </a:p>
          <a:p>
            <a:pPr marL="228600" indent="-228600" eaLnBrk="1" hangingPunct="1">
              <a:buFontTx/>
              <a:buAutoNum type="arabicPeriod"/>
              <a:defRPr/>
            </a:pPr>
            <a:r>
              <a:rPr lang="en-US" sz="1050" dirty="0" smtClean="0">
                <a:ea typeface="+mn-ea"/>
                <a:cs typeface="+mn-cs"/>
              </a:rPr>
              <a:t>Practice listening</a:t>
            </a:r>
          </a:p>
          <a:p>
            <a:pPr marL="228600" indent="-228600" eaLnBrk="1" hangingPunct="1">
              <a:defRPr/>
            </a:pPr>
            <a:r>
              <a:rPr lang="en-US" sz="1050" dirty="0" smtClean="0">
                <a:ea typeface="+mn-ea"/>
                <a:cs typeface="+mn-cs"/>
              </a:rPr>
              <a:t>4.	Listening style: people-oriented (feelings &amp; emotions); action oriented (organized &amp; brief); content-oriented (facts &amp; details); time oriented (succinct messages)</a:t>
            </a:r>
          </a:p>
          <a:p>
            <a:pPr marL="228600" indent="-228600" eaLnBrk="1" hangingPunct="1">
              <a:defRPr/>
            </a:pPr>
            <a:r>
              <a:rPr lang="en-US" sz="1050" b="1" dirty="0" smtClean="0">
                <a:ea typeface="+mn-ea"/>
                <a:cs typeface="+mn-cs"/>
              </a:rPr>
              <a:t>Become an Active Listener:</a:t>
            </a:r>
          </a:p>
          <a:p>
            <a:pPr marL="228600" indent="-228600" eaLnBrk="1" hangingPunct="1">
              <a:buFontTx/>
              <a:buAutoNum type="arabicPeriod"/>
              <a:defRPr/>
            </a:pPr>
            <a:r>
              <a:rPr lang="en-US" sz="1050" dirty="0" smtClean="0">
                <a:ea typeface="+mn-ea"/>
                <a:cs typeface="+mn-cs"/>
              </a:rPr>
              <a:t>Remain alert</a:t>
            </a:r>
          </a:p>
          <a:p>
            <a:pPr marL="228600" indent="-228600" eaLnBrk="1" hangingPunct="1">
              <a:buFontTx/>
              <a:buAutoNum type="arabicPeriod"/>
              <a:defRPr/>
            </a:pPr>
            <a:r>
              <a:rPr lang="en-US" sz="1050" dirty="0" smtClean="0">
                <a:ea typeface="+mn-ea"/>
                <a:cs typeface="+mn-cs"/>
              </a:rPr>
              <a:t>Re-sort what you hear</a:t>
            </a:r>
          </a:p>
          <a:p>
            <a:pPr marL="228600" indent="-228600" eaLnBrk="1" hangingPunct="1">
              <a:buFontTx/>
              <a:buAutoNum type="arabicPeriod"/>
              <a:defRPr/>
            </a:pPr>
            <a:r>
              <a:rPr lang="en-US" sz="1050" dirty="0" smtClean="0">
                <a:ea typeface="+mn-ea"/>
                <a:cs typeface="+mn-cs"/>
              </a:rPr>
              <a:t>Rephrase what you hear</a:t>
            </a:r>
          </a:p>
          <a:p>
            <a:pPr marL="228600" indent="-228600" eaLnBrk="1" hangingPunct="1">
              <a:buFontTx/>
              <a:buAutoNum type="arabicPeriod"/>
              <a:defRPr/>
            </a:pPr>
            <a:r>
              <a:rPr lang="en-US" sz="1050" dirty="0" smtClean="0">
                <a:ea typeface="+mn-ea"/>
                <a:cs typeface="+mn-cs"/>
              </a:rPr>
              <a:t>Repeat key information you hear</a:t>
            </a:r>
          </a:p>
          <a:p>
            <a:pPr marL="228600" indent="-228600" eaLnBrk="1" hangingPunct="1">
              <a:defRPr/>
            </a:pPr>
            <a:r>
              <a:rPr lang="en-US" sz="1050" b="1" dirty="0" smtClean="0">
                <a:ea typeface="+mn-ea"/>
                <a:cs typeface="+mn-cs"/>
              </a:rPr>
              <a:t>Listen Ethically:</a:t>
            </a:r>
          </a:p>
          <a:p>
            <a:pPr marL="228600" indent="-228600" eaLnBrk="1" hangingPunct="1">
              <a:buFontTx/>
              <a:buAutoNum type="arabicPeriod"/>
              <a:defRPr/>
            </a:pPr>
            <a:r>
              <a:rPr lang="en-US" sz="1050" dirty="0" smtClean="0">
                <a:ea typeface="+mn-ea"/>
                <a:cs typeface="+mn-cs"/>
              </a:rPr>
              <a:t>Communicate your expectations &amp; feedback</a:t>
            </a:r>
          </a:p>
          <a:p>
            <a:pPr marL="228600" indent="-228600" eaLnBrk="1" hangingPunct="1">
              <a:buFontTx/>
              <a:buAutoNum type="arabicPeriod"/>
              <a:defRPr/>
            </a:pPr>
            <a:r>
              <a:rPr lang="en-US" sz="1050" dirty="0" smtClean="0">
                <a:ea typeface="+mn-ea"/>
                <a:cs typeface="+mn-cs"/>
              </a:rPr>
              <a:t>Be sensitive to and tolerant of differences</a:t>
            </a:r>
          </a:p>
          <a:p>
            <a:pPr marL="228600" indent="-228600" eaLnBrk="1" hangingPunct="1">
              <a:buFontTx/>
              <a:buAutoNum type="arabicPeriod"/>
              <a:defRPr/>
            </a:pPr>
            <a:r>
              <a:rPr lang="en-US" sz="1050" dirty="0" smtClean="0">
                <a:ea typeface="+mn-ea"/>
                <a:cs typeface="+mn-cs"/>
              </a:rPr>
              <a:t>Be aware that different cultures have different styles of speaking</a:t>
            </a:r>
          </a:p>
          <a:p>
            <a:pPr eaLnBrk="1" hangingPunct="1">
              <a:buFont typeface="Wingdings" pitchFamily="2" charset="2"/>
              <a:buNone/>
              <a:defRPr/>
            </a:pPr>
            <a:endParaRPr lang="en-US" sz="1050" b="1" u="sng" dirty="0">
              <a:ea typeface="+mn-ea"/>
              <a:cs typeface="+mn-cs"/>
            </a:endParaRPr>
          </a:p>
        </p:txBody>
      </p:sp>
      <p:sp>
        <p:nvSpPr>
          <p:cNvPr id="4" name="Slide Number Placeholder 3"/>
          <p:cNvSpPr>
            <a:spLocks noGrp="1"/>
          </p:cNvSpPr>
          <p:nvPr>
            <p:ph type="sldNum" sz="quarter" idx="5"/>
          </p:nvPr>
        </p:nvSpPr>
        <p:spPr/>
        <p:txBody>
          <a:bodyPr/>
          <a:lstStyle/>
          <a:p>
            <a:pPr>
              <a:defRPr/>
            </a:pPr>
            <a:fld id="{A9EDF6B6-AD54-4E93-AEB8-1B169FEE760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Figure 4.1 You listen a lot. A typical student spends about 9% of his or her communication time writing, 16% reading, 30% speaking, and at least 45% listening.</a:t>
            </a:r>
            <a:endParaRPr lang="en-US" b="1" u="sng" smtClean="0"/>
          </a:p>
        </p:txBody>
      </p:sp>
      <p:sp>
        <p:nvSpPr>
          <p:cNvPr id="4" name="Slide Number Placeholder 3"/>
          <p:cNvSpPr>
            <a:spLocks noGrp="1"/>
          </p:cNvSpPr>
          <p:nvPr>
            <p:ph type="sldNum" sz="quarter" idx="5"/>
          </p:nvPr>
        </p:nvSpPr>
        <p:spPr/>
        <p:txBody>
          <a:bodyPr/>
          <a:lstStyle/>
          <a:p>
            <a:pPr>
              <a:defRPr/>
            </a:pPr>
            <a:fld id="{C43BD4C7-B220-4DB6-B08A-ADECF0EE9B1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Effective listening requires the ability to listen critically. Listening critically and thinking critically both involve a variety of skills that we reexamine throughout this text. Critical listening is the process of listening to evaluate the quality, appropriateness, value, or importance of the information you hear. Related to being a critical listener is being a critical thinker. Critical thinking is a mental process of making judgments about the conclusions that are presented in what you see, hear, and read. The goal of a critical listener or a critical thinker is to evaluate information to make a choice.</a:t>
            </a:r>
          </a:p>
        </p:txBody>
      </p:sp>
      <p:sp>
        <p:nvSpPr>
          <p:cNvPr id="4" name="Slide Number Placeholder 3"/>
          <p:cNvSpPr>
            <a:spLocks noGrp="1"/>
          </p:cNvSpPr>
          <p:nvPr>
            <p:ph type="sldNum" sz="quarter" idx="5"/>
          </p:nvPr>
        </p:nvSpPr>
        <p:spPr/>
        <p:txBody>
          <a:bodyPr/>
          <a:lstStyle/>
          <a:p>
            <a:pPr>
              <a:defRPr/>
            </a:pPr>
            <a:fld id="{F44A895E-6716-4281-9207-3A5BEEA3833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8" name="Freeform 7"/>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348F2F7E-602A-47F2-B4EC-867A9362AB66}" type="datetime1">
              <a:rPr lang="en-US"/>
              <a:pPr>
                <a:defRPr/>
              </a:pPr>
              <a:t>11/16/11</a:t>
            </a:fld>
            <a:endParaRPr lang="en-US" dirty="0"/>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2F2535-9F70-4A61-9BB0-13999AF187A8}" type="datetime1">
              <a:rPr lang="en-US"/>
              <a:pPr>
                <a:defRPr/>
              </a:pPr>
              <a:t>11/16/11</a:t>
            </a:fld>
            <a:endParaRPr lang="en-US" dirty="0"/>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8" name="Freeform 7"/>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25E43703-172A-4C66-9ED1-4159ED892D2B}" type="datetime1">
              <a:rPr lang="en-US"/>
              <a:pPr>
                <a:defRPr/>
              </a:pPr>
              <a:t>11/16/11</a:t>
            </a:fld>
            <a:endParaRPr lang="en-US" dirty="0"/>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89C8BBCC-ABB2-4F98-ABEE-7DA550E182CE}" type="datetime1">
              <a:rPr lang="en-US"/>
              <a:pPr>
                <a:defRPr/>
              </a:pPr>
              <a:t>11/16/11</a:t>
            </a:fld>
            <a:endParaRPr lang="en-US" dirty="0"/>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Freeform 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CB9651FB-3364-4FCB-B022-3BCEA04484A8}" type="datetime1">
              <a:rPr lang="en-US"/>
              <a:pPr>
                <a:defRPr/>
              </a:pPr>
              <a:t>11/16/11</a:t>
            </a:fld>
            <a:endParaRPr lang="en-US" dirty="0"/>
          </a:p>
        </p:txBody>
      </p:sp>
      <p:sp>
        <p:nvSpPr>
          <p:cNvPr id="11"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76B94CF2-321D-4C31-A060-4B79E1B3C317}" type="datetime1">
              <a:rPr lang="en-US"/>
              <a:pPr>
                <a:defRPr/>
              </a:pPr>
              <a:t>11/16/11</a:t>
            </a:fld>
            <a:endParaRPr lang="en-US" dirty="0"/>
          </a:p>
        </p:txBody>
      </p:sp>
      <p:sp>
        <p:nvSpPr>
          <p:cNvPr id="6" name="Footer Placeholder 2"/>
          <p:cNvSpPr>
            <a:spLocks noGrp="1"/>
          </p:cNvSpPr>
          <p:nvPr>
            <p:ph type="ftr" sz="quarter" idx="16"/>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DA75983-8569-4EF4-A4E1-2ED1DED07E98}" type="datetime1">
              <a:rPr lang="en-US"/>
              <a:pPr>
                <a:defRPr/>
              </a:pPr>
              <a:t>11/16/11</a:t>
            </a:fld>
            <a:endParaRPr lang="en-US" dirty="0"/>
          </a:p>
        </p:txBody>
      </p:sp>
      <p:sp>
        <p:nvSpPr>
          <p:cNvPr id="8"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FFB73A-94FC-411A-AC9B-69DB9A291D2D}" type="datetime1">
              <a:rPr lang="en-US"/>
              <a:pPr>
                <a:defRPr/>
              </a:pPr>
              <a:t>11/16/11</a:t>
            </a:fld>
            <a:endParaRPr lang="en-US" dirty="0"/>
          </a:p>
        </p:txBody>
      </p:sp>
      <p:sp>
        <p:nvSpPr>
          <p:cNvPr id="4"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6" name="Freeform 5"/>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9" name="Date Placeholder 1"/>
          <p:cNvSpPr>
            <a:spLocks noGrp="1"/>
          </p:cNvSpPr>
          <p:nvPr>
            <p:ph type="dt" sz="half" idx="10"/>
          </p:nvPr>
        </p:nvSpPr>
        <p:spPr/>
        <p:txBody>
          <a:bodyPr/>
          <a:lstStyle>
            <a:lvl1pPr>
              <a:defRPr/>
            </a:lvl1pPr>
          </a:lstStyle>
          <a:p>
            <a:pPr>
              <a:defRPr/>
            </a:pPr>
            <a:fld id="{01D90965-E34F-4563-ACA8-3BEBB87E5312}" type="datetime1">
              <a:rPr lang="en-US"/>
              <a:pPr>
                <a:defRPr/>
              </a:pPr>
              <a:t>11/16/11</a:t>
            </a:fld>
            <a:endParaRPr lang="en-US" dirty="0"/>
          </a:p>
        </p:txBody>
      </p:sp>
      <p:sp>
        <p:nvSpPr>
          <p:cNvPr id="10"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9" name="Freeform 8"/>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D1BE81EC-911C-48BE-873E-2134971B632D}" type="datetime1">
              <a:rPr lang="en-US"/>
              <a:pPr>
                <a:defRPr/>
              </a:pPr>
              <a:t>11/16/11</a:t>
            </a:fld>
            <a:endParaRPr lang="en-US" dirty="0"/>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9" name="Freeform 8"/>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0ED38CF8-09B5-4B2B-AFC8-D967D7542CE0}" type="datetime1">
              <a:rPr lang="en-US"/>
              <a:pPr>
                <a:defRPr/>
              </a:pPr>
              <a:t>11/16/11</a:t>
            </a:fld>
            <a:endParaRPr lang="en-US" dirty="0"/>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pPr>
              <a:defRPr/>
            </a:pPr>
            <a:r>
              <a:rPr lang="en-US"/>
              <a:t>Copyright © 2013, 2010, 2007, 2005 Pearson Education, Inc.  All Rights Reserved.</a:t>
            </a:r>
          </a:p>
          <a:p>
            <a:pPr>
              <a:defRPr/>
            </a:pPr>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dirty="0">
                <a:latin typeface="+mn-lt"/>
                <a:ea typeface="+mn-ea"/>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dirty="0">
                <a:latin typeface="+mn-lt"/>
                <a:ea typeface="+mn-ea"/>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ea typeface="+mn-ea"/>
                <a:cs typeface="+mn-cs"/>
              </a:defRPr>
            </a:lvl1pPr>
          </a:lstStyle>
          <a:p>
            <a:pPr>
              <a:defRPr/>
            </a:pPr>
            <a:fld id="{C6BED507-8B0F-4652-85B3-7B060691CE83}" type="datetime1">
              <a:rPr lang="en-US"/>
              <a:pPr>
                <a:defRPr/>
              </a:pPr>
              <a:t>11/16/11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Footer Placeholder 2"/>
          <p:cNvSpPr>
            <a:spLocks noGrp="1"/>
          </p:cNvSpPr>
          <p:nvPr>
            <p:ph type="ftr" sz="quarter" idx="3"/>
          </p:nvPr>
        </p:nvSpPr>
        <p:spPr>
          <a:xfrm>
            <a:off x="193675" y="6249988"/>
            <a:ext cx="45307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latin typeface="Candara" pitchFamily="34" charset="0"/>
                <a:ea typeface="+mn-ea"/>
                <a:cs typeface="Arial" charset="0"/>
              </a:defRPr>
            </a:lvl1pPr>
          </a:lstStyle>
          <a:p>
            <a:pPr>
              <a:defRPr/>
            </a:pPr>
            <a:r>
              <a:rPr lang="en-US"/>
              <a:t>Copyright © 2013, 2010, 2007, 2005 Pearson Education, Inc.  All Rights Reserved.</a:t>
            </a:r>
          </a:p>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FFFFFF"/>
          </a:solidFill>
          <a:latin typeface="Candara"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FFFFFF"/>
          </a:solidFill>
          <a:latin typeface="Candara"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FFFFFF"/>
          </a:solidFill>
          <a:latin typeface="Candara"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FFFFFF"/>
          </a:solidFill>
          <a:latin typeface="Candara" pitchFamily="34"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charset="2"/>
        <a:buChar char=""/>
        <a:defRPr sz="2400" kern="1200">
          <a:solidFill>
            <a:schemeClr val="tx2"/>
          </a:solidFill>
          <a:latin typeface="+mn-lt"/>
          <a:ea typeface="ＭＳ Ｐゴシック" charset="-128"/>
          <a:cs typeface="ＭＳ Ｐゴシック" charset="-128"/>
        </a:defRPr>
      </a:lvl1pPr>
      <a:lvl2pPr marL="576263" indent="-273050" algn="l" rtl="0" eaLnBrk="0" fontAlgn="base" hangingPunct="0">
        <a:spcBef>
          <a:spcPct val="20000"/>
        </a:spcBef>
        <a:spcAft>
          <a:spcPct val="0"/>
        </a:spcAft>
        <a:buClr>
          <a:schemeClr val="accent1"/>
        </a:buClr>
        <a:buSzPct val="100000"/>
        <a:buFont typeface="Symbol" charset="2"/>
        <a:buChar char=""/>
        <a:defRPr sz="2200" kern="1200">
          <a:solidFill>
            <a:schemeClr val="tx2"/>
          </a:solidFill>
          <a:latin typeface="+mn-lt"/>
          <a:ea typeface="ＭＳ Ｐゴシック" charset="-128"/>
          <a:cs typeface="+mn-cs"/>
        </a:defRPr>
      </a:lvl2pPr>
      <a:lvl3pPr marL="855663" indent="-228600" algn="l" rtl="0" eaLnBrk="0" fontAlgn="base" hangingPunct="0">
        <a:spcBef>
          <a:spcPct val="20000"/>
        </a:spcBef>
        <a:spcAft>
          <a:spcPct val="0"/>
        </a:spcAft>
        <a:buClr>
          <a:schemeClr val="accent1"/>
        </a:buClr>
        <a:buSzPct val="100000"/>
        <a:buFont typeface="Symbol" charset="2"/>
        <a:buChar char=""/>
        <a:defRPr sz="2000" kern="1200">
          <a:solidFill>
            <a:schemeClr val="tx2"/>
          </a:solidFill>
          <a:latin typeface="+mn-lt"/>
          <a:ea typeface="ＭＳ Ｐゴシック" charset="-128"/>
          <a:cs typeface="+mn-cs"/>
        </a:defRPr>
      </a:lvl3pPr>
      <a:lvl4pPr marL="1143000" indent="-228600" algn="l" rtl="0" eaLnBrk="0" fontAlgn="base" hangingPunct="0">
        <a:spcBef>
          <a:spcPct val="20000"/>
        </a:spcBef>
        <a:spcAft>
          <a:spcPct val="0"/>
        </a:spcAft>
        <a:buClr>
          <a:schemeClr val="accent1"/>
        </a:buClr>
        <a:buSzPct val="100000"/>
        <a:buFont typeface="Symbol" charset="2"/>
        <a:buChar char=""/>
        <a:defRPr kern="1200">
          <a:solidFill>
            <a:schemeClr val="tx2"/>
          </a:solidFill>
          <a:latin typeface="+mn-lt"/>
          <a:ea typeface="ＭＳ Ｐゴシック" charset="-128"/>
          <a:cs typeface="+mn-cs"/>
        </a:defRPr>
      </a:lvl4pPr>
      <a:lvl5pPr marL="1462088" indent="-228600" algn="l" rtl="0" eaLnBrk="0" fontAlgn="base" hangingPunct="0">
        <a:spcBef>
          <a:spcPct val="20000"/>
        </a:spcBef>
        <a:spcAft>
          <a:spcPct val="0"/>
        </a:spcAft>
        <a:buClr>
          <a:schemeClr val="accent1"/>
        </a:buClr>
        <a:buSzPct val="100000"/>
        <a:buFont typeface="Symbol" charset="2"/>
        <a:buChar char=""/>
        <a:defRPr sz="1600" kern="1200">
          <a:solidFill>
            <a:schemeClr val="tx2"/>
          </a:solidFill>
          <a:latin typeface="+mn-lt"/>
          <a:ea typeface="ＭＳ Ｐゴシック" charset="-128"/>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prstTxWarp prst="textNoShape">
              <a:avLst/>
            </a:prstTxWarp>
            <a:spAutoFit/>
          </a:bodyPr>
          <a:lstStyle/>
          <a:p>
            <a:pPr algn="ctr"/>
            <a:r>
              <a:rPr lang="en-US">
                <a:solidFill>
                  <a:srgbClr val="002060"/>
                </a:solidFill>
                <a:latin typeface="Candara" charset="0"/>
              </a:rPr>
              <a:t>PowerPoint™ Presentation Prepared by</a:t>
            </a:r>
          </a:p>
          <a:p>
            <a:pPr algn="ctr"/>
            <a:r>
              <a:rPr lang="en-US">
                <a:solidFill>
                  <a:srgbClr val="002060"/>
                </a:solidFill>
                <a:latin typeface="Candara" charset="0"/>
              </a:rPr>
              <a:t>Diana M. Cooley, Ph.D.</a:t>
            </a:r>
          </a:p>
          <a:p>
            <a:pPr algn="ctr"/>
            <a:r>
              <a:rPr lang="en-US" i="1">
                <a:solidFill>
                  <a:srgbClr val="002060"/>
                </a:solidFill>
                <a:latin typeface="Candara" charset="0"/>
              </a:rPr>
              <a:t>Lone Star College – North Harris </a:t>
            </a:r>
          </a:p>
          <a:p>
            <a:pPr algn="ctr"/>
            <a:r>
              <a:rPr lang="en-US" i="1">
                <a:solidFill>
                  <a:srgbClr val="002060"/>
                </a:solidFill>
                <a:latin typeface="Candara"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 name="TextBox 2"/>
          <p:cNvSpPr txBox="1"/>
          <p:nvPr/>
        </p:nvSpPr>
        <p:spPr>
          <a:xfrm>
            <a:off x="457200" y="304800"/>
            <a:ext cx="2133600" cy="396875"/>
          </a:xfrm>
          <a:prstGeom prst="rect">
            <a:avLst/>
          </a:prstGeom>
          <a:noFill/>
        </p:spPr>
        <p:txBody>
          <a:bodyPr>
            <a:spAutoFit/>
          </a:bodyPr>
          <a:lstStyle/>
          <a:p>
            <a:pPr>
              <a:defRPr/>
            </a:pPr>
            <a:r>
              <a:rPr lang="en-US" sz="2000" b="1" dirty="0">
                <a:solidFill>
                  <a:schemeClr val="bg1"/>
                </a:solidFill>
                <a:latin typeface="+mn-lt"/>
                <a:ea typeface="+mn-ea"/>
                <a:cs typeface="Arial" charset="0"/>
              </a:rPr>
              <a:t>Quick Check</a:t>
            </a:r>
          </a:p>
        </p:txBody>
      </p:sp>
      <p:sp>
        <p:nvSpPr>
          <p:cNvPr id="4" name="TextBox 3"/>
          <p:cNvSpPr txBox="1"/>
          <p:nvPr/>
        </p:nvSpPr>
        <p:spPr>
          <a:xfrm>
            <a:off x="4267200" y="304800"/>
            <a:ext cx="4495800" cy="1006475"/>
          </a:xfrm>
          <a:prstGeom prst="rect">
            <a:avLst/>
          </a:prstGeom>
          <a:noFill/>
        </p:spPr>
        <p:txBody>
          <a:bodyPr>
            <a:spAutoFit/>
          </a:bodyPr>
          <a:lstStyle/>
          <a:p>
            <a:pPr algn="ctr">
              <a:defRPr/>
            </a:pPr>
            <a:r>
              <a:rPr lang="en-US" sz="3000" b="1" dirty="0">
                <a:solidFill>
                  <a:srgbClr val="002060"/>
                </a:solidFill>
                <a:latin typeface="+mj-lt"/>
                <a:ea typeface="+mn-ea"/>
                <a:cs typeface="Arial" charset="0"/>
              </a:rPr>
              <a:t>Critical Thinking and Listening</a:t>
            </a:r>
          </a:p>
        </p:txBody>
      </p:sp>
      <p:sp>
        <p:nvSpPr>
          <p:cNvPr id="5" name="TextBox 4"/>
          <p:cNvSpPr txBox="1"/>
          <p:nvPr/>
        </p:nvSpPr>
        <p:spPr>
          <a:xfrm>
            <a:off x="609600" y="1524000"/>
            <a:ext cx="8153400" cy="4452938"/>
          </a:xfrm>
          <a:prstGeom prst="rect">
            <a:avLst/>
          </a:prstGeom>
          <a:noFill/>
        </p:spPr>
        <p:txBody>
          <a:bodyPr>
            <a:spAutoFit/>
          </a:bodyPr>
          <a:lstStyle/>
          <a:p>
            <a:pPr>
              <a:defRPr/>
            </a:pPr>
            <a:r>
              <a:rPr lang="en-US" sz="3000" dirty="0">
                <a:solidFill>
                  <a:srgbClr val="002060"/>
                </a:solidFill>
                <a:latin typeface="+mn-lt"/>
                <a:ea typeface="+mn-ea"/>
                <a:cs typeface="Arial" charset="0"/>
              </a:rPr>
              <a:t>Separate facts from inferences:</a:t>
            </a:r>
          </a:p>
          <a:p>
            <a:pPr lvl="1">
              <a:buFont typeface="Wingdings" pitchFamily="2" charset="2"/>
              <a:buChar char="Ø"/>
              <a:defRPr/>
            </a:pPr>
            <a:r>
              <a:rPr lang="en-US" sz="2800" dirty="0">
                <a:solidFill>
                  <a:srgbClr val="002060"/>
                </a:solidFill>
                <a:latin typeface="+mn-lt"/>
                <a:ea typeface="+mn-ea"/>
                <a:cs typeface="Arial" charset="0"/>
              </a:rPr>
              <a:t>Facts can be proven</a:t>
            </a:r>
          </a:p>
          <a:p>
            <a:pPr lvl="1">
              <a:buFont typeface="Wingdings" pitchFamily="2" charset="2"/>
              <a:buChar char="Ø"/>
              <a:defRPr/>
            </a:pPr>
            <a:r>
              <a:rPr lang="en-US" sz="2800" dirty="0">
                <a:solidFill>
                  <a:srgbClr val="002060"/>
                </a:solidFill>
                <a:latin typeface="+mn-lt"/>
                <a:ea typeface="+mn-ea"/>
                <a:cs typeface="Arial" charset="0"/>
              </a:rPr>
              <a:t>Inferences are based on partial or unobserved   </a:t>
            </a:r>
          </a:p>
          <a:p>
            <a:pPr lvl="1">
              <a:defRPr/>
            </a:pPr>
            <a:r>
              <a:rPr lang="en-US" sz="2800" dirty="0">
                <a:solidFill>
                  <a:srgbClr val="002060"/>
                </a:solidFill>
                <a:latin typeface="+mn-lt"/>
                <a:ea typeface="+mn-ea"/>
                <a:cs typeface="Arial" charset="0"/>
              </a:rPr>
              <a:t>   evidence</a:t>
            </a:r>
          </a:p>
          <a:p>
            <a:pPr>
              <a:defRPr/>
            </a:pPr>
            <a:r>
              <a:rPr lang="en-US" sz="3000" dirty="0">
                <a:solidFill>
                  <a:srgbClr val="002060"/>
                </a:solidFill>
                <a:latin typeface="+mn-lt"/>
                <a:ea typeface="+mn-ea"/>
                <a:cs typeface="Arial" charset="0"/>
              </a:rPr>
              <a:t>Evaluate evidence:</a:t>
            </a:r>
          </a:p>
          <a:p>
            <a:pPr lvl="1">
              <a:buFont typeface="Wingdings" pitchFamily="2" charset="2"/>
              <a:buChar char="Ø"/>
              <a:defRPr/>
            </a:pPr>
            <a:r>
              <a:rPr lang="en-US" sz="2800" dirty="0">
                <a:solidFill>
                  <a:srgbClr val="002060"/>
                </a:solidFill>
                <a:latin typeface="+mn-lt"/>
                <a:ea typeface="+mn-ea"/>
                <a:cs typeface="Arial" charset="0"/>
              </a:rPr>
              <a:t>Facts</a:t>
            </a:r>
          </a:p>
          <a:p>
            <a:pPr lvl="1">
              <a:buFont typeface="Wingdings" pitchFamily="2" charset="2"/>
              <a:buChar char="Ø"/>
              <a:defRPr/>
            </a:pPr>
            <a:r>
              <a:rPr lang="en-US" sz="2800" dirty="0">
                <a:solidFill>
                  <a:srgbClr val="002060"/>
                </a:solidFill>
                <a:latin typeface="+mn-lt"/>
                <a:ea typeface="+mn-ea"/>
                <a:cs typeface="Arial" charset="0"/>
              </a:rPr>
              <a:t>Examples</a:t>
            </a:r>
          </a:p>
          <a:p>
            <a:pPr lvl="1">
              <a:buFont typeface="Wingdings" pitchFamily="2" charset="2"/>
              <a:buChar char="Ø"/>
              <a:defRPr/>
            </a:pPr>
            <a:r>
              <a:rPr lang="en-US" sz="2800" dirty="0">
                <a:solidFill>
                  <a:srgbClr val="002060"/>
                </a:solidFill>
                <a:latin typeface="+mn-lt"/>
                <a:ea typeface="+mn-ea"/>
                <a:cs typeface="Arial" charset="0"/>
              </a:rPr>
              <a:t>Opinions</a:t>
            </a:r>
          </a:p>
          <a:p>
            <a:pPr lvl="1">
              <a:buFont typeface="Wingdings" pitchFamily="2" charset="2"/>
              <a:buChar char="Ø"/>
              <a:defRPr/>
            </a:pPr>
            <a:r>
              <a:rPr lang="en-US" sz="2800" dirty="0">
                <a:solidFill>
                  <a:srgbClr val="002060"/>
                </a:solidFill>
                <a:latin typeface="+mn-lt"/>
                <a:ea typeface="+mn-ea"/>
                <a:cs typeface="Arial" charset="0"/>
              </a:rPr>
              <a:t>Statistics</a:t>
            </a:r>
          </a:p>
          <a:p>
            <a:pPr>
              <a:defRPr/>
            </a:pPr>
            <a:r>
              <a:rPr lang="en-US" sz="3000" dirty="0">
                <a:solidFill>
                  <a:srgbClr val="002060"/>
                </a:solidFill>
                <a:latin typeface="+mn-lt"/>
                <a:ea typeface="+mn-ea"/>
                <a:cs typeface="Arial" charset="0"/>
              </a:rPr>
              <a:t>Evaluate the logic and reasoning of conclusions</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4818" name="Title 1"/>
          <p:cNvSpPr>
            <a:spLocks noGrp="1"/>
          </p:cNvSpPr>
          <p:nvPr>
            <p:ph type="title"/>
          </p:nvPr>
        </p:nvSpPr>
        <p:spPr/>
        <p:txBody>
          <a:bodyPr/>
          <a:lstStyle/>
          <a:p>
            <a:pPr eaLnBrk="1" hangingPunct="1"/>
            <a:r>
              <a:rPr lang="en-US" sz="4000" b="1" smtClean="0">
                <a:solidFill>
                  <a:srgbClr val="002060"/>
                </a:solidFill>
              </a:rPr>
              <a:t>Analyzing &amp; Evaluating Speeches</a:t>
            </a:r>
          </a:p>
        </p:txBody>
      </p:sp>
      <p:sp>
        <p:nvSpPr>
          <p:cNvPr id="34819" name="Content Placeholder 2"/>
          <p:cNvSpPr>
            <a:spLocks noGrp="1"/>
          </p:cNvSpPr>
          <p:nvPr>
            <p:ph idx="1"/>
          </p:nvPr>
        </p:nvSpPr>
        <p:spPr>
          <a:xfrm>
            <a:off x="304800" y="2590800"/>
            <a:ext cx="8534400" cy="3505200"/>
          </a:xfrm>
        </p:spPr>
        <p:txBody>
          <a:bodyPr/>
          <a:lstStyle/>
          <a:p>
            <a:pPr eaLnBrk="1" hangingPunct="1"/>
            <a:r>
              <a:rPr lang="en-US" sz="2900" smtClean="0">
                <a:solidFill>
                  <a:srgbClr val="002060"/>
                </a:solidFill>
              </a:rPr>
              <a:t>Rhetorical Criticism: evaluating a speech’s effectiveness &amp; appropriateness</a:t>
            </a:r>
          </a:p>
          <a:p>
            <a:pPr eaLnBrk="1" hangingPunct="1"/>
            <a:r>
              <a:rPr lang="en-US" sz="2900" smtClean="0">
                <a:solidFill>
                  <a:srgbClr val="002060"/>
                </a:solidFill>
              </a:rPr>
              <a:t>Criticism…is not fault-finding. It is not pointing out evils to be reformed. It is judgment engaged in discriminating among values. It is talking through as to what is better and worse…with some consciousness of why the worse is worse (John Dewey).</a:t>
            </a:r>
            <a:endParaRPr lang="en-US" smtClean="0"/>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6866" name="Content Placeholder 1"/>
          <p:cNvSpPr>
            <a:spLocks noGrp="1"/>
          </p:cNvSpPr>
          <p:nvPr>
            <p:ph idx="1"/>
          </p:nvPr>
        </p:nvSpPr>
        <p:spPr>
          <a:xfrm>
            <a:off x="871538" y="2362200"/>
            <a:ext cx="7408862" cy="3763963"/>
          </a:xfrm>
        </p:spPr>
        <p:txBody>
          <a:bodyPr/>
          <a:lstStyle/>
          <a:p>
            <a:pPr eaLnBrk="1" hangingPunct="1"/>
            <a:r>
              <a:rPr lang="en-US" sz="3000" smtClean="0">
                <a:solidFill>
                  <a:srgbClr val="002060"/>
                </a:solidFill>
              </a:rPr>
              <a:t>Message should be effective</a:t>
            </a:r>
          </a:p>
          <a:p>
            <a:pPr lvl="1" eaLnBrk="1" hangingPunct="1">
              <a:buFont typeface="Wingdings" charset="2"/>
              <a:buChar char="Ø"/>
            </a:pPr>
            <a:r>
              <a:rPr lang="en-US" sz="3000" smtClean="0">
                <a:solidFill>
                  <a:srgbClr val="002060"/>
                </a:solidFill>
              </a:rPr>
              <a:t>Is the message understood?</a:t>
            </a:r>
          </a:p>
          <a:p>
            <a:pPr lvl="1" eaLnBrk="1" hangingPunct="1">
              <a:buFont typeface="Wingdings" charset="2"/>
              <a:buChar char="Ø"/>
            </a:pPr>
            <a:r>
              <a:rPr lang="en-US" sz="3000" smtClean="0">
                <a:solidFill>
                  <a:srgbClr val="002060"/>
                </a:solidFill>
              </a:rPr>
              <a:t>Does the message achieve its goal?</a:t>
            </a:r>
          </a:p>
          <a:p>
            <a:pPr eaLnBrk="1" hangingPunct="1"/>
            <a:r>
              <a:rPr lang="en-US" sz="3000" smtClean="0">
                <a:solidFill>
                  <a:srgbClr val="002060"/>
                </a:solidFill>
              </a:rPr>
              <a:t>Message should be ethical</a:t>
            </a:r>
          </a:p>
          <a:p>
            <a:pPr eaLnBrk="1" hangingPunct="1"/>
            <a:r>
              <a:rPr lang="en-US" sz="3000" smtClean="0">
                <a:solidFill>
                  <a:srgbClr val="002060"/>
                </a:solidFill>
              </a:rPr>
              <a:t> Identify and analyze rhetorical strategies</a:t>
            </a:r>
          </a:p>
          <a:p>
            <a:pPr eaLnBrk="1" hangingPunct="1"/>
            <a:r>
              <a:rPr lang="en-US" sz="3000" smtClean="0">
                <a:solidFill>
                  <a:srgbClr val="002060"/>
                </a:solidFill>
              </a:rPr>
              <a:t>Give feedback to others</a:t>
            </a:r>
          </a:p>
          <a:p>
            <a:pPr eaLnBrk="1" hangingPunct="1"/>
            <a:r>
              <a:rPr lang="en-US" sz="3000" smtClean="0">
                <a:solidFill>
                  <a:srgbClr val="002060"/>
                </a:solidFill>
              </a:rPr>
              <a:t>Give feedback to yourself</a:t>
            </a:r>
          </a:p>
        </p:txBody>
      </p:sp>
      <p:sp>
        <p:nvSpPr>
          <p:cNvPr id="36867" name="Title 2"/>
          <p:cNvSpPr>
            <a:spLocks noGrp="1"/>
          </p:cNvSpPr>
          <p:nvPr>
            <p:ph type="title"/>
          </p:nvPr>
        </p:nvSpPr>
        <p:spPr>
          <a:xfrm>
            <a:off x="457200" y="0"/>
            <a:ext cx="8229600" cy="1590675"/>
          </a:xfrm>
        </p:spPr>
        <p:txBody>
          <a:bodyPr/>
          <a:lstStyle/>
          <a:p>
            <a:pPr eaLnBrk="1" hangingPunct="1"/>
            <a:r>
              <a:rPr lang="en-US" smtClean="0"/>
              <a:t/>
            </a:r>
            <a:br>
              <a:rPr lang="en-US" smtClean="0"/>
            </a:br>
            <a:r>
              <a:rPr lang="en-US" b="1" smtClean="0">
                <a:solidFill>
                  <a:srgbClr val="002060"/>
                </a:solidFill>
              </a:rPr>
              <a:t>Understanding Criteria for Evaluating Speeches</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 name="TextBox 2"/>
          <p:cNvSpPr txBox="1"/>
          <p:nvPr/>
        </p:nvSpPr>
        <p:spPr>
          <a:xfrm>
            <a:off x="457200" y="304800"/>
            <a:ext cx="2971800" cy="396875"/>
          </a:xfrm>
          <a:prstGeom prst="rect">
            <a:avLst/>
          </a:prstGeom>
          <a:noFill/>
        </p:spPr>
        <p:txBody>
          <a:bodyPr>
            <a:spAutoFit/>
          </a:bodyPr>
          <a:lstStyle/>
          <a:p>
            <a:pPr>
              <a:defRPr/>
            </a:pPr>
            <a:r>
              <a:rPr lang="en-US" sz="2000" b="1" dirty="0">
                <a:solidFill>
                  <a:schemeClr val="bg1"/>
                </a:solidFill>
                <a:latin typeface="+mn-lt"/>
                <a:ea typeface="+mn-ea"/>
                <a:cs typeface="Arial" charset="0"/>
              </a:rPr>
              <a:t>Quick Check</a:t>
            </a:r>
          </a:p>
        </p:txBody>
      </p:sp>
      <p:sp>
        <p:nvSpPr>
          <p:cNvPr id="4" name="TextBox 3"/>
          <p:cNvSpPr txBox="1"/>
          <p:nvPr/>
        </p:nvSpPr>
        <p:spPr>
          <a:xfrm>
            <a:off x="4876800" y="457200"/>
            <a:ext cx="3810000" cy="549275"/>
          </a:xfrm>
          <a:prstGeom prst="rect">
            <a:avLst/>
          </a:prstGeom>
          <a:noFill/>
        </p:spPr>
        <p:txBody>
          <a:bodyPr>
            <a:spAutoFit/>
          </a:bodyPr>
          <a:lstStyle/>
          <a:p>
            <a:pPr algn="ctr">
              <a:defRPr/>
            </a:pPr>
            <a:r>
              <a:rPr lang="en-US" sz="3000" b="1" dirty="0">
                <a:solidFill>
                  <a:srgbClr val="002060"/>
                </a:solidFill>
                <a:latin typeface="+mj-lt"/>
                <a:ea typeface="+mn-ea"/>
                <a:cs typeface="Arial" charset="0"/>
              </a:rPr>
              <a:t>Giving Good Feedback</a:t>
            </a:r>
          </a:p>
        </p:txBody>
      </p:sp>
      <p:sp>
        <p:nvSpPr>
          <p:cNvPr id="5" name="TextBox 4"/>
          <p:cNvSpPr txBox="1"/>
          <p:nvPr/>
        </p:nvSpPr>
        <p:spPr>
          <a:xfrm>
            <a:off x="838200" y="1752600"/>
            <a:ext cx="8001000" cy="3990975"/>
          </a:xfrm>
          <a:prstGeom prst="rect">
            <a:avLst/>
          </a:prstGeom>
          <a:noFill/>
        </p:spPr>
        <p:txBody>
          <a:bodyPr>
            <a:spAutoFit/>
          </a:bodyPr>
          <a:lstStyle/>
          <a:p>
            <a:pPr>
              <a:defRPr/>
            </a:pPr>
            <a:r>
              <a:rPr lang="en-US" sz="3200" dirty="0">
                <a:solidFill>
                  <a:srgbClr val="002060"/>
                </a:solidFill>
                <a:latin typeface="+mn-lt"/>
                <a:ea typeface="+mn-ea"/>
                <a:cs typeface="Arial" charset="0"/>
              </a:rPr>
              <a:t>Help your fellow speakers by making sure your evaluations are:</a:t>
            </a:r>
          </a:p>
          <a:p>
            <a:pPr lvl="1">
              <a:buFont typeface="Wingdings" pitchFamily="2" charset="2"/>
              <a:buChar char="Ø"/>
              <a:defRPr/>
            </a:pPr>
            <a:r>
              <a:rPr lang="en-US" sz="3200" dirty="0">
                <a:solidFill>
                  <a:srgbClr val="002060"/>
                </a:solidFill>
                <a:latin typeface="+mn-lt"/>
                <a:ea typeface="+mn-ea"/>
                <a:cs typeface="Arial" charset="0"/>
              </a:rPr>
              <a:t> Descriptive</a:t>
            </a:r>
          </a:p>
          <a:p>
            <a:pPr lvl="1">
              <a:buFont typeface="Wingdings" pitchFamily="2" charset="2"/>
              <a:buChar char="Ø"/>
              <a:defRPr/>
            </a:pPr>
            <a:r>
              <a:rPr lang="en-US" sz="3200" dirty="0">
                <a:solidFill>
                  <a:srgbClr val="002060"/>
                </a:solidFill>
                <a:latin typeface="+mn-lt"/>
                <a:ea typeface="+mn-ea"/>
                <a:cs typeface="Arial" charset="0"/>
              </a:rPr>
              <a:t> Specific</a:t>
            </a:r>
          </a:p>
          <a:p>
            <a:pPr lvl="1">
              <a:buFont typeface="Wingdings" pitchFamily="2" charset="2"/>
              <a:buChar char="Ø"/>
              <a:defRPr/>
            </a:pPr>
            <a:r>
              <a:rPr lang="en-US" sz="3200" dirty="0">
                <a:solidFill>
                  <a:srgbClr val="002060"/>
                </a:solidFill>
                <a:latin typeface="+mn-lt"/>
                <a:ea typeface="+mn-ea"/>
                <a:cs typeface="Arial" charset="0"/>
              </a:rPr>
              <a:t> Positive</a:t>
            </a:r>
          </a:p>
          <a:p>
            <a:pPr lvl="1">
              <a:buFont typeface="Wingdings" pitchFamily="2" charset="2"/>
              <a:buChar char="Ø"/>
              <a:defRPr/>
            </a:pPr>
            <a:r>
              <a:rPr lang="en-US" sz="3200" dirty="0">
                <a:solidFill>
                  <a:srgbClr val="002060"/>
                </a:solidFill>
                <a:latin typeface="+mn-lt"/>
                <a:ea typeface="+mn-ea"/>
                <a:cs typeface="Arial" charset="0"/>
              </a:rPr>
              <a:t> Constructive</a:t>
            </a:r>
          </a:p>
          <a:p>
            <a:pPr lvl="1">
              <a:buFont typeface="Wingdings" pitchFamily="2" charset="2"/>
              <a:buChar char="Ø"/>
              <a:defRPr/>
            </a:pPr>
            <a:r>
              <a:rPr lang="en-US" sz="3200" dirty="0">
                <a:solidFill>
                  <a:srgbClr val="002060"/>
                </a:solidFill>
                <a:latin typeface="+mn-lt"/>
                <a:ea typeface="+mn-ea"/>
                <a:cs typeface="Arial" charset="0"/>
              </a:rPr>
              <a:t> Sensitive</a:t>
            </a:r>
          </a:p>
          <a:p>
            <a:pPr lvl="1">
              <a:buFont typeface="Wingdings" pitchFamily="2" charset="2"/>
              <a:buChar char="Ø"/>
              <a:defRPr/>
            </a:pPr>
            <a:r>
              <a:rPr lang="en-US" sz="3200" dirty="0">
                <a:solidFill>
                  <a:srgbClr val="002060"/>
                </a:solidFill>
                <a:latin typeface="+mn-lt"/>
                <a:ea typeface="+mn-ea"/>
                <a:cs typeface="Arial" charset="0"/>
              </a:rPr>
              <a:t> Realistic</a:t>
            </a: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5" name="Rectangle 4"/>
          <p:cNvSpPr/>
          <p:nvPr/>
        </p:nvSpPr>
        <p:spPr>
          <a:xfrm>
            <a:off x="381000" y="1524000"/>
            <a:ext cx="2895600" cy="2559050"/>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ea typeface="+mn-ea"/>
                <a:cs typeface="+mn-cs"/>
              </a:rPr>
              <a:t>Chapter 4</a:t>
            </a:r>
          </a:p>
          <a:p>
            <a:pPr algn="ctr" fontAlgn="auto">
              <a:spcBef>
                <a:spcPts val="0"/>
              </a:spcBef>
              <a:spcAft>
                <a:spcPts val="0"/>
              </a:spcAft>
              <a:defRPr/>
            </a:pPr>
            <a:r>
              <a:rPr lang="en-US" sz="4400" b="1" dirty="0">
                <a:solidFill>
                  <a:srgbClr val="002060"/>
                </a:solidFill>
                <a:latin typeface="+mj-lt"/>
                <a:ea typeface="+mn-ea"/>
                <a:cs typeface="+mn-cs"/>
              </a:rPr>
              <a:t>Listening to Speeches</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prstTxWarp prst="textNoShape">
              <a:avLst/>
            </a:prstTxWarp>
            <a:spAutoFit/>
          </a:bodyPr>
          <a:lstStyle/>
          <a:p>
            <a:pPr algn="ctr"/>
            <a:r>
              <a:rPr lang="en-US" sz="1000">
                <a:latin typeface="Candara" charset="0"/>
              </a:rPr>
              <a:t>This multimedia product and its contents are protected under copyright law. The following are prohibited by law: </a:t>
            </a:r>
          </a:p>
          <a:p>
            <a:pPr algn="ctr">
              <a:buFont typeface="Arial" charset="0"/>
              <a:buChar char="•"/>
            </a:pPr>
            <a:r>
              <a:rPr lang="en-US" sz="1000">
                <a:latin typeface="Candara" charset="0"/>
              </a:rPr>
              <a:t> any public performance or display, including transmission of any image over a network;  </a:t>
            </a:r>
          </a:p>
          <a:p>
            <a:pPr algn="ctr">
              <a:buFont typeface="Arial" charset="0"/>
              <a:buChar char="•"/>
            </a:pPr>
            <a:r>
              <a:rPr lang="en-US" sz="1000">
                <a:latin typeface="Candara" charset="0"/>
              </a:rPr>
              <a:t> preparation of any derivative work, including the extraction, in whole or in part, of any images; </a:t>
            </a:r>
          </a:p>
          <a:p>
            <a:pPr algn="ctr">
              <a:buFont typeface="Arial" charset="0"/>
              <a:buChar char="•"/>
            </a:pPr>
            <a:r>
              <a:rPr lang="en-US" sz="1000">
                <a:latin typeface="Candara"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18434"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prstTxWarp prst="textNoShape">
              <a:avLst/>
            </a:prstTxWarp>
          </a:bodyPr>
          <a:lstStyle/>
          <a:p>
            <a:pPr algn="ctr"/>
            <a:r>
              <a:rPr lang="en-US" sz="1000">
                <a:solidFill>
                  <a:schemeClr val="tx2"/>
                </a:solidFill>
                <a:latin typeface="Candara" charset="0"/>
              </a:rPr>
              <a:t>Copyright © 2013, 2008, 2006 Pearson Education, Inc.  All Rights Reserved.</a:t>
            </a:r>
          </a:p>
          <a:p>
            <a:endParaRPr lang="en-US" sz="1000">
              <a:solidFill>
                <a:schemeClr val="tx2"/>
              </a:solidFill>
              <a:latin typeface="Candara" charset="0"/>
            </a:endParaRPr>
          </a:p>
        </p:txBody>
      </p:sp>
      <p:pic>
        <p:nvPicPr>
          <p:cNvPr id="18435"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 name="Rectangle 6"/>
          <p:cNvSpPr/>
          <p:nvPr/>
        </p:nvSpPr>
        <p:spPr>
          <a:xfrm>
            <a:off x="228600" y="0"/>
            <a:ext cx="6629400" cy="2227263"/>
          </a:xfrm>
          <a:prstGeom prst="rect">
            <a:avLst/>
          </a:prstGeom>
          <a:effectLst>
            <a:outerShdw blurRad="50800" dist="38100" dir="2700000" algn="tl" rotWithShape="0">
              <a:prstClr val="black">
                <a:alpha val="40000"/>
              </a:prstClr>
            </a:outerShdw>
          </a:effectLst>
        </p:spPr>
        <p:txBody>
          <a:bodyPr>
            <a:spAutoFit/>
          </a:bodyPr>
          <a:lstStyle/>
          <a:p>
            <a:pPr>
              <a:defRPr/>
            </a:pPr>
            <a:r>
              <a:rPr lang="en-US" sz="2800" dirty="0">
                <a:solidFill>
                  <a:schemeClr val="bg1"/>
                </a:solidFill>
                <a:latin typeface="+mj-lt"/>
                <a:ea typeface="+mn-ea"/>
                <a:cs typeface="Arial" charset="0"/>
              </a:rPr>
              <a:t>Learn how to listen and you</a:t>
            </a:r>
          </a:p>
          <a:p>
            <a:pPr>
              <a:defRPr/>
            </a:pPr>
            <a:r>
              <a:rPr lang="en-US" sz="2800" dirty="0">
                <a:solidFill>
                  <a:schemeClr val="bg1"/>
                </a:solidFill>
                <a:latin typeface="+mj-lt"/>
                <a:ea typeface="+mn-ea"/>
                <a:cs typeface="Arial" charset="0"/>
              </a:rPr>
              <a:t>will prosper – even</a:t>
            </a:r>
          </a:p>
          <a:p>
            <a:pPr>
              <a:defRPr/>
            </a:pPr>
            <a:r>
              <a:rPr lang="en-US" sz="2800" dirty="0">
                <a:solidFill>
                  <a:schemeClr val="bg1"/>
                </a:solidFill>
                <a:latin typeface="+mj-lt"/>
                <a:ea typeface="+mn-ea"/>
                <a:cs typeface="Arial" charset="0"/>
              </a:rPr>
              <a:t>from those who</a:t>
            </a:r>
          </a:p>
          <a:p>
            <a:pPr>
              <a:defRPr/>
            </a:pPr>
            <a:r>
              <a:rPr lang="en-US" sz="2800" dirty="0">
                <a:solidFill>
                  <a:schemeClr val="bg1"/>
                </a:solidFill>
                <a:latin typeface="+mj-lt"/>
                <a:ea typeface="+mn-ea"/>
                <a:cs typeface="Arial" charset="0"/>
              </a:rPr>
              <a:t>talk badly.</a:t>
            </a:r>
          </a:p>
          <a:p>
            <a:pPr>
              <a:defRPr/>
            </a:pPr>
            <a:r>
              <a:rPr lang="en-US" sz="2800" dirty="0">
                <a:solidFill>
                  <a:schemeClr val="bg1"/>
                </a:solidFill>
                <a:latin typeface="+mn-lt"/>
                <a:ea typeface="+mn-ea"/>
                <a:cs typeface="Arial" charset="0"/>
              </a:rPr>
              <a:t>~Plutarch</a:t>
            </a:r>
          </a:p>
        </p:txBody>
      </p:sp>
      <p:sp>
        <p:nvSpPr>
          <p:cNvPr id="18437" name="Footer Placeholder 2"/>
          <p:cNvSpPr>
            <a:spLocks/>
          </p:cNvSpPr>
          <p:nvPr/>
        </p:nvSpPr>
        <p:spPr bwMode="auto">
          <a:xfrm>
            <a:off x="346075" y="6402388"/>
            <a:ext cx="4530725" cy="365125"/>
          </a:xfrm>
          <a:prstGeom prst="rect">
            <a:avLst/>
          </a:prstGeom>
          <a:noFill/>
          <a:ln w="9525">
            <a:noFill/>
            <a:miter lim="800000"/>
            <a:headEnd/>
            <a:tailEnd/>
          </a:ln>
        </p:spPr>
        <p:txBody>
          <a:bodyPr anchor="ctr">
            <a:prstTxWarp prst="textNoShape">
              <a:avLst/>
            </a:prstTxWarp>
          </a:bodyPr>
          <a:lstStyle/>
          <a:p>
            <a:pPr algn="ctr"/>
            <a:r>
              <a:rPr lang="en-US" sz="1000">
                <a:solidFill>
                  <a:schemeClr val="tx2"/>
                </a:solidFill>
                <a:latin typeface="Candara" charset="0"/>
              </a:rPr>
              <a:t>Copyright © 2013, 2010, 2007, 2005 Pearson Education, Inc.  All Rights Reserved.</a:t>
            </a:r>
            <a:endParaRPr lang="en-US" sz="1000">
              <a:latin typeface="Candara" charset="0"/>
            </a:endParaRPr>
          </a:p>
          <a:p>
            <a:pPr algn="ctr"/>
            <a:endParaRPr lang="en-US" sz="180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20482" name="Content Placeholder 1"/>
          <p:cNvSpPr>
            <a:spLocks noGrp="1"/>
          </p:cNvSpPr>
          <p:nvPr>
            <p:ph idx="1"/>
          </p:nvPr>
        </p:nvSpPr>
        <p:spPr>
          <a:xfrm>
            <a:off x="871538" y="2438400"/>
            <a:ext cx="7408862" cy="3687763"/>
          </a:xfrm>
        </p:spPr>
        <p:txBody>
          <a:bodyPr/>
          <a:lstStyle/>
          <a:p>
            <a:pPr eaLnBrk="1" hangingPunct="1"/>
            <a:r>
              <a:rPr lang="en-US" sz="2800" smtClean="0">
                <a:solidFill>
                  <a:srgbClr val="002060"/>
                </a:solidFill>
              </a:rPr>
              <a:t>The process:</a:t>
            </a:r>
          </a:p>
          <a:p>
            <a:pPr lvl="1" eaLnBrk="1" hangingPunct="1">
              <a:buFont typeface="Wingdings" charset="2"/>
              <a:buChar char="Ø"/>
            </a:pPr>
            <a:r>
              <a:rPr lang="en-US" sz="2800" smtClean="0">
                <a:solidFill>
                  <a:srgbClr val="002060"/>
                </a:solidFill>
              </a:rPr>
              <a:t> Selecting</a:t>
            </a:r>
          </a:p>
          <a:p>
            <a:pPr lvl="1" eaLnBrk="1" hangingPunct="1">
              <a:buFont typeface="Wingdings" charset="2"/>
              <a:buChar char="Ø"/>
            </a:pPr>
            <a:r>
              <a:rPr lang="en-US" sz="2800" smtClean="0">
                <a:solidFill>
                  <a:srgbClr val="002060"/>
                </a:solidFill>
              </a:rPr>
              <a:t> Attending to</a:t>
            </a:r>
          </a:p>
          <a:p>
            <a:pPr lvl="1" eaLnBrk="1" hangingPunct="1">
              <a:buFont typeface="Wingdings" charset="2"/>
              <a:buChar char="Ø"/>
            </a:pPr>
            <a:r>
              <a:rPr lang="en-US" sz="2800" smtClean="0">
                <a:solidFill>
                  <a:srgbClr val="002060"/>
                </a:solidFill>
              </a:rPr>
              <a:t> Creating meaning from</a:t>
            </a:r>
          </a:p>
          <a:p>
            <a:pPr lvl="1" eaLnBrk="1" hangingPunct="1">
              <a:buFont typeface="Wingdings" charset="2"/>
              <a:buChar char="Ø"/>
            </a:pPr>
            <a:r>
              <a:rPr lang="en-US" sz="2800" smtClean="0">
                <a:solidFill>
                  <a:srgbClr val="002060"/>
                </a:solidFill>
              </a:rPr>
              <a:t> Remembering</a:t>
            </a:r>
          </a:p>
          <a:p>
            <a:pPr lvl="1" eaLnBrk="1" hangingPunct="1">
              <a:buFont typeface="Wingdings" charset="2"/>
              <a:buChar char="Ø"/>
            </a:pPr>
            <a:r>
              <a:rPr lang="en-US" sz="2800" smtClean="0">
                <a:solidFill>
                  <a:srgbClr val="002060"/>
                </a:solidFill>
              </a:rPr>
              <a:t> Responding</a:t>
            </a:r>
          </a:p>
        </p:txBody>
      </p:sp>
      <p:sp>
        <p:nvSpPr>
          <p:cNvPr id="20483" name="Title 2"/>
          <p:cNvSpPr>
            <a:spLocks noGrp="1"/>
          </p:cNvSpPr>
          <p:nvPr>
            <p:ph type="title"/>
          </p:nvPr>
        </p:nvSpPr>
        <p:spPr/>
        <p:txBody>
          <a:bodyPr/>
          <a:lstStyle/>
          <a:p>
            <a:pPr eaLnBrk="1" hangingPunct="1"/>
            <a:r>
              <a:rPr lang="en-US" b="1" smtClean="0">
                <a:solidFill>
                  <a:srgbClr val="002060"/>
                </a:solidFill>
              </a:rPr>
              <a:t>Effective Listening</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 name="TextBox 2"/>
          <p:cNvSpPr txBox="1"/>
          <p:nvPr/>
        </p:nvSpPr>
        <p:spPr>
          <a:xfrm>
            <a:off x="457200" y="304800"/>
            <a:ext cx="2362200" cy="396875"/>
          </a:xfrm>
          <a:prstGeom prst="rect">
            <a:avLst/>
          </a:prstGeom>
          <a:noFill/>
        </p:spPr>
        <p:txBody>
          <a:bodyPr>
            <a:spAutoFit/>
          </a:bodyPr>
          <a:lstStyle/>
          <a:p>
            <a:pPr>
              <a:defRPr/>
            </a:pPr>
            <a:r>
              <a:rPr lang="en-US" sz="2000" b="1" dirty="0">
                <a:solidFill>
                  <a:schemeClr val="bg1"/>
                </a:solidFill>
                <a:latin typeface="+mn-lt"/>
                <a:ea typeface="+mn-ea"/>
                <a:cs typeface="Arial" charset="0"/>
              </a:rPr>
              <a:t>Quick Check</a:t>
            </a:r>
          </a:p>
        </p:txBody>
      </p:sp>
      <p:sp>
        <p:nvSpPr>
          <p:cNvPr id="5" name="TextBox 4"/>
          <p:cNvSpPr txBox="1"/>
          <p:nvPr/>
        </p:nvSpPr>
        <p:spPr>
          <a:xfrm>
            <a:off x="5257800" y="381000"/>
            <a:ext cx="3276600" cy="549275"/>
          </a:xfrm>
          <a:prstGeom prst="rect">
            <a:avLst/>
          </a:prstGeom>
          <a:noFill/>
        </p:spPr>
        <p:txBody>
          <a:bodyPr>
            <a:spAutoFit/>
          </a:bodyPr>
          <a:lstStyle/>
          <a:p>
            <a:pPr algn="ctr">
              <a:defRPr/>
            </a:pPr>
            <a:r>
              <a:rPr lang="en-US" sz="3000" b="1" dirty="0">
                <a:solidFill>
                  <a:srgbClr val="002060"/>
                </a:solidFill>
                <a:latin typeface="+mj-lt"/>
                <a:ea typeface="+mn-ea"/>
                <a:cs typeface="Arial" charset="0"/>
              </a:rPr>
              <a:t>Effective Listening</a:t>
            </a:r>
          </a:p>
        </p:txBody>
      </p:sp>
      <p:sp>
        <p:nvSpPr>
          <p:cNvPr id="6" name="TextBox 5"/>
          <p:cNvSpPr txBox="1"/>
          <p:nvPr/>
        </p:nvSpPr>
        <p:spPr>
          <a:xfrm>
            <a:off x="762000" y="1828800"/>
            <a:ext cx="7315200" cy="3565525"/>
          </a:xfrm>
          <a:prstGeom prst="rect">
            <a:avLst/>
          </a:prstGeom>
          <a:noFill/>
        </p:spPr>
        <p:txBody>
          <a:bodyPr>
            <a:spAutoFit/>
          </a:bodyPr>
          <a:lstStyle/>
          <a:p>
            <a:pPr>
              <a:defRPr/>
            </a:pPr>
            <a:r>
              <a:rPr lang="en-US" sz="3200" dirty="0">
                <a:solidFill>
                  <a:srgbClr val="002060"/>
                </a:solidFill>
                <a:latin typeface="+mn-lt"/>
                <a:ea typeface="+mn-ea"/>
                <a:cs typeface="Arial" charset="0"/>
              </a:rPr>
              <a:t>To listen effectively you need to:</a:t>
            </a:r>
          </a:p>
          <a:p>
            <a:pPr lvl="1">
              <a:buFont typeface="Wingdings" pitchFamily="2" charset="2"/>
              <a:buChar char="Ø"/>
              <a:defRPr/>
            </a:pPr>
            <a:r>
              <a:rPr lang="en-US" sz="3200" dirty="0">
                <a:solidFill>
                  <a:srgbClr val="002060"/>
                </a:solidFill>
                <a:latin typeface="+mn-lt"/>
                <a:ea typeface="+mn-ea"/>
                <a:cs typeface="Arial" charset="0"/>
              </a:rPr>
              <a:t> Select a message</a:t>
            </a:r>
          </a:p>
          <a:p>
            <a:pPr lvl="1">
              <a:buFont typeface="Wingdings" pitchFamily="2" charset="2"/>
              <a:buChar char="Ø"/>
              <a:defRPr/>
            </a:pPr>
            <a:r>
              <a:rPr lang="en-US" sz="3200" dirty="0">
                <a:solidFill>
                  <a:srgbClr val="002060"/>
                </a:solidFill>
                <a:latin typeface="+mn-lt"/>
                <a:ea typeface="+mn-ea"/>
                <a:cs typeface="Arial" charset="0"/>
              </a:rPr>
              <a:t> Attend to it</a:t>
            </a:r>
          </a:p>
          <a:p>
            <a:pPr lvl="1">
              <a:buFont typeface="Wingdings" pitchFamily="2" charset="2"/>
              <a:buChar char="Ø"/>
              <a:defRPr/>
            </a:pPr>
            <a:r>
              <a:rPr lang="en-US" sz="3200" dirty="0">
                <a:solidFill>
                  <a:srgbClr val="002060"/>
                </a:solidFill>
                <a:latin typeface="+mn-lt"/>
                <a:ea typeface="+mn-ea"/>
                <a:cs typeface="Arial" charset="0"/>
              </a:rPr>
              <a:t> Understand the message</a:t>
            </a:r>
          </a:p>
          <a:p>
            <a:pPr lvl="1">
              <a:buFont typeface="Wingdings" pitchFamily="2" charset="2"/>
              <a:buChar char="Ø"/>
              <a:defRPr/>
            </a:pPr>
            <a:r>
              <a:rPr lang="en-US" sz="3200" dirty="0">
                <a:solidFill>
                  <a:srgbClr val="002060"/>
                </a:solidFill>
                <a:latin typeface="+mn-lt"/>
                <a:ea typeface="+mn-ea"/>
                <a:cs typeface="Arial" charset="0"/>
              </a:rPr>
              <a:t> Remember it</a:t>
            </a:r>
          </a:p>
          <a:p>
            <a:pPr lvl="1">
              <a:buFont typeface="Wingdings" pitchFamily="2" charset="2"/>
              <a:buChar char="Ø"/>
              <a:defRPr/>
            </a:pPr>
            <a:r>
              <a:rPr lang="en-US" sz="3200" dirty="0">
                <a:solidFill>
                  <a:srgbClr val="002060"/>
                </a:solidFill>
                <a:latin typeface="+mn-lt"/>
                <a:ea typeface="+mn-ea"/>
                <a:cs typeface="Arial" charset="0"/>
              </a:rPr>
              <a:t> Respond appropriately to it</a:t>
            </a:r>
            <a:r>
              <a:rPr lang="en-US" sz="1800" dirty="0">
                <a:solidFill>
                  <a:srgbClr val="002060"/>
                </a:solidFill>
                <a:latin typeface="+mn-lt"/>
                <a:ea typeface="+mn-ea"/>
                <a:cs typeface="Arial" charset="0"/>
              </a:rPr>
              <a:t>		</a:t>
            </a:r>
          </a:p>
          <a:p>
            <a:pPr>
              <a:defRPr/>
            </a:pPr>
            <a:endParaRPr lang="en-US" sz="1800" dirty="0">
              <a:solidFill>
                <a:srgbClr val="002060"/>
              </a:solidFill>
              <a:ea typeface="+mn-ea"/>
              <a:cs typeface="Arial"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24578" name="Content Placeholder 1"/>
          <p:cNvSpPr>
            <a:spLocks noGrp="1"/>
          </p:cNvSpPr>
          <p:nvPr>
            <p:ph idx="1"/>
          </p:nvPr>
        </p:nvSpPr>
        <p:spPr>
          <a:xfrm>
            <a:off x="871538" y="2438400"/>
            <a:ext cx="7408862" cy="3687763"/>
          </a:xfrm>
        </p:spPr>
        <p:txBody>
          <a:bodyPr/>
          <a:lstStyle/>
          <a:p>
            <a:pPr eaLnBrk="1" hangingPunct="1"/>
            <a:r>
              <a:rPr lang="en-US" sz="2600" smtClean="0">
                <a:solidFill>
                  <a:srgbClr val="002060"/>
                </a:solidFill>
              </a:rPr>
              <a:t>Managing information overload</a:t>
            </a:r>
          </a:p>
          <a:p>
            <a:pPr eaLnBrk="1" hangingPunct="1"/>
            <a:r>
              <a:rPr lang="en-US" sz="2600" smtClean="0">
                <a:solidFill>
                  <a:srgbClr val="002060"/>
                </a:solidFill>
              </a:rPr>
              <a:t>Overcoming personal concerns</a:t>
            </a:r>
          </a:p>
          <a:p>
            <a:pPr eaLnBrk="1" hangingPunct="1"/>
            <a:r>
              <a:rPr lang="en-US" sz="2600" smtClean="0">
                <a:solidFill>
                  <a:srgbClr val="002060"/>
                </a:solidFill>
              </a:rPr>
              <a:t>Reducing outside distractions</a:t>
            </a:r>
          </a:p>
          <a:p>
            <a:pPr eaLnBrk="1" hangingPunct="1"/>
            <a:r>
              <a:rPr lang="en-US" sz="2600" smtClean="0">
                <a:solidFill>
                  <a:srgbClr val="002060"/>
                </a:solidFill>
              </a:rPr>
              <a:t>Counteracting prejudices</a:t>
            </a:r>
          </a:p>
          <a:p>
            <a:pPr eaLnBrk="1" hangingPunct="1"/>
            <a:r>
              <a:rPr lang="en-US" sz="2600" smtClean="0">
                <a:solidFill>
                  <a:srgbClr val="002060"/>
                </a:solidFill>
              </a:rPr>
              <a:t>Using differences between speech rate and thought rate</a:t>
            </a:r>
          </a:p>
          <a:p>
            <a:pPr eaLnBrk="1" hangingPunct="1"/>
            <a:r>
              <a:rPr lang="en-US" sz="2600" smtClean="0">
                <a:solidFill>
                  <a:srgbClr val="002060"/>
                </a:solidFill>
              </a:rPr>
              <a:t>Managing receiver apprehension</a:t>
            </a:r>
          </a:p>
          <a:p>
            <a:pPr eaLnBrk="1" hangingPunct="1"/>
            <a:endParaRPr lang="en-US" sz="2600" smtClean="0"/>
          </a:p>
        </p:txBody>
      </p:sp>
      <p:sp>
        <p:nvSpPr>
          <p:cNvPr id="24579" name="Title 2"/>
          <p:cNvSpPr>
            <a:spLocks noGrp="1"/>
          </p:cNvSpPr>
          <p:nvPr>
            <p:ph type="title"/>
          </p:nvPr>
        </p:nvSpPr>
        <p:spPr/>
        <p:txBody>
          <a:bodyPr/>
          <a:lstStyle/>
          <a:p>
            <a:pPr eaLnBrk="1" hangingPunct="1"/>
            <a:r>
              <a:rPr lang="en-US" b="1" smtClean="0">
                <a:solidFill>
                  <a:srgbClr val="002060"/>
                </a:solidFill>
              </a:rPr>
              <a:t>Overcoming Barriers to Effective Listening</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26626" name="Content Placeholder 1"/>
          <p:cNvSpPr>
            <a:spLocks noGrp="1"/>
          </p:cNvSpPr>
          <p:nvPr>
            <p:ph idx="1"/>
          </p:nvPr>
        </p:nvSpPr>
        <p:spPr>
          <a:xfrm>
            <a:off x="609600" y="2286000"/>
            <a:ext cx="7924800" cy="3840163"/>
          </a:xfrm>
        </p:spPr>
        <p:txBody>
          <a:bodyPr/>
          <a:lstStyle/>
          <a:p>
            <a:pPr eaLnBrk="1" hangingPunct="1"/>
            <a:r>
              <a:rPr lang="en-US" sz="2700" smtClean="0">
                <a:solidFill>
                  <a:srgbClr val="002060"/>
                </a:solidFill>
              </a:rPr>
              <a:t>Listen with your eyes as well as your ears</a:t>
            </a:r>
          </a:p>
          <a:p>
            <a:pPr eaLnBrk="1" hangingPunct="1"/>
            <a:r>
              <a:rPr lang="en-US" sz="2700" smtClean="0">
                <a:solidFill>
                  <a:srgbClr val="002060"/>
                </a:solidFill>
              </a:rPr>
              <a:t>Adapt to the speaker’s delivery</a:t>
            </a:r>
          </a:p>
          <a:p>
            <a:pPr eaLnBrk="1" hangingPunct="1"/>
            <a:r>
              <a:rPr lang="en-US" sz="2700" smtClean="0">
                <a:solidFill>
                  <a:srgbClr val="002060"/>
                </a:solidFill>
              </a:rPr>
              <a:t>Listen mindfully</a:t>
            </a:r>
          </a:p>
          <a:p>
            <a:pPr eaLnBrk="1" hangingPunct="1"/>
            <a:r>
              <a:rPr lang="en-US" sz="2700" smtClean="0">
                <a:solidFill>
                  <a:srgbClr val="002060"/>
                </a:solidFill>
              </a:rPr>
              <a:t>Listen skillfully</a:t>
            </a:r>
          </a:p>
          <a:p>
            <a:pPr eaLnBrk="1" hangingPunct="1"/>
            <a:r>
              <a:rPr lang="en-US" sz="2700" smtClean="0">
                <a:solidFill>
                  <a:srgbClr val="002060"/>
                </a:solidFill>
              </a:rPr>
              <a:t>Listening style: people-oriented, action-oriented, content-oriented, time-oriented</a:t>
            </a:r>
          </a:p>
          <a:p>
            <a:pPr eaLnBrk="1" hangingPunct="1"/>
            <a:r>
              <a:rPr lang="en-US" sz="2700" smtClean="0">
                <a:solidFill>
                  <a:srgbClr val="002060"/>
                </a:solidFill>
              </a:rPr>
              <a:t>Become an active listener</a:t>
            </a:r>
          </a:p>
          <a:p>
            <a:pPr eaLnBrk="1" hangingPunct="1"/>
            <a:r>
              <a:rPr lang="en-US" sz="2700" smtClean="0">
                <a:solidFill>
                  <a:srgbClr val="002060"/>
                </a:solidFill>
              </a:rPr>
              <a:t>Listen ethically</a:t>
            </a:r>
          </a:p>
          <a:p>
            <a:pPr eaLnBrk="1" hangingPunct="1">
              <a:buFont typeface="Symbol" charset="2"/>
              <a:buNone/>
            </a:pPr>
            <a:endParaRPr lang="en-US" sz="2800" smtClean="0"/>
          </a:p>
        </p:txBody>
      </p:sp>
      <p:sp>
        <p:nvSpPr>
          <p:cNvPr id="26627" name="Title 2"/>
          <p:cNvSpPr>
            <a:spLocks noGrp="1"/>
          </p:cNvSpPr>
          <p:nvPr>
            <p:ph type="title"/>
          </p:nvPr>
        </p:nvSpPr>
        <p:spPr/>
        <p:txBody>
          <a:bodyPr/>
          <a:lstStyle/>
          <a:p>
            <a:pPr eaLnBrk="1" hangingPunct="1"/>
            <a:r>
              <a:rPr lang="en-US" b="1" smtClean="0">
                <a:solidFill>
                  <a:srgbClr val="002060"/>
                </a:solidFill>
              </a:rPr>
              <a:t>How to Become</a:t>
            </a:r>
            <a:br>
              <a:rPr lang="en-US" b="1" smtClean="0">
                <a:solidFill>
                  <a:srgbClr val="002060"/>
                </a:solidFill>
              </a:rPr>
            </a:br>
            <a:r>
              <a:rPr lang="en-US" b="1" smtClean="0">
                <a:solidFill>
                  <a:srgbClr val="002060"/>
                </a:solidFill>
              </a:rPr>
              <a:t>a Better Listener</a:t>
            </a:r>
            <a:endParaRPr lang="en-US" smtClean="0">
              <a:solidFill>
                <a:srgbClr val="002060"/>
              </a:solidFill>
            </a:endParaRP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4" name="TextBox 3"/>
          <p:cNvSpPr txBox="1"/>
          <p:nvPr/>
        </p:nvSpPr>
        <p:spPr>
          <a:xfrm>
            <a:off x="304800" y="304800"/>
            <a:ext cx="2362200" cy="396875"/>
          </a:xfrm>
          <a:prstGeom prst="rect">
            <a:avLst/>
          </a:prstGeom>
          <a:noFill/>
        </p:spPr>
        <p:txBody>
          <a:bodyPr>
            <a:spAutoFit/>
          </a:bodyPr>
          <a:lstStyle/>
          <a:p>
            <a:pPr>
              <a:defRPr/>
            </a:pPr>
            <a:r>
              <a:rPr lang="en-US" sz="2000" b="1" dirty="0">
                <a:solidFill>
                  <a:schemeClr val="bg1"/>
                </a:solidFill>
                <a:latin typeface="+mn-lt"/>
                <a:ea typeface="+mn-ea"/>
                <a:cs typeface="Arial" charset="0"/>
              </a:rPr>
              <a:t>Figure 4.1</a:t>
            </a:r>
          </a:p>
        </p:txBody>
      </p:sp>
      <p:sp>
        <p:nvSpPr>
          <p:cNvPr id="5" name="TextBox 4"/>
          <p:cNvSpPr txBox="1"/>
          <p:nvPr/>
        </p:nvSpPr>
        <p:spPr>
          <a:xfrm>
            <a:off x="4343400" y="228600"/>
            <a:ext cx="4800600" cy="1006475"/>
          </a:xfrm>
          <a:prstGeom prst="rect">
            <a:avLst/>
          </a:prstGeom>
          <a:noFill/>
        </p:spPr>
        <p:txBody>
          <a:bodyPr>
            <a:spAutoFit/>
          </a:bodyPr>
          <a:lstStyle/>
          <a:p>
            <a:pPr algn="ctr">
              <a:defRPr/>
            </a:pPr>
            <a:r>
              <a:rPr lang="en-US" sz="3000" b="1" dirty="0">
                <a:solidFill>
                  <a:srgbClr val="002060"/>
                </a:solidFill>
                <a:latin typeface="+mj-lt"/>
                <a:ea typeface="+mn-ea"/>
                <a:cs typeface="Arial" charset="0"/>
              </a:rPr>
              <a:t>Involvement in Communication Activities</a:t>
            </a:r>
          </a:p>
        </p:txBody>
      </p:sp>
      <p:pic>
        <p:nvPicPr>
          <p:cNvPr id="28676" name="Picture 5" descr="Screen Clipping"/>
          <p:cNvPicPr>
            <a:picLocks noChangeAspect="1"/>
          </p:cNvPicPr>
          <p:nvPr/>
        </p:nvPicPr>
        <p:blipFill>
          <a:blip r:embed="rId3"/>
          <a:srcRect/>
          <a:stretch>
            <a:fillRect/>
          </a:stretch>
        </p:blipFill>
        <p:spPr bwMode="auto">
          <a:xfrm>
            <a:off x="2333625" y="1905000"/>
            <a:ext cx="4476750" cy="41148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Footer Placeholder 2"/>
          <p:cNvSpPr>
            <a:spLocks noGrp="1"/>
          </p:cNvSpPr>
          <p:nvPr>
            <p:ph type="ftr" sz="quarter" idx="11"/>
          </p:nvPr>
        </p:nvSpPr>
        <p:spPr bwMode="auto">
          <a:noFill/>
          <a:ln>
            <a:miter lim="800000"/>
            <a:headEnd/>
            <a:tailEnd/>
          </a:ln>
        </p:spPr>
        <p:txBody>
          <a:bodyPr/>
          <a:lstStyle/>
          <a:p>
            <a:r>
              <a:rPr lang="en-US" sz="1000">
                <a:solidFill>
                  <a:schemeClr val="tx2"/>
                </a:solidFill>
                <a:latin typeface="Candara" charset="0"/>
                <a:ea typeface="ＭＳ Ｐゴシック" charset="-128"/>
                <a:cs typeface="ＭＳ Ｐゴシック" charset="-128"/>
              </a:rPr>
              <a:t>Copyright © 2013, 2010, 2007, 2005 Pearson Education, Inc.  All Rights Reserved.</a:t>
            </a:r>
          </a:p>
          <a:p>
            <a:endParaRPr lang="en-US">
              <a:ea typeface="ＭＳ Ｐゴシック" charset="-128"/>
              <a:cs typeface="ＭＳ Ｐゴシック" charset="-128"/>
            </a:endParaRPr>
          </a:p>
        </p:txBody>
      </p:sp>
      <p:sp>
        <p:nvSpPr>
          <p:cNvPr id="30722" name="Content Placeholder 1"/>
          <p:cNvSpPr>
            <a:spLocks noGrp="1"/>
          </p:cNvSpPr>
          <p:nvPr>
            <p:ph idx="1"/>
          </p:nvPr>
        </p:nvSpPr>
        <p:spPr/>
        <p:txBody>
          <a:bodyPr/>
          <a:lstStyle/>
          <a:p>
            <a:pPr eaLnBrk="1" hangingPunct="1"/>
            <a:r>
              <a:rPr lang="en-US" sz="3600" smtClean="0">
                <a:solidFill>
                  <a:srgbClr val="002060"/>
                </a:solidFill>
              </a:rPr>
              <a:t>Critical listening is listening to evaluate the quality of information</a:t>
            </a:r>
          </a:p>
          <a:p>
            <a:pPr eaLnBrk="1" hangingPunct="1"/>
            <a:r>
              <a:rPr lang="en-US" sz="3600" smtClean="0">
                <a:solidFill>
                  <a:srgbClr val="002060"/>
                </a:solidFill>
              </a:rPr>
              <a:t>Critical thinking is make judgments about the conclusions observed</a:t>
            </a:r>
          </a:p>
        </p:txBody>
      </p:sp>
      <p:sp>
        <p:nvSpPr>
          <p:cNvPr id="30723" name="Title 2"/>
          <p:cNvSpPr>
            <a:spLocks noGrp="1"/>
          </p:cNvSpPr>
          <p:nvPr>
            <p:ph type="title"/>
          </p:nvPr>
        </p:nvSpPr>
        <p:spPr/>
        <p:txBody>
          <a:bodyPr/>
          <a:lstStyle/>
          <a:p>
            <a:pPr eaLnBrk="1" hangingPunct="1"/>
            <a:r>
              <a:rPr lang="en-US" b="1" smtClean="0">
                <a:solidFill>
                  <a:srgbClr val="002060"/>
                </a:solidFill>
              </a:rPr>
              <a:t>Listening &amp; Critical Thinking</a:t>
            </a:r>
            <a:endParaRPr lang="en-US" smtClean="0">
              <a:solidFill>
                <a:srgbClr val="002060"/>
              </a:solidFill>
            </a:endParaRP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ISPRING_RESOURCE_PATHS_HASH" val="ca6bf3abc8c515d48857a5c5328843bb275e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232</TotalTime>
  <Words>1738</Words>
  <Application>Microsoft Office PowerPoint</Application>
  <PresentationFormat>On-screen Show (4:3)</PresentationFormat>
  <Paragraphs>208</Paragraphs>
  <Slides>13</Slides>
  <Notes>13</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13</vt:i4>
      </vt:variant>
    </vt:vector>
  </HeadingPairs>
  <TitlesOfParts>
    <vt:vector size="20" baseType="lpstr">
      <vt:lpstr>Arial</vt:lpstr>
      <vt:lpstr>ＭＳ Ｐゴシック</vt:lpstr>
      <vt:lpstr>Candara</vt:lpstr>
      <vt:lpstr>Symbol</vt:lpstr>
      <vt:lpstr>Calibri</vt:lpstr>
      <vt:lpstr>Wingdings</vt:lpstr>
      <vt:lpstr>Waveform</vt:lpstr>
      <vt:lpstr>PowerPoint Presentation</vt:lpstr>
      <vt:lpstr>PowerPoint Presentation</vt:lpstr>
      <vt:lpstr>PowerPoint Presentation</vt:lpstr>
      <vt:lpstr>Effective Listening</vt:lpstr>
      <vt:lpstr>PowerPoint Presentation</vt:lpstr>
      <vt:lpstr>Overcoming Barriers to Effective Listening</vt:lpstr>
      <vt:lpstr>How to Become a Better Listener</vt:lpstr>
      <vt:lpstr>PowerPoint Presentation</vt:lpstr>
      <vt:lpstr>Listening &amp; Critical Thinking</vt:lpstr>
      <vt:lpstr>PowerPoint Presentation</vt:lpstr>
      <vt:lpstr>Analyzing &amp; Evaluating Speeches</vt:lpstr>
      <vt:lpstr> Understanding Criteria for Evaluating Speeches</vt:lpstr>
      <vt:lpstr>PowerPoint Presentation</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Anne Ricigliano</cp:lastModifiedBy>
  <cp:revision>49</cp:revision>
  <dcterms:created xsi:type="dcterms:W3CDTF">2011-09-26T15:18:24Z</dcterms:created>
  <dcterms:modified xsi:type="dcterms:W3CDTF">2011-11-16T14:57:30Z</dcterms:modified>
</cp:coreProperties>
</file>