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76" r:id="rId2"/>
    <p:sldId id="256" r:id="rId3"/>
    <p:sldId id="273" r:id="rId4"/>
    <p:sldId id="274" r:id="rId5"/>
    <p:sldId id="275" r:id="rId6"/>
  </p:sldIdLst>
  <p:sldSz cx="9144000" cy="6858000" type="screen4x3"/>
  <p:notesSz cx="6858000" cy="9144000"/>
  <p:custDataLst>
    <p:tags r:id="rId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8" autoAdjust="0"/>
  </p:normalViewPr>
  <p:slideViewPr>
    <p:cSldViewPr>
      <p:cViewPr varScale="1">
        <p:scale>
          <a:sx n="73" d="100"/>
          <a:sy n="73" d="100"/>
        </p:scale>
        <p:origin x="-48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07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118CA5-7B0D-4819-8459-704B1A5E3EBD}" type="datetimeFigureOut">
              <a:rPr lang="en-US"/>
              <a:pPr>
                <a:defRPr/>
              </a:pPr>
              <a:t>11/14/2011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2AEC1FB-A753-4D53-BCEF-6C8543BE1B2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333FB49-B2FB-4B43-9C1F-FDBD994980FE}" type="slidenum">
              <a:rPr lang="en-US" sz="1200"/>
              <a:pPr algn="r"/>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smtClean="0"/>
              <a:t>Chapter Overview:</a:t>
            </a:r>
          </a:p>
          <a:p>
            <a:pPr eaLnBrk="1" hangingPunct="1">
              <a:spcBef>
                <a:spcPct val="0"/>
              </a:spcBef>
              <a:buFontTx/>
              <a:buChar char="•"/>
            </a:pPr>
            <a:r>
              <a:rPr lang="en-US" smtClean="0"/>
              <a:t>Purpose of a conclusion</a:t>
            </a:r>
          </a:p>
          <a:p>
            <a:pPr eaLnBrk="1" hangingPunct="1">
              <a:spcBef>
                <a:spcPct val="0"/>
              </a:spcBef>
              <a:buFontTx/>
              <a:buChar char="•"/>
            </a:pPr>
            <a:r>
              <a:rPr lang="en-US" smtClean="0"/>
              <a:t>Effective Conclusions</a:t>
            </a:r>
            <a:endParaRPr lang="en-US" b="1" u="sng"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D26DE8-A08D-49E9-A77A-96FBAE538DC9}"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BF56D88-F598-45E4-AD96-B0F0A76DCDC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An effective conclusion will serve two purposes: It will summarize the speech, and it will provide closure.</a:t>
            </a:r>
          </a:p>
          <a:p>
            <a:pPr eaLnBrk="1" hangingPunct="1"/>
            <a:r>
              <a:rPr lang="en-US" b="1" smtClean="0"/>
              <a:t>Summarize the speech: </a:t>
            </a:r>
            <a:r>
              <a:rPr lang="en-US" smtClean="0"/>
              <a:t>A conclusion is a speaker’s last chance to review his or her main ideas for the audience. The conclusions of a number of famous speeches are among the most memorable statements we have. The end of your speech is your last chance to impress the central idea on your audience members. Do it in such a way that they cannot help but remember it. In addition to reemphasizing the central idea of the speech, the conclusion is likely to restate the main ideas.</a:t>
            </a:r>
          </a:p>
          <a:p>
            <a:pPr eaLnBrk="1" hangingPunct="1"/>
            <a:r>
              <a:rPr lang="en-US" b="1" smtClean="0"/>
              <a:t>Provide closure:  </a:t>
            </a:r>
            <a:r>
              <a:rPr lang="en-US" smtClean="0"/>
              <a:t>Probably the most obvious purpose of a conclusion is to bring closure—to cue the audience that the speech is coming to an end by making it “sound finished.” You can use both verbal and nonverbal clues to let your audience know your speech is coming to its end. Another way to provide closure to your speech is to motivate your audience to respond in some way. If your speech is persuasive you might want your audience to take some sort of appropriate action: write a letter, buy a product, make a telephone call, or get involved in a cause.</a:t>
            </a:r>
            <a:endParaRPr lang="en-US" b="1" smtClean="0"/>
          </a:p>
          <a:p>
            <a:pPr eaLnBrk="1" hangingPunct="1"/>
            <a:endParaRPr lang="en-US" b="1" smtClean="0"/>
          </a:p>
        </p:txBody>
      </p:sp>
      <p:sp>
        <p:nvSpPr>
          <p:cNvPr id="4" name="Slide Number Placeholder 3"/>
          <p:cNvSpPr>
            <a:spLocks noGrp="1"/>
          </p:cNvSpPr>
          <p:nvPr>
            <p:ph type="sldNum" sz="quarter" idx="5"/>
          </p:nvPr>
        </p:nvSpPr>
        <p:spPr/>
        <p:txBody>
          <a:bodyPr/>
          <a:lstStyle/>
          <a:p>
            <a:pPr>
              <a:defRPr/>
            </a:pPr>
            <a:fld id="{CE9C631B-3253-4844-9085-08D181B88CB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b="1" u="sng" dirty="0" smtClean="0"/>
              <a:t>NOTES:</a:t>
            </a:r>
          </a:p>
          <a:p>
            <a:pPr eaLnBrk="1" hangingPunct="1">
              <a:defRPr/>
            </a:pPr>
            <a:r>
              <a:rPr lang="en-US" dirty="0" smtClean="0"/>
              <a:t>Effective conclusions may employ any of the methods that are used for introductions:</a:t>
            </a:r>
          </a:p>
          <a:p>
            <a:pPr marL="228600" indent="-228600" eaLnBrk="1" hangingPunct="1">
              <a:buFontTx/>
              <a:buAutoNum type="arabicPeriod"/>
              <a:defRPr/>
            </a:pPr>
            <a:r>
              <a:rPr lang="en-US" b="1" dirty="0" smtClean="0"/>
              <a:t>Illustrations or anecdotes</a:t>
            </a:r>
            <a:r>
              <a:rPr lang="en-US" dirty="0" smtClean="0"/>
              <a:t> -  An illustration or anecdote can provide the basis for an effective conclusion. It can help the audience to focus on the main point of your speech, and it can hold their attention. A personal illustration that is used in a conclusion will also reinforce your credibility.</a:t>
            </a:r>
          </a:p>
          <a:p>
            <a:pPr marL="228600" indent="-228600" eaLnBrk="1" hangingPunct="1">
              <a:buFontTx/>
              <a:buAutoNum type="arabicPeriod"/>
              <a:defRPr/>
            </a:pPr>
            <a:r>
              <a:rPr lang="en-US" b="1" dirty="0" smtClean="0"/>
              <a:t>Startling facts or statistics- </a:t>
            </a:r>
            <a:r>
              <a:rPr lang="en-US" dirty="0" smtClean="0"/>
              <a:t>Startling facts and statistics can help your audience to remember afterward what you had to say.</a:t>
            </a:r>
          </a:p>
          <a:p>
            <a:pPr marL="228600" indent="-228600" eaLnBrk="1" hangingPunct="1">
              <a:buFontTx/>
              <a:buAutoNum type="arabicPeriod"/>
              <a:defRPr/>
            </a:pPr>
            <a:r>
              <a:rPr lang="en-US" b="1" dirty="0" smtClean="0"/>
              <a:t>Quotations-</a:t>
            </a:r>
            <a:r>
              <a:rPr lang="en-US" dirty="0" smtClean="0"/>
              <a:t> Just as using an appropriate quotation to introduce a speech is a common practice, so too is using a quotation to conclude a speech.</a:t>
            </a:r>
          </a:p>
          <a:p>
            <a:pPr marL="228600" indent="-228600" eaLnBrk="1" hangingPunct="1">
              <a:buFontTx/>
              <a:buAutoNum type="arabicPeriod"/>
              <a:defRPr/>
            </a:pPr>
            <a:r>
              <a:rPr lang="en-US" b="1" dirty="0" smtClean="0"/>
              <a:t>Humor.</a:t>
            </a:r>
            <a:r>
              <a:rPr lang="en-US" dirty="0" smtClean="0"/>
              <a:t> A humorous conclusion puts the audience in a relaxed frame of mind so that they leave with a sense of enjoyment of what you have told them and goodwill toward you as the speaker.</a:t>
            </a:r>
          </a:p>
          <a:p>
            <a:pPr marL="228600" indent="-228600" eaLnBrk="1" hangingPunct="1">
              <a:buFontTx/>
              <a:buAutoNum type="arabicPeriod"/>
              <a:defRPr/>
            </a:pPr>
            <a:r>
              <a:rPr lang="en-US" b="1" dirty="0" smtClean="0"/>
              <a:t>Questions </a:t>
            </a:r>
            <a:r>
              <a:rPr lang="en-US" dirty="0" smtClean="0"/>
              <a:t>- Just as using a rhetorical question to open a speech focuses the audience’s attention, using a rhetorical question in your conclusion keeps your speech in the audience’s mind as they try to answer the question.</a:t>
            </a:r>
          </a:p>
          <a:p>
            <a:pPr marL="228600" indent="-228600" eaLnBrk="1" hangingPunct="1">
              <a:buFontTx/>
              <a:buAutoNum type="arabicPeriod"/>
              <a:defRPr/>
            </a:pPr>
            <a:endParaRPr lang="en-US" b="1" u="sng" dirty="0" smtClean="0"/>
          </a:p>
          <a:p>
            <a:pPr eaLnBrk="1" hangingPunct="1">
              <a:defRPr/>
            </a:pPr>
            <a:r>
              <a:rPr lang="en-US" dirty="0" smtClean="0"/>
              <a:t>In addition, there are at least two other distinct ways of concluding a speech: with  references to the introduction and with inspirational appeals or challenges.</a:t>
            </a:r>
          </a:p>
          <a:p>
            <a:pPr marL="228600" indent="-228600" eaLnBrk="1" hangingPunct="1">
              <a:buFontTx/>
              <a:buAutoNum type="arabicPeriod"/>
              <a:defRPr/>
            </a:pPr>
            <a:r>
              <a:rPr lang="en-US" b="1" dirty="0" smtClean="0"/>
              <a:t>Finishing a story, answering a rhetorical question, or reminding the audience </a:t>
            </a:r>
            <a:r>
              <a:rPr lang="en-US" dirty="0" smtClean="0"/>
              <a:t>of the startling fact or statistic you presented in the introduction is an excellent way to provide closure. Like bookends on either side of a group of books on your desk, a related introduction and conclusion provide unified support for the ideas in the middle.</a:t>
            </a:r>
          </a:p>
          <a:p>
            <a:pPr marL="228600" indent="-228600" eaLnBrk="1" hangingPunct="1">
              <a:buFontTx/>
              <a:buAutoNum type="arabicPeriod"/>
              <a:defRPr/>
            </a:pPr>
            <a:r>
              <a:rPr lang="en-US" b="1" dirty="0" smtClean="0"/>
              <a:t>Another way to end your speech is to issue an inspirational appeal </a:t>
            </a:r>
            <a:r>
              <a:rPr lang="en-US" dirty="0" smtClean="0"/>
              <a:t>or challenge to your listeners, rousing them to a high emotional pitch at the conclusion of the speech. The conclusion becomes the climax.</a:t>
            </a:r>
            <a:endParaRPr lang="en-US" b="1" u="sng" dirty="0"/>
          </a:p>
        </p:txBody>
      </p:sp>
      <p:sp>
        <p:nvSpPr>
          <p:cNvPr id="4" name="Slide Number Placeholder 3"/>
          <p:cNvSpPr>
            <a:spLocks noGrp="1"/>
          </p:cNvSpPr>
          <p:nvPr>
            <p:ph type="sldNum" sz="quarter" idx="5"/>
          </p:nvPr>
        </p:nvSpPr>
        <p:spPr/>
        <p:txBody>
          <a:bodyPr/>
          <a:lstStyle/>
          <a:p>
            <a:pPr>
              <a:defRPr/>
            </a:pPr>
            <a:fld id="{8B14955C-4A03-46F3-89C7-E638A3A1CC4B}" type="slidenum">
              <a:rPr lang="en-US" smtClean="0"/>
              <a:pPr>
                <a:defRPr/>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0ED5C8EC-7C27-4E7F-ACB4-41D36997B9DD}" type="datetime1">
              <a:rPr lang="en-US"/>
              <a:pPr>
                <a:defRPr/>
              </a:pPr>
              <a:t>11/14/2011</a:t>
            </a:fld>
            <a:endParaRPr lang="en-US" dirty="0"/>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noChangeAspect="1"/>
          </p:cNvGrpSpPr>
          <p:nvPr/>
        </p:nvGrpSpPr>
        <p:grpSpPr bwMode="auto">
          <a:xfrm>
            <a:off x="211138" y="1679575"/>
            <a:ext cx="8723312" cy="1330325"/>
            <a:chOff x="-3905251" y="4294188"/>
            <a:chExt cx="13027839" cy="1892300"/>
          </a:xfrm>
        </p:grpSpPr>
        <p:sp>
          <p:nvSpPr>
            <p:cNvPr id="6"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702FD38B-BF31-4595-BF27-CD432351B427}" type="datetime1">
              <a:rPr lang="en-US"/>
              <a:pPr>
                <a:defRPr/>
              </a:pPr>
              <a:t>11/14/2011</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0"/>
          </p:nvPr>
        </p:nvSpPr>
        <p:spPr/>
        <p:txBody>
          <a:bodyPr/>
          <a:lstStyle>
            <a:lvl1pPr>
              <a:defRPr/>
            </a:lvl1pPr>
          </a:lstStyle>
          <a:p>
            <a:pPr>
              <a:defRPr/>
            </a:pPr>
            <a:fld id="{A95133AC-A871-413A-B2A5-066A7B3BE917}" type="datetime1">
              <a:rPr lang="en-US"/>
              <a:pPr>
                <a:defRPr/>
              </a:pPr>
              <a:t>11/14/2011</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noChangeAspect="1"/>
          </p:cNvGrpSpPr>
          <p:nvPr/>
        </p:nvGrpSpPr>
        <p:grpSpPr bwMode="auto">
          <a:xfrm>
            <a:off x="211138" y="1679575"/>
            <a:ext cx="8723312" cy="1330325"/>
            <a:chOff x="-3905251" y="4294188"/>
            <a:chExt cx="13027839" cy="1892300"/>
          </a:xfrm>
        </p:grpSpPr>
        <p:sp>
          <p:nvSpPr>
            <p:cNvPr id="6"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3" name="Date Placeholder 3"/>
          <p:cNvSpPr>
            <a:spLocks noGrp="1"/>
          </p:cNvSpPr>
          <p:nvPr>
            <p:ph type="dt" sz="half" idx="10"/>
          </p:nvPr>
        </p:nvSpPr>
        <p:spPr/>
        <p:txBody>
          <a:bodyPr/>
          <a:lstStyle>
            <a:lvl1pPr>
              <a:defRPr/>
            </a:lvl1pPr>
          </a:lstStyle>
          <a:p>
            <a:pPr>
              <a:defRPr/>
            </a:pPr>
            <a:fld id="{46075E88-C9C3-42DA-AFAA-13036B6EFEB4}" type="datetime1">
              <a:rPr lang="en-US"/>
              <a:pPr>
                <a:defRPr/>
              </a:pPr>
              <a:t>11/14/2011</a:t>
            </a:fld>
            <a:endParaRPr lang="en-US"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84008E82-58A5-4003-8905-8D7A7CB34C3F}" type="datetime1">
              <a:rPr lang="en-US"/>
              <a:pPr>
                <a:defRPr/>
              </a:pPr>
              <a:t>11/14/2011</a:t>
            </a:fld>
            <a:endParaRPr lang="en-US"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5"/>
          <p:cNvGrpSpPr>
            <a:grpSpLocks noChangeAspect="1"/>
          </p:cNvGrpSpPr>
          <p:nvPr/>
        </p:nvGrpSpPr>
        <p:grpSpPr bwMode="auto">
          <a:xfrm>
            <a:off x="211138" y="1679575"/>
            <a:ext cx="8723312" cy="1330325"/>
            <a:chOff x="-3905251" y="4294188"/>
            <a:chExt cx="13027839" cy="1892300"/>
          </a:xfrm>
        </p:grpSpPr>
        <p:sp>
          <p:nvSpPr>
            <p:cNvPr id="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4"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5"/>
          </p:nvPr>
        </p:nvSpPr>
        <p:spPr/>
        <p:txBody>
          <a:bodyPr/>
          <a:lstStyle>
            <a:lvl1pPr>
              <a:defRPr/>
            </a:lvl1pPr>
          </a:lstStyle>
          <a:p>
            <a:pPr>
              <a:defRPr/>
            </a:pPr>
            <a:fld id="{801DE348-4991-44D5-ACBB-156A1000E7D1}" type="datetime1">
              <a:rPr lang="en-US"/>
              <a:pPr>
                <a:defRPr/>
              </a:pPr>
              <a:t>11/14/2011</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8" name="Group 15"/>
          <p:cNvGrpSpPr>
            <a:grpSpLocks noChangeAspect="1"/>
          </p:cNvGrpSpPr>
          <p:nvPr/>
        </p:nvGrpSpPr>
        <p:grpSpPr bwMode="auto">
          <a:xfrm>
            <a:off x="211138" y="1679575"/>
            <a:ext cx="8723312" cy="1330325"/>
            <a:chOff x="-3905251" y="4294188"/>
            <a:chExt cx="13027839" cy="1892300"/>
          </a:xfrm>
        </p:grpSpPr>
        <p:sp>
          <p:nvSpPr>
            <p:cNvPr id="9"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4"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10"/>
          </p:nvPr>
        </p:nvSpPr>
        <p:spPr/>
        <p:txBody>
          <a:bodyPr/>
          <a:lstStyle>
            <a:lvl1pPr>
              <a:defRPr/>
            </a:lvl1pPr>
          </a:lstStyle>
          <a:p>
            <a:pPr>
              <a:defRPr/>
            </a:pPr>
            <a:fld id="{2BCC4225-7A07-4F12-85E0-8DEE6848B650}" type="datetime1">
              <a:rPr lang="en-US"/>
              <a:pPr>
                <a:defRPr/>
              </a:pPr>
              <a:t>11/14/2011</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 name="Group 15"/>
          <p:cNvGrpSpPr>
            <a:grpSpLocks noChangeAspect="1"/>
          </p:cNvGrpSpPr>
          <p:nvPr/>
        </p:nvGrpSpPr>
        <p:grpSpPr bwMode="auto">
          <a:xfrm>
            <a:off x="211138" y="1679575"/>
            <a:ext cx="8723312" cy="1330325"/>
            <a:chOff x="-3905251" y="4294188"/>
            <a:chExt cx="13027839" cy="1892300"/>
          </a:xfrm>
        </p:grpSpPr>
        <p:sp>
          <p:nvSpPr>
            <p:cNvPr id="5"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Date Placeholder 3"/>
          <p:cNvSpPr>
            <a:spLocks noGrp="1"/>
          </p:cNvSpPr>
          <p:nvPr>
            <p:ph type="dt" sz="half" idx="10"/>
          </p:nvPr>
        </p:nvSpPr>
        <p:spPr/>
        <p:txBody>
          <a:bodyPr/>
          <a:lstStyle>
            <a:lvl1pPr>
              <a:defRPr/>
            </a:lvl1pPr>
          </a:lstStyle>
          <a:p>
            <a:pPr>
              <a:defRPr/>
            </a:pPr>
            <a:fld id="{AFB4F385-545C-472B-9DEE-C9C408720ED7}" type="datetime1">
              <a:rPr lang="en-US"/>
              <a:pPr>
                <a:defRPr/>
              </a:pPr>
              <a:t>11/14/2011</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9"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10" name="Date Placeholder 1"/>
          <p:cNvSpPr>
            <a:spLocks noGrp="1"/>
          </p:cNvSpPr>
          <p:nvPr>
            <p:ph type="dt" sz="half" idx="10"/>
          </p:nvPr>
        </p:nvSpPr>
        <p:spPr/>
        <p:txBody>
          <a:bodyPr/>
          <a:lstStyle>
            <a:lvl1pPr>
              <a:defRPr/>
            </a:lvl1pPr>
          </a:lstStyle>
          <a:p>
            <a:pPr>
              <a:defRPr/>
            </a:pPr>
            <a:fld id="{508AECDD-5C94-430D-B166-961086307106}" type="datetime1">
              <a:rPr lang="en-US"/>
              <a:pPr>
                <a:defRPr/>
              </a:pPr>
              <a:t>11/14/2011</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4"/>
          <p:cNvSpPr>
            <a:spLocks noGrp="1"/>
          </p:cNvSpPr>
          <p:nvPr>
            <p:ph type="dt" sz="half" idx="10"/>
          </p:nvPr>
        </p:nvSpPr>
        <p:spPr/>
        <p:txBody>
          <a:bodyPr/>
          <a:lstStyle>
            <a:lvl1pPr>
              <a:defRPr/>
            </a:lvl1pPr>
          </a:lstStyle>
          <a:p>
            <a:pPr>
              <a:defRPr/>
            </a:pPr>
            <a:fld id="{EBF892DB-0F62-493B-B9C2-6983194477FC}" type="datetime1">
              <a:rPr lang="en-US"/>
              <a:pPr>
                <a:defRPr/>
              </a:pPr>
              <a:t>11/14/2011</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Date Placeholder 4"/>
          <p:cNvSpPr>
            <a:spLocks noGrp="1"/>
          </p:cNvSpPr>
          <p:nvPr>
            <p:ph type="dt" sz="half" idx="10"/>
          </p:nvPr>
        </p:nvSpPr>
        <p:spPr/>
        <p:txBody>
          <a:bodyPr/>
          <a:lstStyle>
            <a:lvl1pPr>
              <a:defRPr/>
            </a:lvl1pPr>
          </a:lstStyle>
          <a:p>
            <a:pPr>
              <a:defRPr/>
            </a:pPr>
            <a:fld id="{7A06C3CD-D5A0-4406-A2E7-ADEAB5A07196}" type="datetime1">
              <a:rPr lang="en-US"/>
              <a:pPr>
                <a:defRPr/>
              </a:pPr>
              <a:t>11/14/2011</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BF0534F0-5CA8-4E38-8682-1AC7668DCC1A}" type="datetime1">
              <a:rPr lang="en-US"/>
              <a:pPr>
                <a:defRPr/>
              </a:pPr>
              <a:t>11/14/2011</a:t>
            </a:fld>
            <a:endParaRPr lang="en-US" dirty="0"/>
          </a:p>
        </p:txBody>
      </p:sp>
      <p:sp>
        <p:nvSpPr>
          <p:cNvPr id="103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split orient="vert"/>
  </p:transition>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191000" y="3429000"/>
            <a:ext cx="4648200" cy="1917700"/>
          </a:xfrm>
          <a:prstGeom prst="rect">
            <a:avLst/>
          </a:prstGeom>
          <a:noFill/>
          <a:ln w="9525">
            <a:noFill/>
            <a:miter lim="800000"/>
            <a:headEnd/>
            <a:tailEnd/>
          </a:ln>
        </p:spPr>
        <p:txBody>
          <a:bodyPr>
            <a:spAutoFit/>
          </a:bodyPr>
          <a:lstStyle/>
          <a:p>
            <a:pPr algn="ctr"/>
            <a:r>
              <a:rPr lang="en-US" sz="2400">
                <a:solidFill>
                  <a:srgbClr val="002060"/>
                </a:solidFill>
                <a:latin typeface="Candara" pitchFamily="34" charset="0"/>
              </a:rPr>
              <a:t>PowerPoint™ Presentation Prepared by</a:t>
            </a:r>
          </a:p>
          <a:p>
            <a:pPr algn="ctr"/>
            <a:r>
              <a:rPr lang="en-US" sz="2400">
                <a:solidFill>
                  <a:srgbClr val="002060"/>
                </a:solidFill>
                <a:latin typeface="Candara" pitchFamily="34" charset="0"/>
              </a:rPr>
              <a:t>Diana M. Cooley, Ph.D.</a:t>
            </a:r>
          </a:p>
          <a:p>
            <a:pPr algn="ctr"/>
            <a:r>
              <a:rPr lang="en-US" sz="2400" i="1">
                <a:solidFill>
                  <a:srgbClr val="002060"/>
                </a:solidFill>
                <a:latin typeface="Candara" pitchFamily="34" charset="0"/>
              </a:rPr>
              <a:t>Lone Star College – North Harris </a:t>
            </a:r>
          </a:p>
          <a:p>
            <a:pPr algn="ctr"/>
            <a:r>
              <a:rPr lang="en-US" sz="2400" i="1">
                <a:solidFill>
                  <a:srgbClr val="002060"/>
                </a:solidFill>
                <a:latin typeface="Candara" pitchFamily="34" charset="0"/>
              </a:rPr>
              <a:t>Houston, Texas</a:t>
            </a:r>
          </a:p>
        </p:txBody>
      </p:sp>
      <p:pic>
        <p:nvPicPr>
          <p:cNvPr id="14339" name="Picture 5" descr="COVER_BeebePSHB4"/>
          <p:cNvPicPr>
            <a:picLocks noChangeAspect="1" noChangeArrowheads="1"/>
          </p:cNvPicPr>
          <p:nvPr/>
        </p:nvPicPr>
        <p:blipFill>
          <a:blip r:embed="rId3"/>
          <a:srcRect/>
          <a:stretch>
            <a:fillRect/>
          </a:stretch>
        </p:blipFill>
        <p:spPr bwMode="auto">
          <a:xfrm>
            <a:off x="274638" y="1143000"/>
            <a:ext cx="4098925" cy="5105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905000"/>
            <a:ext cx="3048000" cy="2586038"/>
          </a:xfrm>
          <a:prstGeom prst="rect">
            <a:avLst/>
          </a:prstGeom>
        </p:spPr>
        <p:txBody>
          <a:bodyPr>
            <a:spAutoFit/>
          </a:bodyPr>
          <a:lstStyle/>
          <a:p>
            <a:pPr algn="ctr" fontAlgn="auto">
              <a:spcBef>
                <a:spcPts val="0"/>
              </a:spcBef>
              <a:spcAft>
                <a:spcPts val="0"/>
              </a:spcAft>
              <a:defRPr/>
            </a:pPr>
            <a:r>
              <a:rPr lang="en-US" sz="3000" b="1" dirty="0">
                <a:solidFill>
                  <a:srgbClr val="002060"/>
                </a:solidFill>
                <a:latin typeface="+mn-lt"/>
                <a:cs typeface="+mn-cs"/>
              </a:rPr>
              <a:t>Chapter 10</a:t>
            </a:r>
          </a:p>
          <a:p>
            <a:pPr algn="ctr" fontAlgn="auto">
              <a:spcBef>
                <a:spcPts val="0"/>
              </a:spcBef>
              <a:spcAft>
                <a:spcPts val="0"/>
              </a:spcAft>
              <a:defRPr/>
            </a:pPr>
            <a:r>
              <a:rPr lang="en-US" sz="4400" b="1" dirty="0">
                <a:solidFill>
                  <a:srgbClr val="002060"/>
                </a:solidFill>
                <a:latin typeface="+mj-lt"/>
                <a:cs typeface="+mn-cs"/>
              </a:rPr>
              <a:t>Concluding Your  Speech</a:t>
            </a:r>
          </a:p>
        </p:txBody>
      </p:sp>
      <p:sp>
        <p:nvSpPr>
          <p:cNvPr id="16387" name="TextBox 7"/>
          <p:cNvSpPr txBox="1">
            <a:spLocks noChangeArrowheads="1"/>
          </p:cNvSpPr>
          <p:nvPr/>
        </p:nvSpPr>
        <p:spPr bwMode="auto">
          <a:xfrm>
            <a:off x="381000" y="5410200"/>
            <a:ext cx="8305800" cy="701675"/>
          </a:xfrm>
          <a:prstGeom prst="rect">
            <a:avLst/>
          </a:prstGeom>
          <a:noFill/>
          <a:ln w="9525">
            <a:noFill/>
            <a:miter lim="800000"/>
            <a:headEnd/>
            <a:tailEnd/>
          </a:ln>
        </p:spPr>
        <p:txBody>
          <a:bodyPr>
            <a:spAutoFit/>
          </a:bodyPr>
          <a:lstStyle/>
          <a:p>
            <a:pPr algn="ctr"/>
            <a:r>
              <a:rPr lang="en-US" sz="1000">
                <a:latin typeface="Candara" pitchFamily="34" charset="0"/>
              </a:rPr>
              <a:t>This multimedia product and its contents are protected under copyright law. The following are prohibited by law: </a:t>
            </a:r>
          </a:p>
          <a:p>
            <a:pPr algn="ctr">
              <a:buFont typeface="Arial" charset="0"/>
              <a:buChar char="•"/>
            </a:pPr>
            <a:r>
              <a:rPr lang="en-US" sz="1000">
                <a:latin typeface="Candara" pitchFamily="34" charset="0"/>
              </a:rPr>
              <a:t> any public performance or display, including transmission of any image over a network;  </a:t>
            </a:r>
          </a:p>
          <a:p>
            <a:pPr algn="ctr">
              <a:buFont typeface="Arial" charset="0"/>
              <a:buChar char="•"/>
            </a:pPr>
            <a:r>
              <a:rPr lang="en-US" sz="1000">
                <a:latin typeface="Candara" pitchFamily="34" charset="0"/>
              </a:rPr>
              <a:t> preparation of any derivative work, including the extraction, in whole or in part, of any images; </a:t>
            </a:r>
          </a:p>
          <a:p>
            <a:pPr algn="ctr">
              <a:buFont typeface="Arial" charset="0"/>
              <a:buChar char="•"/>
            </a:pPr>
            <a:r>
              <a:rPr lang="en-US" sz="1000">
                <a:latin typeface="Candara" pitchFamily="34" charset="0"/>
              </a:rPr>
              <a:t> any rental, lease, or lending of the program.</a:t>
            </a:r>
          </a:p>
        </p:txBody>
      </p:sp>
      <p:pic>
        <p:nvPicPr>
          <p:cNvPr id="8" name="Picture 7" descr="Screen Clipping"/>
          <p:cNvPicPr>
            <a:picLocks noChangeAspect="1"/>
          </p:cNvPicPr>
          <p:nvPr/>
        </p:nvPicPr>
        <p:blipFill>
          <a:blip r:embed="rId3" cstate="print">
            <a:lum/>
            <a:extLst>
              <a:ext uri="{28A0092B-C50C-407E-A947-70E740481C1C}"/>
            </a:extLst>
          </a:blip>
          <a:stretch>
            <a:fillRect/>
          </a:stretch>
        </p:blipFill>
        <p:spPr>
          <a:xfrm>
            <a:off x="3418752" y="533400"/>
            <a:ext cx="4725740"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t="12494" r="6342" b="40657"/>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90600" y="152400"/>
            <a:ext cx="7467600" cy="91440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1219200" y="152400"/>
            <a:ext cx="6934200" cy="830263"/>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3000" b="1" dirty="0">
                <a:solidFill>
                  <a:schemeClr val="bg1"/>
                </a:solidFill>
                <a:latin typeface="+mj-lt"/>
              </a:rPr>
              <a:t>A hard beginning maketh a good ending.</a:t>
            </a:r>
          </a:p>
          <a:p>
            <a:pPr algn="ctr">
              <a:defRPr/>
            </a:pPr>
            <a:r>
              <a:rPr lang="en-US" b="1" dirty="0">
                <a:solidFill>
                  <a:schemeClr val="bg1"/>
                </a:solidFill>
                <a:latin typeface="+mj-lt"/>
              </a:rPr>
              <a:t>~John Heywood</a:t>
            </a:r>
          </a:p>
        </p:txBody>
      </p:sp>
      <p:sp>
        <p:nvSpPr>
          <p:cNvPr id="18438" name="Footer Placeholder 2"/>
          <p:cNvSpPr txBox="1">
            <a:spLocks noGrp="1"/>
          </p:cNvSpPr>
          <p:nvPr/>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solidFill>
                  <a:schemeClr val="tx1">
                    <a:lumMod val="85000"/>
                    <a:lumOff val="15000"/>
                  </a:schemeClr>
                </a:solidFill>
              </a:rPr>
              <a:t>Summarize the speech</a:t>
            </a:r>
          </a:p>
          <a:p>
            <a:pPr lvl="1" eaLnBrk="1" hangingPunct="1">
              <a:buFont typeface="Wingdings" pitchFamily="2" charset="2"/>
              <a:buChar char="Ø"/>
              <a:defRPr/>
            </a:pPr>
            <a:r>
              <a:rPr lang="en-US" dirty="0" smtClean="0">
                <a:solidFill>
                  <a:schemeClr val="tx1">
                    <a:lumMod val="85000"/>
                    <a:lumOff val="15000"/>
                  </a:schemeClr>
                </a:solidFill>
              </a:rPr>
              <a:t>Reemphasize the central idea in a memorable way</a:t>
            </a:r>
          </a:p>
          <a:p>
            <a:pPr lvl="1" eaLnBrk="1" hangingPunct="1">
              <a:buFont typeface="Wingdings" pitchFamily="2" charset="2"/>
              <a:buChar char="Ø"/>
              <a:defRPr/>
            </a:pPr>
            <a:r>
              <a:rPr lang="en-US" dirty="0" smtClean="0">
                <a:solidFill>
                  <a:schemeClr val="tx1">
                    <a:lumMod val="85000"/>
                    <a:lumOff val="15000"/>
                  </a:schemeClr>
                </a:solidFill>
              </a:rPr>
              <a:t>Reinstate the main ideas</a:t>
            </a:r>
          </a:p>
          <a:p>
            <a:pPr eaLnBrk="1" hangingPunct="1">
              <a:defRPr/>
            </a:pPr>
            <a:r>
              <a:rPr lang="en-US" dirty="0" smtClean="0">
                <a:solidFill>
                  <a:schemeClr val="tx1">
                    <a:lumMod val="85000"/>
                    <a:lumOff val="15000"/>
                  </a:schemeClr>
                </a:solidFill>
              </a:rPr>
              <a:t>Provide closure</a:t>
            </a:r>
          </a:p>
          <a:p>
            <a:pPr lvl="1" eaLnBrk="1" hangingPunct="1">
              <a:buFont typeface="Wingdings" pitchFamily="2" charset="2"/>
              <a:buChar char="Ø"/>
              <a:defRPr/>
            </a:pPr>
            <a:r>
              <a:rPr lang="en-US" dirty="0" smtClean="0">
                <a:solidFill>
                  <a:schemeClr val="tx1">
                    <a:lumMod val="85000"/>
                    <a:lumOff val="15000"/>
                  </a:schemeClr>
                </a:solidFill>
              </a:rPr>
              <a:t>Use verbal or nonverbal cues to signal the end of the speech</a:t>
            </a:r>
          </a:p>
          <a:p>
            <a:pPr lvl="1" eaLnBrk="1" hangingPunct="1">
              <a:buFont typeface="Wingdings" pitchFamily="2" charset="2"/>
              <a:buChar char="Ø"/>
              <a:defRPr/>
            </a:pPr>
            <a:r>
              <a:rPr lang="en-US" dirty="0" smtClean="0">
                <a:solidFill>
                  <a:schemeClr val="tx1">
                    <a:lumMod val="85000"/>
                    <a:lumOff val="15000"/>
                  </a:schemeClr>
                </a:solidFill>
              </a:rPr>
              <a:t>Motivate the audience to respond</a:t>
            </a:r>
          </a:p>
          <a:p>
            <a:pPr eaLnBrk="1" hangingPunct="1">
              <a:defRPr/>
            </a:pPr>
            <a:endParaRPr lang="en-US" dirty="0"/>
          </a:p>
        </p:txBody>
      </p:sp>
      <p:sp>
        <p:nvSpPr>
          <p:cNvPr id="20482" name="Title 2"/>
          <p:cNvSpPr>
            <a:spLocks noGrp="1"/>
          </p:cNvSpPr>
          <p:nvPr>
            <p:ph type="title"/>
          </p:nvPr>
        </p:nvSpPr>
        <p:spPr/>
        <p:txBody>
          <a:bodyPr/>
          <a:lstStyle/>
          <a:p>
            <a:pPr eaLnBrk="1" hangingPunct="1"/>
            <a:r>
              <a:rPr lang="en-US" b="1" smtClean="0"/>
              <a:t>Purposes of Conclusions</a:t>
            </a: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t>Effective Conclusions</a:t>
            </a:r>
          </a:p>
        </p:txBody>
      </p:sp>
      <p:sp>
        <p:nvSpPr>
          <p:cNvPr id="3" name="Content Placeholder 2"/>
          <p:cNvSpPr>
            <a:spLocks noGrp="1"/>
          </p:cNvSpPr>
          <p:nvPr>
            <p:ph sz="quarter" idx="13"/>
          </p:nvPr>
        </p:nvSpPr>
        <p:spPr>
          <a:xfrm>
            <a:off x="676275" y="2679700"/>
            <a:ext cx="7553325" cy="3446463"/>
          </a:xfrm>
        </p:spPr>
        <p:txBody>
          <a:bodyPr/>
          <a:lstStyle/>
          <a:p>
            <a:pPr eaLnBrk="1" hangingPunct="1">
              <a:defRPr/>
            </a:pPr>
            <a:r>
              <a:rPr lang="en-US" dirty="0" smtClean="0">
                <a:solidFill>
                  <a:schemeClr val="tx1">
                    <a:lumMod val="85000"/>
                    <a:lumOff val="15000"/>
                  </a:schemeClr>
                </a:solidFill>
              </a:rPr>
              <a:t>Illustrations or anecdotes</a:t>
            </a:r>
          </a:p>
          <a:p>
            <a:pPr eaLnBrk="1" hangingPunct="1">
              <a:defRPr/>
            </a:pPr>
            <a:r>
              <a:rPr lang="en-US" dirty="0" smtClean="0">
                <a:solidFill>
                  <a:schemeClr val="tx1">
                    <a:lumMod val="85000"/>
                    <a:lumOff val="15000"/>
                  </a:schemeClr>
                </a:solidFill>
              </a:rPr>
              <a:t>Startling facts or statistics</a:t>
            </a:r>
          </a:p>
          <a:p>
            <a:pPr eaLnBrk="1" hangingPunct="1">
              <a:defRPr/>
            </a:pPr>
            <a:r>
              <a:rPr lang="en-US" dirty="0" smtClean="0">
                <a:solidFill>
                  <a:schemeClr val="tx1">
                    <a:lumMod val="85000"/>
                    <a:lumOff val="15000"/>
                  </a:schemeClr>
                </a:solidFill>
              </a:rPr>
              <a:t>Quotations</a:t>
            </a:r>
          </a:p>
          <a:p>
            <a:pPr eaLnBrk="1" hangingPunct="1">
              <a:defRPr/>
            </a:pPr>
            <a:r>
              <a:rPr lang="en-US" dirty="0" smtClean="0">
                <a:solidFill>
                  <a:schemeClr val="tx1">
                    <a:lumMod val="85000"/>
                    <a:lumOff val="15000"/>
                  </a:schemeClr>
                </a:solidFill>
              </a:rPr>
              <a:t>Humor</a:t>
            </a:r>
          </a:p>
          <a:p>
            <a:pPr eaLnBrk="1" hangingPunct="1">
              <a:defRPr/>
            </a:pPr>
            <a:r>
              <a:rPr lang="en-US" dirty="0" smtClean="0">
                <a:solidFill>
                  <a:schemeClr val="tx1">
                    <a:lumMod val="85000"/>
                    <a:lumOff val="15000"/>
                  </a:schemeClr>
                </a:solidFill>
              </a:rPr>
              <a:t>Questions</a:t>
            </a:r>
          </a:p>
          <a:p>
            <a:pPr eaLnBrk="1" hangingPunct="1">
              <a:defRPr/>
            </a:pPr>
            <a:r>
              <a:rPr lang="en-US" dirty="0" smtClean="0">
                <a:solidFill>
                  <a:schemeClr val="tx1">
                    <a:lumMod val="85000"/>
                    <a:lumOff val="15000"/>
                  </a:schemeClr>
                </a:solidFill>
              </a:rPr>
              <a:t>References to the introduction</a:t>
            </a:r>
          </a:p>
          <a:p>
            <a:pPr eaLnBrk="1" hangingPunct="1">
              <a:defRPr/>
            </a:pPr>
            <a:r>
              <a:rPr lang="en-US" dirty="0" smtClean="0">
                <a:solidFill>
                  <a:schemeClr val="tx1">
                    <a:lumMod val="85000"/>
                    <a:lumOff val="15000"/>
                  </a:schemeClr>
                </a:solidFill>
              </a:rPr>
              <a:t>Inspirational appeals or challenges</a:t>
            </a:r>
            <a:endParaRPr lang="en-US" dirty="0">
              <a:solidFill>
                <a:schemeClr val="tx1">
                  <a:lumMod val="85000"/>
                  <a:lumOff val="15000"/>
                </a:schemeClr>
              </a:solidFill>
            </a:endParaRP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e29489c09c3c63187c2677341ee6319b0e3d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187</TotalTime>
  <Words>664</Words>
  <Application>Microsoft Office PowerPoint</Application>
  <PresentationFormat>On-screen Show (4:3)</PresentationFormat>
  <Paragraphs>51</Paragraphs>
  <Slides>5</Slides>
  <Notes>5</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5</vt:i4>
      </vt:variant>
    </vt:vector>
  </HeadingPairs>
  <TitlesOfParts>
    <vt:vector size="22" baseType="lpstr">
      <vt:lpstr>Arial</vt:lpstr>
      <vt:lpstr>Candara</vt:lpstr>
      <vt:lpstr>Symbol</vt:lpstr>
      <vt:lpstr>Calibri</vt:lpstr>
      <vt:lpstr>Wingdings</vt:lpstr>
      <vt:lpstr>Waveform</vt:lpstr>
      <vt:lpstr>Waveform</vt:lpstr>
      <vt:lpstr>Waveform</vt:lpstr>
      <vt:lpstr>Waveform</vt:lpstr>
      <vt:lpstr>Waveform</vt:lpstr>
      <vt:lpstr>Waveform</vt:lpstr>
      <vt:lpstr>Waveform</vt:lpstr>
      <vt:lpstr>Waveform</vt:lpstr>
      <vt:lpstr>Waveform</vt:lpstr>
      <vt:lpstr>Waveform</vt:lpstr>
      <vt:lpstr>Waveform</vt:lpstr>
      <vt:lpstr>Waveform</vt:lpstr>
      <vt:lpstr>Slide 1</vt:lpstr>
      <vt:lpstr>Slide 2</vt:lpstr>
      <vt:lpstr>Slide 3</vt:lpstr>
      <vt:lpstr>Purposes of Conclusions</vt:lpstr>
      <vt:lpstr>Effective Conclusions</vt:lpstr>
    </vt:vector>
  </TitlesOfParts>
  <Company>Lone Star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dc:title>
  <dc:creator>Lone Star College System</dc:creator>
  <cp:lastModifiedBy>Pearson</cp:lastModifiedBy>
  <cp:revision>42</cp:revision>
  <dcterms:created xsi:type="dcterms:W3CDTF">2011-09-26T15:18:24Z</dcterms:created>
  <dcterms:modified xsi:type="dcterms:W3CDTF">2011-11-14T16:12:31Z</dcterms:modified>
</cp:coreProperties>
</file>