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256" r:id="rId2"/>
    <p:sldId id="284" r:id="rId3"/>
    <p:sldId id="283" r:id="rId4"/>
    <p:sldId id="285"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294" r:id="rId19"/>
    <p:sldId id="313" r:id="rId20"/>
    <p:sldId id="314" r:id="rId21"/>
    <p:sldId id="309" r:id="rId22"/>
    <p:sldId id="310" r:id="rId23"/>
    <p:sldId id="311" r:id="rId24"/>
    <p:sldId id="308" r:id="rId25"/>
    <p:sldId id="312" r:id="rId2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A12"/>
    <a:srgbClr val="E9741F"/>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8034" autoAdjust="0"/>
  </p:normalViewPr>
  <p:slideViewPr>
    <p:cSldViewPr>
      <p:cViewPr varScale="1">
        <p:scale>
          <a:sx n="53" d="100"/>
          <a:sy n="53" d="100"/>
        </p:scale>
        <p:origin x="112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D66BE-D55E-42C6-8924-888E33857D6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3CC9995-4D5B-491F-A03A-E70641A135C4}">
      <dgm:prSet phldrT="[Text]"/>
      <dgm:spPr/>
      <dgm:t>
        <a:bodyPr/>
        <a:lstStyle/>
        <a:p>
          <a:r>
            <a:rPr lang="en-US" dirty="0" smtClean="0"/>
            <a:t>Numeric</a:t>
          </a:r>
          <a:endParaRPr lang="en-US" dirty="0"/>
        </a:p>
      </dgm:t>
    </dgm:pt>
    <dgm:pt modelId="{AB163033-2D08-44F6-BB04-21E7C57F1786}" type="parTrans" cxnId="{A58AE498-029F-464F-B94F-90676BF68486}">
      <dgm:prSet/>
      <dgm:spPr/>
      <dgm:t>
        <a:bodyPr/>
        <a:lstStyle/>
        <a:p>
          <a:endParaRPr lang="en-US"/>
        </a:p>
      </dgm:t>
    </dgm:pt>
    <dgm:pt modelId="{63079B95-16D5-4DA9-9F09-062CCBB7C06D}" type="sibTrans" cxnId="{A58AE498-029F-464F-B94F-90676BF68486}">
      <dgm:prSet/>
      <dgm:spPr/>
      <dgm:t>
        <a:bodyPr/>
        <a:lstStyle/>
        <a:p>
          <a:endParaRPr lang="en-US"/>
        </a:p>
      </dgm:t>
    </dgm:pt>
    <dgm:pt modelId="{9A3D867A-0643-4AA0-A1FA-F3BF3FEB2651}">
      <dgm:prSet phldrT="[Text]"/>
      <dgm:spPr/>
      <dgm:t>
        <a:bodyPr/>
        <a:lstStyle/>
        <a:p>
          <a:r>
            <a:rPr lang="en-US" dirty="0" smtClean="0"/>
            <a:t>Date &amp; Time</a:t>
          </a:r>
          <a:endParaRPr lang="en-US" dirty="0"/>
        </a:p>
      </dgm:t>
    </dgm:pt>
    <dgm:pt modelId="{BDA50668-5C4F-4B93-8203-61B8C7F688C3}" type="parTrans" cxnId="{D21F752F-DEAA-4436-BBEA-EE8039689991}">
      <dgm:prSet/>
      <dgm:spPr/>
      <dgm:t>
        <a:bodyPr/>
        <a:lstStyle/>
        <a:p>
          <a:endParaRPr lang="en-US"/>
        </a:p>
      </dgm:t>
    </dgm:pt>
    <dgm:pt modelId="{88343E45-E0C4-442B-9D58-6E4995C23227}" type="sibTrans" cxnId="{D21F752F-DEAA-4436-BBEA-EE8039689991}">
      <dgm:prSet/>
      <dgm:spPr/>
      <dgm:t>
        <a:bodyPr/>
        <a:lstStyle/>
        <a:p>
          <a:endParaRPr lang="en-US"/>
        </a:p>
      </dgm:t>
    </dgm:pt>
    <dgm:pt modelId="{B0B254B1-41D5-43B0-85D8-B97F14295E31}">
      <dgm:prSet phldrT="[Text]"/>
      <dgm:spPr/>
      <dgm:t>
        <a:bodyPr/>
        <a:lstStyle/>
        <a:p>
          <a:r>
            <a:rPr lang="en-US" dirty="0" smtClean="0"/>
            <a:t>Strings</a:t>
          </a:r>
          <a:endParaRPr lang="en-US" dirty="0"/>
        </a:p>
      </dgm:t>
    </dgm:pt>
    <dgm:pt modelId="{50B9D33D-B773-4866-B05F-C81CD8C6FCCF}" type="parTrans" cxnId="{FD047BC5-602C-4272-8D97-63C9AF32C805}">
      <dgm:prSet/>
      <dgm:spPr/>
      <dgm:t>
        <a:bodyPr/>
        <a:lstStyle/>
        <a:p>
          <a:endParaRPr lang="en-US"/>
        </a:p>
      </dgm:t>
    </dgm:pt>
    <dgm:pt modelId="{56BF90CF-7081-421F-BB08-7F04A015147E}" type="sibTrans" cxnId="{FD047BC5-602C-4272-8D97-63C9AF32C805}">
      <dgm:prSet/>
      <dgm:spPr/>
      <dgm:t>
        <a:bodyPr/>
        <a:lstStyle/>
        <a:p>
          <a:endParaRPr lang="en-US"/>
        </a:p>
      </dgm:t>
    </dgm:pt>
    <dgm:pt modelId="{4DCA9083-FF27-4FA7-8EFB-94C5D187D619}">
      <dgm:prSet phldrT="[Text]"/>
      <dgm:spPr/>
      <dgm:t>
        <a:bodyPr/>
        <a:lstStyle/>
        <a:p>
          <a:r>
            <a:rPr lang="en-US" dirty="0" smtClean="0"/>
            <a:t>Other</a:t>
          </a:r>
          <a:endParaRPr lang="en-US" dirty="0"/>
        </a:p>
      </dgm:t>
    </dgm:pt>
    <dgm:pt modelId="{03E696F2-7FE0-4EA3-B5ED-75FD8C27B99A}" type="parTrans" cxnId="{DA2DCF38-BE97-45EE-8115-A1B43A1BB9D9}">
      <dgm:prSet/>
      <dgm:spPr/>
      <dgm:t>
        <a:bodyPr/>
        <a:lstStyle/>
        <a:p>
          <a:endParaRPr lang="en-US"/>
        </a:p>
      </dgm:t>
    </dgm:pt>
    <dgm:pt modelId="{D4662A42-C180-4D4A-8EA9-969894BF2590}" type="sibTrans" cxnId="{DA2DCF38-BE97-45EE-8115-A1B43A1BB9D9}">
      <dgm:prSet/>
      <dgm:spPr/>
      <dgm:t>
        <a:bodyPr/>
        <a:lstStyle/>
        <a:p>
          <a:endParaRPr lang="en-US"/>
        </a:p>
      </dgm:t>
    </dgm:pt>
    <dgm:pt modelId="{DE438511-9B03-44D2-BF68-A7CDBC67A48D}" type="pres">
      <dgm:prSet presAssocID="{7DED66BE-D55E-42C6-8924-888E33857D6B}" presName="matrix" presStyleCnt="0">
        <dgm:presLayoutVars>
          <dgm:chMax val="1"/>
          <dgm:dir/>
          <dgm:resizeHandles val="exact"/>
        </dgm:presLayoutVars>
      </dgm:prSet>
      <dgm:spPr/>
      <dgm:t>
        <a:bodyPr/>
        <a:lstStyle/>
        <a:p>
          <a:endParaRPr lang="en-US"/>
        </a:p>
      </dgm:t>
    </dgm:pt>
    <dgm:pt modelId="{508A6B46-21DF-4A25-A1A9-B98BB0C520F0}" type="pres">
      <dgm:prSet presAssocID="{7DED66BE-D55E-42C6-8924-888E33857D6B}" presName="diamond" presStyleLbl="bgShp" presStyleIdx="0" presStyleCnt="1"/>
      <dgm:spPr/>
    </dgm:pt>
    <dgm:pt modelId="{46759842-4B2B-43E7-9459-5E517D80D1C5}" type="pres">
      <dgm:prSet presAssocID="{7DED66BE-D55E-42C6-8924-888E33857D6B}" presName="quad1" presStyleLbl="node1" presStyleIdx="0" presStyleCnt="4">
        <dgm:presLayoutVars>
          <dgm:chMax val="0"/>
          <dgm:chPref val="0"/>
          <dgm:bulletEnabled val="1"/>
        </dgm:presLayoutVars>
      </dgm:prSet>
      <dgm:spPr/>
      <dgm:t>
        <a:bodyPr/>
        <a:lstStyle/>
        <a:p>
          <a:endParaRPr lang="en-US"/>
        </a:p>
      </dgm:t>
    </dgm:pt>
    <dgm:pt modelId="{AB0D308B-CB7A-4D45-95C5-8BEC371F6BC6}" type="pres">
      <dgm:prSet presAssocID="{7DED66BE-D55E-42C6-8924-888E33857D6B}" presName="quad2" presStyleLbl="node1" presStyleIdx="1" presStyleCnt="4">
        <dgm:presLayoutVars>
          <dgm:chMax val="0"/>
          <dgm:chPref val="0"/>
          <dgm:bulletEnabled val="1"/>
        </dgm:presLayoutVars>
      </dgm:prSet>
      <dgm:spPr/>
      <dgm:t>
        <a:bodyPr/>
        <a:lstStyle/>
        <a:p>
          <a:endParaRPr lang="en-US"/>
        </a:p>
      </dgm:t>
    </dgm:pt>
    <dgm:pt modelId="{438E69DE-2A69-4C37-9BE0-166F9A009EEC}" type="pres">
      <dgm:prSet presAssocID="{7DED66BE-D55E-42C6-8924-888E33857D6B}" presName="quad3" presStyleLbl="node1" presStyleIdx="2" presStyleCnt="4">
        <dgm:presLayoutVars>
          <dgm:chMax val="0"/>
          <dgm:chPref val="0"/>
          <dgm:bulletEnabled val="1"/>
        </dgm:presLayoutVars>
      </dgm:prSet>
      <dgm:spPr/>
      <dgm:t>
        <a:bodyPr/>
        <a:lstStyle/>
        <a:p>
          <a:endParaRPr lang="en-US"/>
        </a:p>
      </dgm:t>
    </dgm:pt>
    <dgm:pt modelId="{6DD0E081-57F2-4DC3-9BE8-044F67624D2D}" type="pres">
      <dgm:prSet presAssocID="{7DED66BE-D55E-42C6-8924-888E33857D6B}" presName="quad4" presStyleLbl="node1" presStyleIdx="3" presStyleCnt="4">
        <dgm:presLayoutVars>
          <dgm:chMax val="0"/>
          <dgm:chPref val="0"/>
          <dgm:bulletEnabled val="1"/>
        </dgm:presLayoutVars>
      </dgm:prSet>
      <dgm:spPr/>
      <dgm:t>
        <a:bodyPr/>
        <a:lstStyle/>
        <a:p>
          <a:endParaRPr lang="en-US"/>
        </a:p>
      </dgm:t>
    </dgm:pt>
  </dgm:ptLst>
  <dgm:cxnLst>
    <dgm:cxn modelId="{D21F752F-DEAA-4436-BBEA-EE8039689991}" srcId="{7DED66BE-D55E-42C6-8924-888E33857D6B}" destId="{9A3D867A-0643-4AA0-A1FA-F3BF3FEB2651}" srcOrd="1" destOrd="0" parTransId="{BDA50668-5C4F-4B93-8203-61B8C7F688C3}" sibTransId="{88343E45-E0C4-442B-9D58-6E4995C23227}"/>
    <dgm:cxn modelId="{45F36FEC-84C5-45EB-97BA-1D2DDD39A00D}" type="presOf" srcId="{4DCA9083-FF27-4FA7-8EFB-94C5D187D619}" destId="{6DD0E081-57F2-4DC3-9BE8-044F67624D2D}" srcOrd="0" destOrd="0" presId="urn:microsoft.com/office/officeart/2005/8/layout/matrix3"/>
    <dgm:cxn modelId="{DA2DCF38-BE97-45EE-8115-A1B43A1BB9D9}" srcId="{7DED66BE-D55E-42C6-8924-888E33857D6B}" destId="{4DCA9083-FF27-4FA7-8EFB-94C5D187D619}" srcOrd="3" destOrd="0" parTransId="{03E696F2-7FE0-4EA3-B5ED-75FD8C27B99A}" sibTransId="{D4662A42-C180-4D4A-8EA9-969894BF2590}"/>
    <dgm:cxn modelId="{9D97A4D3-043E-4FD4-836A-372765BA9595}" type="presOf" srcId="{93CC9995-4D5B-491F-A03A-E70641A135C4}" destId="{46759842-4B2B-43E7-9459-5E517D80D1C5}" srcOrd="0" destOrd="0" presId="urn:microsoft.com/office/officeart/2005/8/layout/matrix3"/>
    <dgm:cxn modelId="{FD047BC5-602C-4272-8D97-63C9AF32C805}" srcId="{7DED66BE-D55E-42C6-8924-888E33857D6B}" destId="{B0B254B1-41D5-43B0-85D8-B97F14295E31}" srcOrd="2" destOrd="0" parTransId="{50B9D33D-B773-4866-B05F-C81CD8C6FCCF}" sibTransId="{56BF90CF-7081-421F-BB08-7F04A015147E}"/>
    <dgm:cxn modelId="{A58AE498-029F-464F-B94F-90676BF68486}" srcId="{7DED66BE-D55E-42C6-8924-888E33857D6B}" destId="{93CC9995-4D5B-491F-A03A-E70641A135C4}" srcOrd="0" destOrd="0" parTransId="{AB163033-2D08-44F6-BB04-21E7C57F1786}" sibTransId="{63079B95-16D5-4DA9-9F09-062CCBB7C06D}"/>
    <dgm:cxn modelId="{8EAA7DE3-3459-4ABE-BC1B-A018C45C1A3A}" type="presOf" srcId="{7DED66BE-D55E-42C6-8924-888E33857D6B}" destId="{DE438511-9B03-44D2-BF68-A7CDBC67A48D}" srcOrd="0" destOrd="0" presId="urn:microsoft.com/office/officeart/2005/8/layout/matrix3"/>
    <dgm:cxn modelId="{9249BD8F-F3A1-4C5F-9C45-42A698D7103C}" type="presOf" srcId="{B0B254B1-41D5-43B0-85D8-B97F14295E31}" destId="{438E69DE-2A69-4C37-9BE0-166F9A009EEC}" srcOrd="0" destOrd="0" presId="urn:microsoft.com/office/officeart/2005/8/layout/matrix3"/>
    <dgm:cxn modelId="{DD1943F8-58D0-49ED-8054-9876372E2DB3}" type="presOf" srcId="{9A3D867A-0643-4AA0-A1FA-F3BF3FEB2651}" destId="{AB0D308B-CB7A-4D45-95C5-8BEC371F6BC6}" srcOrd="0" destOrd="0" presId="urn:microsoft.com/office/officeart/2005/8/layout/matrix3"/>
    <dgm:cxn modelId="{540DCC6A-6C86-4594-B3FE-20739F1D6D70}" type="presParOf" srcId="{DE438511-9B03-44D2-BF68-A7CDBC67A48D}" destId="{508A6B46-21DF-4A25-A1A9-B98BB0C520F0}" srcOrd="0" destOrd="0" presId="urn:microsoft.com/office/officeart/2005/8/layout/matrix3"/>
    <dgm:cxn modelId="{71B4A5FD-3EBE-43A6-B9DA-09EAD59C798D}" type="presParOf" srcId="{DE438511-9B03-44D2-BF68-A7CDBC67A48D}" destId="{46759842-4B2B-43E7-9459-5E517D80D1C5}" srcOrd="1" destOrd="0" presId="urn:microsoft.com/office/officeart/2005/8/layout/matrix3"/>
    <dgm:cxn modelId="{7174D6A7-F5A9-446C-B3BA-AAF916954F56}" type="presParOf" srcId="{DE438511-9B03-44D2-BF68-A7CDBC67A48D}" destId="{AB0D308B-CB7A-4D45-95C5-8BEC371F6BC6}" srcOrd="2" destOrd="0" presId="urn:microsoft.com/office/officeart/2005/8/layout/matrix3"/>
    <dgm:cxn modelId="{899D7FC0-B149-48BA-AC78-F887DEAB23BB}" type="presParOf" srcId="{DE438511-9B03-44D2-BF68-A7CDBC67A48D}" destId="{438E69DE-2A69-4C37-9BE0-166F9A009EEC}" srcOrd="3" destOrd="0" presId="urn:microsoft.com/office/officeart/2005/8/layout/matrix3"/>
    <dgm:cxn modelId="{F9705E8C-E933-40A0-BBD4-352410166E30}" type="presParOf" srcId="{DE438511-9B03-44D2-BF68-A7CDBC67A48D}" destId="{6DD0E081-57F2-4DC3-9BE8-044F67624D2D}"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A6B46-21DF-4A25-A1A9-B98BB0C520F0}">
      <dsp:nvSpPr>
        <dsp:cNvPr id="0" name=""/>
        <dsp:cNvSpPr/>
      </dsp:nvSpPr>
      <dsp:spPr>
        <a:xfrm>
          <a:off x="1206499" y="0"/>
          <a:ext cx="2997200" cy="2997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759842-4B2B-43E7-9459-5E517D80D1C5}">
      <dsp:nvSpPr>
        <dsp:cNvPr id="0" name=""/>
        <dsp:cNvSpPr/>
      </dsp:nvSpPr>
      <dsp:spPr>
        <a:xfrm>
          <a:off x="1491233" y="284734"/>
          <a:ext cx="1168908" cy="116890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Numeric</a:t>
          </a:r>
          <a:endParaRPr lang="en-US" sz="2000" kern="1200" dirty="0"/>
        </a:p>
      </dsp:txBody>
      <dsp:txXfrm>
        <a:off x="1548294" y="341795"/>
        <a:ext cx="1054786" cy="1054786"/>
      </dsp:txXfrm>
    </dsp:sp>
    <dsp:sp modelId="{AB0D308B-CB7A-4D45-95C5-8BEC371F6BC6}">
      <dsp:nvSpPr>
        <dsp:cNvPr id="0" name=""/>
        <dsp:cNvSpPr/>
      </dsp:nvSpPr>
      <dsp:spPr>
        <a:xfrm>
          <a:off x="2750058" y="284734"/>
          <a:ext cx="1168908" cy="116890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Date &amp; Time</a:t>
          </a:r>
          <a:endParaRPr lang="en-US" sz="2000" kern="1200" dirty="0"/>
        </a:p>
      </dsp:txBody>
      <dsp:txXfrm>
        <a:off x="2807119" y="341795"/>
        <a:ext cx="1054786" cy="1054786"/>
      </dsp:txXfrm>
    </dsp:sp>
    <dsp:sp modelId="{438E69DE-2A69-4C37-9BE0-166F9A009EEC}">
      <dsp:nvSpPr>
        <dsp:cNvPr id="0" name=""/>
        <dsp:cNvSpPr/>
      </dsp:nvSpPr>
      <dsp:spPr>
        <a:xfrm>
          <a:off x="1491233" y="1543558"/>
          <a:ext cx="1168908" cy="116890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Strings</a:t>
          </a:r>
          <a:endParaRPr lang="en-US" sz="2000" kern="1200" dirty="0"/>
        </a:p>
      </dsp:txBody>
      <dsp:txXfrm>
        <a:off x="1548294" y="1600619"/>
        <a:ext cx="1054786" cy="1054786"/>
      </dsp:txXfrm>
    </dsp:sp>
    <dsp:sp modelId="{6DD0E081-57F2-4DC3-9BE8-044F67624D2D}">
      <dsp:nvSpPr>
        <dsp:cNvPr id="0" name=""/>
        <dsp:cNvSpPr/>
      </dsp:nvSpPr>
      <dsp:spPr>
        <a:xfrm>
          <a:off x="2750058" y="1543558"/>
          <a:ext cx="1168908" cy="116890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Other</a:t>
          </a:r>
          <a:endParaRPr lang="en-US" sz="2000" kern="1200" dirty="0"/>
        </a:p>
      </dsp:txBody>
      <dsp:txXfrm>
        <a:off x="2807119" y="1600619"/>
        <a:ext cx="1054786" cy="105478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8/23/2015</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387907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8/23/2015</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35985270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extLst>
      <p:ext uri="{BB962C8B-B14F-4D97-AF65-F5344CB8AC3E}">
        <p14:creationId xmlns:p14="http://schemas.microsoft.com/office/powerpoint/2010/main" val="370943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2</a:t>
            </a:fld>
            <a:endParaRPr lang="en-US"/>
          </a:p>
        </p:txBody>
      </p:sp>
    </p:spTree>
    <p:extLst>
      <p:ext uri="{BB962C8B-B14F-4D97-AF65-F5344CB8AC3E}">
        <p14:creationId xmlns:p14="http://schemas.microsoft.com/office/powerpoint/2010/main" val="340069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3</a:t>
            </a:fld>
            <a:endParaRPr lang="en-US"/>
          </a:p>
        </p:txBody>
      </p:sp>
    </p:spTree>
    <p:extLst>
      <p:ext uri="{BB962C8B-B14F-4D97-AF65-F5344CB8AC3E}">
        <p14:creationId xmlns:p14="http://schemas.microsoft.com/office/powerpoint/2010/main" val="365992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4</a:t>
            </a:fld>
            <a:endParaRPr lang="en-US"/>
          </a:p>
        </p:txBody>
      </p:sp>
    </p:spTree>
    <p:extLst>
      <p:ext uri="{BB962C8B-B14F-4D97-AF65-F5344CB8AC3E}">
        <p14:creationId xmlns:p14="http://schemas.microsoft.com/office/powerpoint/2010/main" val="203845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5</a:t>
            </a:fld>
            <a:endParaRPr lang="en-US"/>
          </a:p>
        </p:txBody>
      </p:sp>
    </p:spTree>
    <p:extLst>
      <p:ext uri="{BB962C8B-B14F-4D97-AF65-F5344CB8AC3E}">
        <p14:creationId xmlns:p14="http://schemas.microsoft.com/office/powerpoint/2010/main" val="77018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6</a:t>
            </a:fld>
            <a:endParaRPr lang="en-US"/>
          </a:p>
        </p:txBody>
      </p:sp>
    </p:spTree>
    <p:extLst>
      <p:ext uri="{BB962C8B-B14F-4D97-AF65-F5344CB8AC3E}">
        <p14:creationId xmlns:p14="http://schemas.microsoft.com/office/powerpoint/2010/main" val="32318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7</a:t>
            </a:fld>
            <a:endParaRPr lang="en-US"/>
          </a:p>
        </p:txBody>
      </p:sp>
    </p:spTree>
    <p:extLst>
      <p:ext uri="{BB962C8B-B14F-4D97-AF65-F5344CB8AC3E}">
        <p14:creationId xmlns:p14="http://schemas.microsoft.com/office/powerpoint/2010/main" val="21076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8</a:t>
            </a:fld>
            <a:endParaRPr lang="en-US"/>
          </a:p>
        </p:txBody>
      </p:sp>
    </p:spTree>
    <p:extLst>
      <p:ext uri="{BB962C8B-B14F-4D97-AF65-F5344CB8AC3E}">
        <p14:creationId xmlns:p14="http://schemas.microsoft.com/office/powerpoint/2010/main" val="170918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9</a:t>
            </a:fld>
            <a:endParaRPr lang="en-US"/>
          </a:p>
        </p:txBody>
      </p:sp>
    </p:spTree>
    <p:extLst>
      <p:ext uri="{BB962C8B-B14F-4D97-AF65-F5344CB8AC3E}">
        <p14:creationId xmlns:p14="http://schemas.microsoft.com/office/powerpoint/2010/main" val="3718287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381000"/>
            <a:ext cx="9194800" cy="4876799"/>
          </a:xfrm>
          <a:prstGeom prst="rect">
            <a:avLst/>
          </a:prstGeom>
        </p:spPr>
      </p:pic>
      <p:sp>
        <p:nvSpPr>
          <p:cNvPr id="8" name="Rectangle 10"/>
          <p:cNvSpPr/>
          <p:nvPr userDrawn="1"/>
        </p:nvSpPr>
        <p:spPr>
          <a:xfrm>
            <a:off x="-152400" y="3505200"/>
            <a:ext cx="9309100" cy="3352800"/>
          </a:xfrm>
          <a:prstGeom prst="rect">
            <a:avLst/>
          </a:prstGeom>
          <a:solidFill>
            <a:schemeClr val="bg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9" name="Rectangle 10"/>
          <p:cNvSpPr/>
          <p:nvPr userDrawn="1"/>
        </p:nvSpPr>
        <p:spPr>
          <a:xfrm>
            <a:off x="-152400" y="3581400"/>
            <a:ext cx="9372600" cy="1143000"/>
          </a:xfrm>
          <a:prstGeom prst="rect">
            <a:avLst/>
          </a:prstGeom>
          <a:solidFill>
            <a:schemeClr val="bg2">
              <a:lumMod val="2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24400"/>
            <a:ext cx="53340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8/23/2015</a:t>
            </a:fld>
            <a:endParaRPr lang="en-US" dirty="0"/>
          </a:p>
        </p:txBody>
      </p:sp>
      <p:sp>
        <p:nvSpPr>
          <p:cNvPr id="12" name="Rectangle 11"/>
          <p:cNvSpPr/>
          <p:nvPr userDrawn="1"/>
        </p:nvSpPr>
        <p:spPr>
          <a:xfrm>
            <a:off x="-228600" y="4627593"/>
            <a:ext cx="9448800" cy="45719"/>
          </a:xfrm>
          <a:prstGeom prst="rect">
            <a:avLst/>
          </a:prstGeom>
          <a:solidFill>
            <a:schemeClr val="accent3">
              <a:lumMod val="60000"/>
              <a:lumOff val="4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0" y="6339840"/>
            <a:ext cx="3200400" cy="5181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8/23/2015</a:t>
            </a:fld>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rgbClr val="BA5A12"/>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fld id="{CBEC585F-C108-48D6-9331-6628A0FBB73B}" type="datetime1">
              <a:rPr lang="en-US" smtClean="0"/>
              <a:pPr algn="r"/>
              <a:t>8/23/2015</a:t>
            </a:fld>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7293A964-5F5E-47DC-ABD9-08A6A9FFD04F}" type="datetime1">
              <a:rPr lang="en-US" smtClean="0"/>
              <a:pPr algn="r"/>
              <a:t>8/23/2015</a:t>
            </a:fld>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8/23/2015</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8/23/2015</a:t>
            </a:fld>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8/23/2015</a:t>
            </a:fld>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rgbClr val="BA5A12"/>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fld id="{E8BD303E-7304-41BE-B693-A76D7275A3B0}" type="datetime1">
              <a:rPr lang="en-US" smtClean="0"/>
              <a:pPr algn="r"/>
              <a:t>8/23/2015</a:t>
            </a:fld>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8/23/2015</a:t>
            </a:fld>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bg2">
              <a:lumMod val="2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8/23/2015</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8/23/2015</a:t>
            </a:fld>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8/23/2015</a:t>
            </a:fld>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8/23/2015</a:t>
            </a:fld>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8/23/2015</a:t>
            </a:fld>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8/23/2015</a:t>
            </a:fld>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3">
              <a:lumMod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8/23/2015</a:t>
            </a:fld>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bg2">
              <a:lumMod val="2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8/23/2015</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msdn.microsoft.com/en-us/library/ms187752.aspx"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extLst/>
          </a:lstStyle>
          <a:p>
            <a:r>
              <a:rPr lang="en-US" dirty="0" smtClean="0"/>
              <a:t>SQL Implementation &amp; Administration</a:t>
            </a:r>
            <a:endParaRPr lang="en-US" dirty="0"/>
          </a:p>
        </p:txBody>
      </p:sp>
      <p:sp>
        <p:nvSpPr>
          <p:cNvPr id="3" name="Rectangle 3"/>
          <p:cNvSpPr>
            <a:spLocks noGrp="1"/>
          </p:cNvSpPr>
          <p:nvPr>
            <p:ph type="subTitle" idx="1"/>
          </p:nvPr>
        </p:nvSpPr>
        <p:spPr/>
        <p:txBody>
          <a:bodyPr>
            <a:noAutofit/>
          </a:bodyPr>
          <a:lstStyle>
            <a:extLst/>
          </a:lstStyle>
          <a:p>
            <a:r>
              <a:rPr lang="en-US" sz="2000" dirty="0" smtClean="0"/>
              <a:t>Data Types, Tables and </a:t>
            </a:r>
            <a:r>
              <a:rPr lang="en-US" sz="2000" dirty="0" smtClean="0"/>
              <a:t>Views</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2743200"/>
          </a:xfrm>
        </p:spPr>
        <p:txBody>
          <a:bodyPr>
            <a:normAutofit/>
          </a:bodyPr>
          <a:lstStyle/>
          <a:p>
            <a:r>
              <a:rPr lang="en-US" sz="1600" b="1" dirty="0" smtClean="0"/>
              <a:t>Creating Tables</a:t>
            </a:r>
          </a:p>
          <a:p>
            <a:r>
              <a:rPr lang="en-US" sz="1600" dirty="0" smtClean="0"/>
              <a:t>You can create tables using both SSMS and T-SQL, but creating </a:t>
            </a:r>
            <a:r>
              <a:rPr lang="en-US" sz="1600" dirty="0"/>
              <a:t>tables with SSMS is much easier than with T-SQL</a:t>
            </a:r>
            <a:r>
              <a:rPr lang="en-US" sz="1600" dirty="0" smtClean="0"/>
              <a:t>.</a:t>
            </a:r>
          </a:p>
          <a:p>
            <a:endParaRPr lang="en-US" sz="1600" dirty="0"/>
          </a:p>
          <a:p>
            <a:r>
              <a:rPr lang="en-US" sz="1600" dirty="0"/>
              <a:t>The </a:t>
            </a:r>
            <a:r>
              <a:rPr lang="en-US" sz="1600" b="1" dirty="0"/>
              <a:t>CREATE TABLE</a:t>
            </a:r>
            <a:r>
              <a:rPr lang="en-US" sz="1600" dirty="0"/>
              <a:t> statement is used to create a table in a database.</a:t>
            </a:r>
          </a:p>
          <a:p>
            <a:endParaRPr lang="en-US" sz="1600" dirty="0" smtClean="0"/>
          </a:p>
          <a:p>
            <a:r>
              <a:rPr lang="en-US" sz="1600" dirty="0" smtClean="0"/>
              <a:t>Tables </a:t>
            </a:r>
            <a:r>
              <a:rPr lang="en-US" sz="1600" dirty="0"/>
              <a:t>are organized into rows and columns; and each table must have a </a:t>
            </a:r>
            <a:r>
              <a:rPr lang="en-US" sz="1600" dirty="0" smtClean="0"/>
              <a:t>name and a data type.</a:t>
            </a:r>
            <a:endParaRPr lang="en-US" sz="1600" dirty="0"/>
          </a:p>
          <a:p>
            <a:endParaRPr lang="en-US" sz="1600" dirty="0" smtClean="0"/>
          </a:p>
          <a:p>
            <a:r>
              <a:rPr lang="en-US" sz="1600" dirty="0" smtClean="0"/>
              <a:t>SQL </a:t>
            </a:r>
            <a:r>
              <a:rPr lang="en-US" sz="1600" b="1" dirty="0" smtClean="0"/>
              <a:t>CREATE TABLE </a:t>
            </a:r>
            <a:r>
              <a:rPr lang="en-US" sz="1600" dirty="0" smtClean="0"/>
              <a:t>Syntax </a:t>
            </a:r>
            <a:endParaRPr lang="en-US" sz="1600" dirty="0"/>
          </a:p>
        </p:txBody>
      </p:sp>
      <p:sp>
        <p:nvSpPr>
          <p:cNvPr id="5" name="Rectangle 4"/>
          <p:cNvSpPr/>
          <p:nvPr/>
        </p:nvSpPr>
        <p:spPr>
          <a:xfrm>
            <a:off x="381000" y="3352800"/>
            <a:ext cx="7924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CREATE TABLE </a:t>
            </a:r>
            <a:r>
              <a:rPr lang="en-US" sz="1600" i="1" dirty="0" err="1"/>
              <a:t>table_name</a:t>
            </a:r>
            <a:r>
              <a:rPr lang="en-US" sz="1600" dirty="0"/>
              <a:t/>
            </a:r>
            <a:br>
              <a:rPr lang="en-US" sz="1600" dirty="0"/>
            </a:br>
            <a:r>
              <a:rPr lang="en-US" sz="1600" dirty="0"/>
              <a:t>(</a:t>
            </a:r>
            <a:br>
              <a:rPr lang="en-US" sz="1600" dirty="0"/>
            </a:br>
            <a:r>
              <a:rPr lang="en-US" sz="1600" i="1" dirty="0"/>
              <a:t>column_name1 </a:t>
            </a:r>
            <a:r>
              <a:rPr lang="en-US" sz="1600" i="1" dirty="0" err="1"/>
              <a:t>data_type</a:t>
            </a:r>
            <a:r>
              <a:rPr lang="en-US" sz="1600" dirty="0"/>
              <a:t>(</a:t>
            </a:r>
            <a:r>
              <a:rPr lang="en-US" sz="1600" i="1" dirty="0"/>
              <a:t>size</a:t>
            </a:r>
            <a:r>
              <a:rPr lang="en-US" sz="1600" dirty="0"/>
              <a:t>),</a:t>
            </a:r>
            <a:br>
              <a:rPr lang="en-US" sz="1600" dirty="0"/>
            </a:br>
            <a:r>
              <a:rPr lang="en-US" sz="1600" i="1" dirty="0"/>
              <a:t>column_name2 </a:t>
            </a:r>
            <a:r>
              <a:rPr lang="en-US" sz="1600" i="1" dirty="0" err="1"/>
              <a:t>data_type</a:t>
            </a:r>
            <a:r>
              <a:rPr lang="en-US" sz="1600" dirty="0"/>
              <a:t>(</a:t>
            </a:r>
            <a:r>
              <a:rPr lang="en-US" sz="1600" i="1" dirty="0"/>
              <a:t>size</a:t>
            </a:r>
            <a:r>
              <a:rPr lang="en-US" sz="1600" dirty="0"/>
              <a:t>),</a:t>
            </a:r>
            <a:br>
              <a:rPr lang="en-US" sz="1600" dirty="0"/>
            </a:br>
            <a:r>
              <a:rPr lang="en-US" sz="1600" i="1" dirty="0"/>
              <a:t>column_name3 </a:t>
            </a:r>
            <a:r>
              <a:rPr lang="en-US" sz="1600" i="1" dirty="0" err="1"/>
              <a:t>data_type</a:t>
            </a:r>
            <a:r>
              <a:rPr lang="en-US" sz="1600" dirty="0"/>
              <a:t>(</a:t>
            </a:r>
            <a:r>
              <a:rPr lang="en-US" sz="1600" i="1" dirty="0"/>
              <a:t>size</a:t>
            </a:r>
            <a:r>
              <a:rPr lang="en-US" sz="1600" dirty="0"/>
              <a:t>),</a:t>
            </a:r>
            <a:br>
              <a:rPr lang="en-US" sz="1600" dirty="0"/>
            </a:br>
            <a:r>
              <a:rPr lang="en-US" sz="1600" dirty="0"/>
              <a:t>....</a:t>
            </a:r>
            <a:br>
              <a:rPr lang="en-US" sz="1600" dirty="0"/>
            </a:br>
            <a:r>
              <a:rPr lang="en-US" sz="1600" dirty="0" smtClean="0"/>
              <a:t>);</a:t>
            </a:r>
          </a:p>
        </p:txBody>
      </p:sp>
      <p:sp>
        <p:nvSpPr>
          <p:cNvPr id="6" name="TextBox 5"/>
          <p:cNvSpPr txBox="1"/>
          <p:nvPr/>
        </p:nvSpPr>
        <p:spPr>
          <a:xfrm>
            <a:off x="375424" y="5357336"/>
            <a:ext cx="7915507" cy="1477328"/>
          </a:xfrm>
          <a:prstGeom prst="rect">
            <a:avLst/>
          </a:prstGeom>
          <a:noFill/>
        </p:spPr>
        <p:txBody>
          <a:bodyPr wrap="square" rtlCol="0">
            <a:spAutoFit/>
          </a:bodyPr>
          <a:lstStyle/>
          <a:p>
            <a:r>
              <a:rPr lang="en-US" dirty="0"/>
              <a:t>The </a:t>
            </a:r>
            <a:r>
              <a:rPr lang="en-US" dirty="0" err="1"/>
              <a:t>column_name</a:t>
            </a:r>
            <a:r>
              <a:rPr lang="en-US" dirty="0"/>
              <a:t> parameters specify the names of the columns of the table.</a:t>
            </a:r>
          </a:p>
          <a:p>
            <a:r>
              <a:rPr lang="en-US" dirty="0"/>
              <a:t>The </a:t>
            </a:r>
            <a:r>
              <a:rPr lang="en-US" dirty="0" err="1"/>
              <a:t>data_type</a:t>
            </a:r>
            <a:r>
              <a:rPr lang="en-US" dirty="0"/>
              <a:t> parameter specifies what type of data the column can hold (e.g. </a:t>
            </a:r>
            <a:r>
              <a:rPr lang="en-US" dirty="0" err="1"/>
              <a:t>varchar</a:t>
            </a:r>
            <a:r>
              <a:rPr lang="en-US" dirty="0"/>
              <a:t>, integer, decimal, date, etc.).</a:t>
            </a:r>
          </a:p>
          <a:p>
            <a:r>
              <a:rPr lang="en-US" dirty="0"/>
              <a:t>The size parameter specifies the maximum length of the column of the table.</a:t>
            </a:r>
          </a:p>
          <a:p>
            <a:endParaRPr lang="en-US" dirty="0"/>
          </a:p>
        </p:txBody>
      </p:sp>
    </p:spTree>
    <p:extLst>
      <p:ext uri="{BB962C8B-B14F-4D97-AF65-F5344CB8AC3E}">
        <p14:creationId xmlns:p14="http://schemas.microsoft.com/office/powerpoint/2010/main" val="168979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5791200"/>
          </a:xfrm>
        </p:spPr>
        <p:txBody>
          <a:bodyPr>
            <a:normAutofit/>
          </a:bodyPr>
          <a:lstStyle/>
          <a:p>
            <a:r>
              <a:rPr lang="en-US" sz="1600" b="1" dirty="0" smtClean="0"/>
              <a:t>Column properties</a:t>
            </a:r>
          </a:p>
          <a:p>
            <a:r>
              <a:rPr lang="en-US" sz="1600" dirty="0" smtClean="0"/>
              <a:t>A </a:t>
            </a:r>
            <a:r>
              <a:rPr lang="en-US" sz="1600" dirty="0"/>
              <a:t>table contains one or more columns, which make up the rows of a table. Each column stores very specific information. You can configure certain properties for a given column based on the selected data </a:t>
            </a:r>
            <a:r>
              <a:rPr lang="en-US" sz="1600" dirty="0" smtClean="0"/>
              <a:t>type</a:t>
            </a:r>
            <a:r>
              <a:rPr lang="en-US" sz="1600" dirty="0"/>
              <a:t>, which is a property itself</a:t>
            </a:r>
            <a:r>
              <a:rPr lang="en-US" sz="1600" dirty="0" smtClean="0"/>
              <a:t>.</a:t>
            </a:r>
          </a:p>
          <a:p>
            <a:endParaRPr lang="en-US" sz="1600" dirty="0"/>
          </a:p>
          <a:p>
            <a:r>
              <a:rPr lang="en-US" sz="1600" dirty="0"/>
              <a:t>The most common property is </a:t>
            </a:r>
            <a:r>
              <a:rPr lang="en-US" sz="1600" b="1" dirty="0" smtClean="0"/>
              <a:t>“Allow Nulls”</a:t>
            </a:r>
            <a:r>
              <a:rPr lang="en-US" sz="1600" dirty="0" smtClean="0"/>
              <a:t>. </a:t>
            </a:r>
            <a:r>
              <a:rPr lang="en-US" sz="1600" dirty="0"/>
              <a:t>This simply means that you can insert a row into</a:t>
            </a:r>
          </a:p>
          <a:p>
            <a:r>
              <a:rPr lang="en-US" sz="1600" dirty="0"/>
              <a:t>the table without supplying a value. For example, say you have a table that contains </a:t>
            </a:r>
            <a:r>
              <a:rPr lang="en-US" sz="1600" dirty="0" err="1"/>
              <a:t>FirstName</a:t>
            </a:r>
            <a:r>
              <a:rPr lang="en-US" sz="1600" dirty="0"/>
              <a:t>,</a:t>
            </a:r>
          </a:p>
          <a:p>
            <a:r>
              <a:rPr lang="en-US" sz="1600" dirty="0" err="1"/>
              <a:t>MiddleName</a:t>
            </a:r>
            <a:r>
              <a:rPr lang="en-US" sz="1600" dirty="0"/>
              <a:t>, and </a:t>
            </a:r>
            <a:r>
              <a:rPr lang="en-US" sz="1600" dirty="0" err="1"/>
              <a:t>LastName</a:t>
            </a:r>
            <a:r>
              <a:rPr lang="en-US" sz="1600" dirty="0"/>
              <a:t>. Every person does not have a middle name; therefore, that value </a:t>
            </a:r>
            <a:r>
              <a:rPr lang="en-US" sz="1600" dirty="0" smtClean="0"/>
              <a:t>should be </a:t>
            </a:r>
            <a:r>
              <a:rPr lang="en-US" sz="1600" dirty="0"/>
              <a:t>optional. When designing your table, consider the business logic behind the value when </a:t>
            </a:r>
            <a:r>
              <a:rPr lang="en-US" sz="1600" dirty="0" smtClean="0"/>
              <a:t>deciding </a:t>
            </a:r>
            <a:r>
              <a:rPr lang="en-US" sz="1600" dirty="0" err="1" smtClean="0"/>
              <a:t>nullability</a:t>
            </a:r>
            <a:r>
              <a:rPr lang="en-US" sz="1600" dirty="0" smtClean="0"/>
              <a:t>.</a:t>
            </a:r>
          </a:p>
          <a:p>
            <a:endParaRPr lang="en-US" sz="1600" dirty="0"/>
          </a:p>
          <a:p>
            <a:r>
              <a:rPr lang="en-US" sz="1600" b="1" dirty="0" smtClean="0"/>
              <a:t>Note: </a:t>
            </a:r>
            <a:r>
              <a:rPr lang="en-US" sz="1600" dirty="0"/>
              <a:t>NULL is a special value in the database world. It does not mean empty; rather, it rep-resents the absence of a value and is different from an empty string. </a:t>
            </a:r>
            <a:endParaRPr lang="en-US" sz="1600" dirty="0" smtClean="0"/>
          </a:p>
          <a:p>
            <a:endParaRPr lang="en-US" sz="1600" dirty="0"/>
          </a:p>
          <a:p>
            <a:r>
              <a:rPr lang="en-US" sz="1600" dirty="0"/>
              <a:t>The second most common property is </a:t>
            </a:r>
            <a:r>
              <a:rPr lang="en-US" sz="1600" b="1" dirty="0" smtClean="0"/>
              <a:t>“Is Identity”. </a:t>
            </a:r>
            <a:r>
              <a:rPr lang="en-US" sz="1600" dirty="0"/>
              <a:t>It is second because it is only available for most numeric data types. When you set this value for a column, SQL Server </a:t>
            </a:r>
            <a:r>
              <a:rPr lang="en-US" sz="1600" b="1" dirty="0"/>
              <a:t>automatically generates</a:t>
            </a:r>
            <a:r>
              <a:rPr lang="en-US" sz="1600" dirty="0"/>
              <a:t> a number as each row is inserted. You can customize or configure the starting point and how the number will increment using the properties that are available. </a:t>
            </a:r>
          </a:p>
        </p:txBody>
      </p:sp>
    </p:spTree>
    <p:extLst>
      <p:ext uri="{BB962C8B-B14F-4D97-AF65-F5344CB8AC3E}">
        <p14:creationId xmlns:p14="http://schemas.microsoft.com/office/powerpoint/2010/main" val="295178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5791200"/>
          </a:xfrm>
        </p:spPr>
        <p:txBody>
          <a:bodyPr>
            <a:normAutofit/>
          </a:bodyPr>
          <a:lstStyle/>
          <a:p>
            <a:r>
              <a:rPr lang="en-US" sz="1600" b="1" dirty="0" smtClean="0"/>
              <a:t>Column properties</a:t>
            </a:r>
          </a:p>
          <a:p>
            <a:r>
              <a:rPr lang="en-US" sz="1600" dirty="0" smtClean="0"/>
              <a:t>To view column properties in SSMS, you can view the table design, and select the column that you want to edit.  Below the table columns, you will see the </a:t>
            </a:r>
            <a:r>
              <a:rPr lang="en-US" sz="1600" b="1" dirty="0" smtClean="0"/>
              <a:t>Column Properties, </a:t>
            </a:r>
            <a:r>
              <a:rPr lang="en-US" sz="1600" dirty="0" smtClean="0"/>
              <a:t>once you’ve selected an individual column</a:t>
            </a:r>
            <a:r>
              <a:rPr lang="en-US" sz="1600" b="1" dirty="0" smtClean="0"/>
              <a:t>.</a:t>
            </a:r>
            <a:endParaRPr lang="en-US" sz="1600" dirty="0" smtClean="0"/>
          </a:p>
        </p:txBody>
      </p:sp>
      <p:pic>
        <p:nvPicPr>
          <p:cNvPr id="5" name="Picture 4"/>
          <p:cNvPicPr>
            <a:picLocks noChangeAspect="1"/>
          </p:cNvPicPr>
          <p:nvPr/>
        </p:nvPicPr>
        <p:blipFill>
          <a:blip r:embed="rId2"/>
          <a:stretch>
            <a:fillRect/>
          </a:stretch>
        </p:blipFill>
        <p:spPr>
          <a:xfrm>
            <a:off x="609600" y="1676400"/>
            <a:ext cx="7230808" cy="5124628"/>
          </a:xfrm>
          <a:prstGeom prst="rect">
            <a:avLst/>
          </a:prstGeom>
        </p:spPr>
      </p:pic>
    </p:spTree>
    <p:extLst>
      <p:ext uri="{BB962C8B-B14F-4D97-AF65-F5344CB8AC3E}">
        <p14:creationId xmlns:p14="http://schemas.microsoft.com/office/powerpoint/2010/main" val="3168268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6096000"/>
          </a:xfrm>
        </p:spPr>
        <p:txBody>
          <a:bodyPr>
            <a:normAutofit lnSpcReduction="10000"/>
          </a:bodyPr>
          <a:lstStyle/>
          <a:p>
            <a:r>
              <a:rPr lang="en-US" sz="1600" b="1" dirty="0" smtClean="0"/>
              <a:t>Column properties</a:t>
            </a:r>
          </a:p>
          <a:p>
            <a:r>
              <a:rPr lang="en-US" sz="1600" dirty="0" smtClean="0"/>
              <a:t>Previously we created a Products table with the following columns:  Product ID, Product Description and Product Cost, and while we set the Product ID as being an integer, we did not set the column properties for Identity Specifications. </a:t>
            </a:r>
          </a:p>
          <a:p>
            <a:endParaRPr lang="en-US" sz="1600" dirty="0"/>
          </a:p>
          <a:p>
            <a:r>
              <a:rPr lang="en-US" sz="1600" dirty="0" smtClean="0"/>
              <a:t>Since we had saved our table prior to setting the Identity Specification, we can’t go back and add it afterwards.  We have to drop the table and recreate it prior to saving.</a:t>
            </a:r>
          </a:p>
          <a:p>
            <a:endParaRPr lang="en-US" sz="1600" dirty="0"/>
          </a:p>
          <a:p>
            <a:r>
              <a:rPr lang="en-US" sz="1600" dirty="0" smtClean="0"/>
              <a:t>To drop a table, right click on the table name and select Delete.  Confirm deletion.</a:t>
            </a:r>
          </a:p>
          <a:p>
            <a:r>
              <a:rPr lang="en-US" sz="1600" dirty="0"/>
              <a:t> </a:t>
            </a:r>
            <a:r>
              <a:rPr lang="en-US" sz="1600" dirty="0" smtClean="0"/>
              <a:t> </a:t>
            </a:r>
            <a:r>
              <a:rPr lang="en-US" sz="1600" b="1" dirty="0" smtClean="0"/>
              <a:t>Note:</a:t>
            </a:r>
            <a:r>
              <a:rPr lang="en-US" sz="1600" dirty="0" smtClean="0"/>
              <a:t>  </a:t>
            </a:r>
            <a:r>
              <a:rPr lang="en-US" sz="1600" i="1" dirty="0" smtClean="0"/>
              <a:t>You cannot drop a table that is reference by a foreign key constraint.</a:t>
            </a:r>
          </a:p>
          <a:p>
            <a:endParaRPr lang="en-US" sz="1600" dirty="0" smtClean="0"/>
          </a:p>
          <a:p>
            <a:r>
              <a:rPr lang="en-US" sz="1600" dirty="0" smtClean="0"/>
              <a:t>Recreate the Products Table by doing the following:</a:t>
            </a:r>
          </a:p>
          <a:p>
            <a:r>
              <a:rPr lang="en-US" sz="1600" dirty="0"/>
              <a:t> </a:t>
            </a:r>
            <a:r>
              <a:rPr lang="en-US" sz="1600" dirty="0" smtClean="0"/>
              <a:t>- Right click on Tables under your </a:t>
            </a:r>
            <a:r>
              <a:rPr lang="en-US" sz="1600" dirty="0" err="1" smtClean="0"/>
              <a:t>SQLClass_DB</a:t>
            </a:r>
            <a:r>
              <a:rPr lang="en-US" sz="1600" dirty="0" smtClean="0"/>
              <a:t> Database – Select New Table</a:t>
            </a:r>
          </a:p>
          <a:p>
            <a:r>
              <a:rPr lang="en-US" sz="1600" dirty="0"/>
              <a:t> </a:t>
            </a:r>
            <a:r>
              <a:rPr lang="en-US" sz="1600" dirty="0" smtClean="0"/>
              <a:t>- Enter the following:</a:t>
            </a:r>
          </a:p>
          <a:p>
            <a:r>
              <a:rPr lang="en-US" sz="1600" dirty="0"/>
              <a:t>	</a:t>
            </a:r>
            <a:r>
              <a:rPr lang="en-US" sz="1600" dirty="0" smtClean="0"/>
              <a:t>Column Name	Data Type		Allow Nulls</a:t>
            </a:r>
          </a:p>
          <a:p>
            <a:r>
              <a:rPr lang="en-US" sz="1600" dirty="0"/>
              <a:t>	</a:t>
            </a:r>
            <a:r>
              <a:rPr lang="en-US" sz="1600" dirty="0" err="1" smtClean="0"/>
              <a:t>ProdID</a:t>
            </a:r>
            <a:r>
              <a:rPr lang="en-US" sz="1600" dirty="0" smtClean="0"/>
              <a:t>		</a:t>
            </a:r>
            <a:r>
              <a:rPr lang="en-US" sz="1600" dirty="0" err="1" smtClean="0"/>
              <a:t>int</a:t>
            </a:r>
            <a:r>
              <a:rPr lang="en-US" sz="1600" dirty="0" smtClean="0"/>
              <a:t>			</a:t>
            </a:r>
          </a:p>
          <a:p>
            <a:r>
              <a:rPr lang="en-US" sz="1600" dirty="0"/>
              <a:t>	</a:t>
            </a:r>
            <a:r>
              <a:rPr lang="en-US" sz="1600" dirty="0" err="1" smtClean="0"/>
              <a:t>ProdDesc</a:t>
            </a:r>
            <a:r>
              <a:rPr lang="en-US" sz="1600" dirty="0" smtClean="0"/>
              <a:t>		</a:t>
            </a:r>
            <a:r>
              <a:rPr lang="en-US" sz="1600" dirty="0" err="1" smtClean="0"/>
              <a:t>nvarchar</a:t>
            </a:r>
            <a:r>
              <a:rPr lang="en-US" sz="1600" dirty="0" smtClean="0"/>
              <a:t>(100)	</a:t>
            </a:r>
          </a:p>
          <a:p>
            <a:r>
              <a:rPr lang="en-US" sz="1600" dirty="0"/>
              <a:t>	</a:t>
            </a:r>
            <a:r>
              <a:rPr lang="en-US" sz="1600" dirty="0" err="1" smtClean="0"/>
              <a:t>ProdCost</a:t>
            </a:r>
            <a:r>
              <a:rPr lang="en-US" sz="1600" dirty="0" smtClean="0"/>
              <a:t>		money		</a:t>
            </a:r>
          </a:p>
          <a:p>
            <a:r>
              <a:rPr lang="en-US" sz="1600" dirty="0"/>
              <a:t>	</a:t>
            </a:r>
            <a:r>
              <a:rPr lang="en-US" sz="1600" dirty="0" err="1" smtClean="0"/>
              <a:t>InStock</a:t>
            </a:r>
            <a:r>
              <a:rPr lang="en-US" sz="1600" dirty="0" smtClean="0"/>
              <a:t>		</a:t>
            </a:r>
            <a:r>
              <a:rPr lang="en-US" sz="1600" dirty="0" err="1" smtClean="0"/>
              <a:t>int</a:t>
            </a:r>
            <a:endParaRPr lang="en-US" sz="1600" dirty="0" smtClean="0"/>
          </a:p>
          <a:p>
            <a:r>
              <a:rPr lang="en-US" sz="1600" dirty="0"/>
              <a:t> </a:t>
            </a:r>
            <a:r>
              <a:rPr lang="en-US" sz="1600" dirty="0" smtClean="0"/>
              <a:t>- Select the </a:t>
            </a:r>
            <a:r>
              <a:rPr lang="en-US" sz="1600" dirty="0" err="1" smtClean="0"/>
              <a:t>ProdID</a:t>
            </a:r>
            <a:r>
              <a:rPr lang="en-US" sz="1600" dirty="0" smtClean="0"/>
              <a:t> column, and view the Column Properties below</a:t>
            </a:r>
          </a:p>
          <a:p>
            <a:r>
              <a:rPr lang="en-US" sz="1600" dirty="0"/>
              <a:t> </a:t>
            </a:r>
            <a:r>
              <a:rPr lang="en-US" sz="1600" dirty="0" smtClean="0"/>
              <a:t>- Scroll down to Identity Specification and expand it</a:t>
            </a:r>
          </a:p>
          <a:p>
            <a:r>
              <a:rPr lang="en-US" sz="1600" dirty="0" smtClean="0"/>
              <a:t> - Change (Is Identity) to ‘Yes’</a:t>
            </a:r>
          </a:p>
          <a:p>
            <a:r>
              <a:rPr lang="en-US" sz="1600" dirty="0"/>
              <a:t> </a:t>
            </a:r>
            <a:r>
              <a:rPr lang="en-US" sz="1600" dirty="0" smtClean="0"/>
              <a:t>- Click Save and Name Table Products</a:t>
            </a:r>
            <a:endParaRPr lang="en-US" sz="1600" dirty="0"/>
          </a:p>
        </p:txBody>
      </p:sp>
    </p:spTree>
    <p:extLst>
      <p:ext uri="{BB962C8B-B14F-4D97-AF65-F5344CB8AC3E}">
        <p14:creationId xmlns:p14="http://schemas.microsoft.com/office/powerpoint/2010/main" val="356868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pic>
        <p:nvPicPr>
          <p:cNvPr id="11" name="Picture 10"/>
          <p:cNvPicPr>
            <a:picLocks noChangeAspect="1"/>
          </p:cNvPicPr>
          <p:nvPr/>
        </p:nvPicPr>
        <p:blipFill>
          <a:blip r:embed="rId2"/>
          <a:stretch>
            <a:fillRect/>
          </a:stretch>
        </p:blipFill>
        <p:spPr>
          <a:xfrm>
            <a:off x="304800" y="782905"/>
            <a:ext cx="8077200" cy="5690289"/>
          </a:xfrm>
          <a:prstGeom prst="rect">
            <a:avLst/>
          </a:prstGeom>
        </p:spPr>
      </p:pic>
    </p:spTree>
    <p:extLst>
      <p:ext uri="{BB962C8B-B14F-4D97-AF65-F5344CB8AC3E}">
        <p14:creationId xmlns:p14="http://schemas.microsoft.com/office/powerpoint/2010/main" val="421690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6096000"/>
          </a:xfrm>
        </p:spPr>
        <p:txBody>
          <a:bodyPr>
            <a:normAutofit lnSpcReduction="10000"/>
          </a:bodyPr>
          <a:lstStyle/>
          <a:p>
            <a:r>
              <a:rPr lang="en-US" sz="1600" b="1" dirty="0" smtClean="0"/>
              <a:t>Column properties</a:t>
            </a:r>
          </a:p>
          <a:p>
            <a:r>
              <a:rPr lang="en-US" sz="1600" dirty="0" smtClean="0"/>
              <a:t>If you close your table, and then script it to a New Query Editor Window, your code should look like the following:</a:t>
            </a:r>
          </a:p>
          <a:p>
            <a:endParaRPr lang="en-US" sz="1600" dirty="0"/>
          </a:p>
          <a:p>
            <a:r>
              <a:rPr lang="en-US" sz="1600" dirty="0"/>
              <a:t>USE [MSSQL_Class1]</a:t>
            </a:r>
          </a:p>
          <a:p>
            <a:r>
              <a:rPr lang="en-US" sz="1600" dirty="0"/>
              <a:t>GO</a:t>
            </a:r>
          </a:p>
          <a:p>
            <a:endParaRPr lang="en-US" sz="1600" dirty="0"/>
          </a:p>
          <a:p>
            <a:r>
              <a:rPr lang="en-US" sz="1600" dirty="0"/>
              <a:t>/****** Object:  Table [</a:t>
            </a:r>
            <a:r>
              <a:rPr lang="en-US" sz="1600" dirty="0" err="1"/>
              <a:t>dbo</a:t>
            </a:r>
            <a:r>
              <a:rPr lang="en-US" sz="1600" dirty="0"/>
              <a:t>].[Products]    Script Date: </a:t>
            </a:r>
            <a:r>
              <a:rPr lang="en-US" sz="1600" dirty="0" smtClean="0"/>
              <a:t>2/08/2015 </a:t>
            </a:r>
            <a:r>
              <a:rPr lang="en-US" sz="1600" dirty="0"/>
              <a:t>4:57:39 PM ******/</a:t>
            </a:r>
          </a:p>
          <a:p>
            <a:r>
              <a:rPr lang="en-US" sz="1600" dirty="0"/>
              <a:t>SET ANSI_NULLS ON</a:t>
            </a:r>
          </a:p>
          <a:p>
            <a:r>
              <a:rPr lang="en-US" sz="1600" dirty="0"/>
              <a:t>GO</a:t>
            </a:r>
          </a:p>
          <a:p>
            <a:endParaRPr lang="en-US" sz="1600" dirty="0"/>
          </a:p>
          <a:p>
            <a:r>
              <a:rPr lang="en-US" sz="1600" dirty="0"/>
              <a:t>SET QUOTED_IDENTIFIER ON</a:t>
            </a:r>
          </a:p>
          <a:p>
            <a:r>
              <a:rPr lang="en-US" sz="1600" dirty="0"/>
              <a:t>GO</a:t>
            </a:r>
          </a:p>
          <a:p>
            <a:endParaRPr lang="en-US" sz="1600" dirty="0"/>
          </a:p>
          <a:p>
            <a:r>
              <a:rPr lang="en-US" sz="1600" dirty="0"/>
              <a:t>CREATE TABLE [</a:t>
            </a:r>
            <a:r>
              <a:rPr lang="en-US" sz="1600" dirty="0" err="1"/>
              <a:t>dbo</a:t>
            </a:r>
            <a:r>
              <a:rPr lang="en-US" sz="1600" dirty="0"/>
              <a:t>].[Products](</a:t>
            </a:r>
          </a:p>
          <a:p>
            <a:r>
              <a:rPr lang="en-US" sz="1600" b="1" dirty="0">
                <a:solidFill>
                  <a:srgbClr val="0070C0"/>
                </a:solidFill>
              </a:rPr>
              <a:t>[</a:t>
            </a:r>
            <a:r>
              <a:rPr lang="en-US" sz="1600" b="1" dirty="0" err="1">
                <a:solidFill>
                  <a:srgbClr val="0070C0"/>
                </a:solidFill>
              </a:rPr>
              <a:t>ProdId</a:t>
            </a:r>
            <a:r>
              <a:rPr lang="en-US" sz="1600" b="1" dirty="0">
                <a:solidFill>
                  <a:srgbClr val="0070C0"/>
                </a:solidFill>
              </a:rPr>
              <a:t>] [</a:t>
            </a:r>
            <a:r>
              <a:rPr lang="en-US" sz="1600" b="1" dirty="0" err="1">
                <a:solidFill>
                  <a:srgbClr val="0070C0"/>
                </a:solidFill>
              </a:rPr>
              <a:t>int</a:t>
            </a:r>
            <a:r>
              <a:rPr lang="en-US" sz="1600" b="1" dirty="0">
                <a:solidFill>
                  <a:srgbClr val="0070C0"/>
                </a:solidFill>
              </a:rPr>
              <a:t>] IDENTITY(1,1) NOT NULL</a:t>
            </a:r>
            <a:r>
              <a:rPr lang="en-US" sz="1600" dirty="0"/>
              <a:t>,</a:t>
            </a:r>
          </a:p>
          <a:p>
            <a:r>
              <a:rPr lang="en-US" sz="1600" dirty="0"/>
              <a:t>[</a:t>
            </a:r>
            <a:r>
              <a:rPr lang="en-US" sz="1600" dirty="0" err="1"/>
              <a:t>ProdDesc</a:t>
            </a:r>
            <a:r>
              <a:rPr lang="en-US" sz="1600" dirty="0"/>
              <a:t>] [</a:t>
            </a:r>
            <a:r>
              <a:rPr lang="en-US" sz="1600" dirty="0" err="1"/>
              <a:t>nvarchar</a:t>
            </a:r>
            <a:r>
              <a:rPr lang="en-US" sz="1600" dirty="0"/>
              <a:t>](100) NOT NULL,</a:t>
            </a:r>
          </a:p>
          <a:p>
            <a:r>
              <a:rPr lang="en-US" sz="1600" dirty="0"/>
              <a:t>[</a:t>
            </a:r>
            <a:r>
              <a:rPr lang="en-US" sz="1600" dirty="0" err="1"/>
              <a:t>ProdCost</a:t>
            </a:r>
            <a:r>
              <a:rPr lang="en-US" sz="1600" dirty="0"/>
              <a:t>] [money] NOT NULL,</a:t>
            </a:r>
          </a:p>
          <a:p>
            <a:r>
              <a:rPr lang="en-US" sz="1600" dirty="0"/>
              <a:t>[</a:t>
            </a:r>
            <a:r>
              <a:rPr lang="en-US" sz="1600" dirty="0" err="1"/>
              <a:t>InStock</a:t>
            </a:r>
            <a:r>
              <a:rPr lang="en-US" sz="1600" dirty="0"/>
              <a:t>] [</a:t>
            </a:r>
            <a:r>
              <a:rPr lang="en-US" sz="1600" dirty="0" err="1"/>
              <a:t>int</a:t>
            </a:r>
            <a:r>
              <a:rPr lang="en-US" sz="1600" dirty="0"/>
              <a:t>] NOT NULL</a:t>
            </a:r>
          </a:p>
          <a:p>
            <a:r>
              <a:rPr lang="en-US" sz="1600" dirty="0"/>
              <a:t>) ON [PRIMARY]</a:t>
            </a:r>
          </a:p>
          <a:p>
            <a:endParaRPr lang="en-US" sz="1600" dirty="0"/>
          </a:p>
          <a:p>
            <a:r>
              <a:rPr lang="en-US" sz="1600" dirty="0"/>
              <a:t>GO</a:t>
            </a:r>
          </a:p>
          <a:p>
            <a:endParaRPr lang="en-US" sz="1600" dirty="0"/>
          </a:p>
        </p:txBody>
      </p:sp>
    </p:spTree>
    <p:extLst>
      <p:ext uri="{BB962C8B-B14F-4D97-AF65-F5344CB8AC3E}">
        <p14:creationId xmlns:p14="http://schemas.microsoft.com/office/powerpoint/2010/main" val="300692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6096000"/>
          </a:xfrm>
        </p:spPr>
        <p:txBody>
          <a:bodyPr>
            <a:normAutofit lnSpcReduction="10000"/>
          </a:bodyPr>
          <a:lstStyle/>
          <a:p>
            <a:r>
              <a:rPr lang="en-US" sz="1600" b="1" dirty="0" smtClean="0"/>
              <a:t>Updating a Table</a:t>
            </a:r>
          </a:p>
          <a:p>
            <a:endParaRPr lang="en-US" sz="1600" dirty="0" smtClean="0"/>
          </a:p>
          <a:p>
            <a:r>
              <a:rPr lang="en-US" sz="1600" dirty="0" smtClean="0"/>
              <a:t>You can add new columns to an existing table either through design mode in SSMS or through T-SQL.</a:t>
            </a:r>
          </a:p>
          <a:p>
            <a:endParaRPr lang="en-US" sz="1600" dirty="0"/>
          </a:p>
          <a:p>
            <a:r>
              <a:rPr lang="en-US" sz="1600" b="1" dirty="0" smtClean="0"/>
              <a:t>ALTER TABLE [</a:t>
            </a:r>
            <a:r>
              <a:rPr lang="en-US" sz="1600" b="1" dirty="0" err="1" smtClean="0"/>
              <a:t>dbo</a:t>
            </a:r>
            <a:r>
              <a:rPr lang="en-US" sz="1600" b="1" dirty="0" smtClean="0"/>
              <a:t>].[Products]</a:t>
            </a:r>
          </a:p>
          <a:p>
            <a:r>
              <a:rPr lang="en-US" sz="1600" b="1" dirty="0" smtClean="0"/>
              <a:t>ADD </a:t>
            </a:r>
            <a:r>
              <a:rPr lang="en-US" sz="1600" b="1" dirty="0" err="1" smtClean="0"/>
              <a:t>column_name</a:t>
            </a:r>
            <a:r>
              <a:rPr lang="en-US" sz="1600" b="1" dirty="0" smtClean="0"/>
              <a:t> DATATYPE NULL</a:t>
            </a:r>
          </a:p>
          <a:p>
            <a:r>
              <a:rPr lang="en-US" sz="1600" b="1" dirty="0" smtClean="0"/>
              <a:t>GO</a:t>
            </a:r>
          </a:p>
          <a:p>
            <a:endParaRPr lang="en-US" sz="1600" dirty="0" smtClean="0"/>
          </a:p>
          <a:p>
            <a:r>
              <a:rPr lang="en-US" sz="1600" dirty="0" smtClean="0"/>
              <a:t>In most cases, you can modify an existing column as long as it isn’t part of the primary key or an identity.</a:t>
            </a:r>
          </a:p>
          <a:p>
            <a:endParaRPr lang="en-US" sz="1600" dirty="0"/>
          </a:p>
          <a:p>
            <a:r>
              <a:rPr lang="en-US" sz="1600" b="1" dirty="0" smtClean="0"/>
              <a:t>ALTER TABLE [</a:t>
            </a:r>
            <a:r>
              <a:rPr lang="en-US" sz="1600" b="1" dirty="0" err="1" smtClean="0"/>
              <a:t>dbo</a:t>
            </a:r>
            <a:r>
              <a:rPr lang="en-US" sz="1600" b="1" dirty="0" smtClean="0"/>
              <a:t>].[Products]</a:t>
            </a:r>
          </a:p>
          <a:p>
            <a:r>
              <a:rPr lang="en-US" sz="1600" b="1" dirty="0" smtClean="0"/>
              <a:t>ALTER COLUMN [</a:t>
            </a:r>
            <a:r>
              <a:rPr lang="en-US" sz="1600" b="1" dirty="0" err="1" smtClean="0"/>
              <a:t>ProdDesc</a:t>
            </a:r>
            <a:r>
              <a:rPr lang="en-US" sz="1600" b="1" dirty="0" smtClean="0"/>
              <a:t>] NVARCHAR(50) </a:t>
            </a:r>
          </a:p>
          <a:p>
            <a:r>
              <a:rPr lang="en-US" sz="1600" b="1" dirty="0" smtClean="0"/>
              <a:t>GO</a:t>
            </a:r>
          </a:p>
          <a:p>
            <a:endParaRPr lang="en-US" sz="1600" dirty="0"/>
          </a:p>
          <a:p>
            <a:r>
              <a:rPr lang="en-US" sz="1600" b="1" dirty="0"/>
              <a:t>Considerations for altering a column </a:t>
            </a:r>
          </a:p>
          <a:p>
            <a:pPr marL="285750" indent="-285750">
              <a:buFont typeface="Arial" panose="020B0604020202020204" pitchFamily="34" charset="0"/>
              <a:buChar char="•"/>
            </a:pPr>
            <a:r>
              <a:rPr lang="en-US" sz="1600" dirty="0"/>
              <a:t>Reducing precision (example, going from CHAR(20) to CHAR(15)) can cause data truncation and should be avoided unless you are absolutely sure their will be no impact to the data.</a:t>
            </a:r>
          </a:p>
          <a:p>
            <a:pPr marL="285750" indent="-285750">
              <a:buFont typeface="Arial" panose="020B0604020202020204" pitchFamily="34" charset="0"/>
              <a:buChar char="•"/>
            </a:pPr>
            <a:r>
              <a:rPr lang="en-US" sz="1600" dirty="0"/>
              <a:t>Changing data types should typically be avoided. There are exceptions to this. For example, changing a CHAR(20) to a VARCHAR(20) on columns where the average storage length is 10 can save disk </a:t>
            </a:r>
            <a:r>
              <a:rPr lang="en-US" sz="1600" dirty="0" smtClean="0"/>
              <a:t>space</a:t>
            </a:r>
            <a:r>
              <a:rPr lang="en-US" sz="1600" dirty="0"/>
              <a:t>.</a:t>
            </a:r>
          </a:p>
        </p:txBody>
      </p:sp>
    </p:spTree>
    <p:extLst>
      <p:ext uri="{BB962C8B-B14F-4D97-AF65-F5344CB8AC3E}">
        <p14:creationId xmlns:p14="http://schemas.microsoft.com/office/powerpoint/2010/main" val="1810051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74152" cy="6096000"/>
          </a:xfrm>
        </p:spPr>
        <p:txBody>
          <a:bodyPr>
            <a:normAutofit lnSpcReduction="10000"/>
          </a:bodyPr>
          <a:lstStyle/>
          <a:p>
            <a:r>
              <a:rPr lang="en-US" sz="1600" b="1" dirty="0" smtClean="0"/>
              <a:t>Using Computed Columns</a:t>
            </a:r>
          </a:p>
          <a:p>
            <a:endParaRPr lang="en-US" sz="1600" dirty="0" smtClean="0"/>
          </a:p>
          <a:p>
            <a:r>
              <a:rPr lang="en-US" sz="1600" dirty="0"/>
              <a:t>If you have columns in your </a:t>
            </a:r>
            <a:r>
              <a:rPr lang="en-US" sz="1600" dirty="0" smtClean="0"/>
              <a:t>SQL </a:t>
            </a:r>
            <a:r>
              <a:rPr lang="en-US" sz="1600" dirty="0"/>
              <a:t>database tables such that their values depend on other columns, you may use </a:t>
            </a:r>
            <a:r>
              <a:rPr lang="en-US" sz="1600" b="1" dirty="0"/>
              <a:t>computed </a:t>
            </a:r>
            <a:r>
              <a:rPr lang="en-US" sz="1600" b="1" dirty="0" smtClean="0"/>
              <a:t>columns</a:t>
            </a:r>
            <a:r>
              <a:rPr lang="en-US" sz="1600" dirty="0" smtClean="0"/>
              <a:t>.  Using </a:t>
            </a:r>
            <a:r>
              <a:rPr lang="en-US" sz="1600" dirty="0"/>
              <a:t>computed columns or calculated columns will enable you </a:t>
            </a:r>
            <a:r>
              <a:rPr lang="en-US" sz="1600" dirty="0" smtClean="0"/>
              <a:t>to save </a:t>
            </a:r>
            <a:r>
              <a:rPr lang="en-US" sz="1600" dirty="0"/>
              <a:t>the calculation logic of such computed values in </a:t>
            </a:r>
            <a:r>
              <a:rPr lang="en-US" sz="1600" dirty="0" smtClean="0"/>
              <a:t>database.  This </a:t>
            </a:r>
            <a:r>
              <a:rPr lang="en-US" sz="1600" dirty="0"/>
              <a:t>will </a:t>
            </a:r>
            <a:r>
              <a:rPr lang="en-US" sz="1600" dirty="0" smtClean="0"/>
              <a:t>also save </a:t>
            </a:r>
            <a:r>
              <a:rPr lang="en-US" sz="1600" dirty="0"/>
              <a:t>you from extra coding </a:t>
            </a:r>
            <a:r>
              <a:rPr lang="en-US" sz="1600" dirty="0" smtClean="0"/>
              <a:t>every time </a:t>
            </a:r>
            <a:r>
              <a:rPr lang="en-US" sz="1600" dirty="0"/>
              <a:t>you have to </a:t>
            </a:r>
            <a:r>
              <a:rPr lang="en-US" sz="1600" dirty="0" smtClean="0"/>
              <a:t>do, </a:t>
            </a:r>
            <a:r>
              <a:rPr lang="en-US" sz="1600" dirty="0"/>
              <a:t>when you require the computed item.</a:t>
            </a:r>
            <a:br>
              <a:rPr lang="en-US" sz="1600" dirty="0"/>
            </a:br>
            <a:endParaRPr lang="en-US" sz="1600" dirty="0"/>
          </a:p>
          <a:p>
            <a:r>
              <a:rPr lang="en-US" sz="1600" dirty="0"/>
              <a:t>A computed column can be defined as an expression which can use other columns in the same table as well as using other table values via user-defined </a:t>
            </a:r>
            <a:r>
              <a:rPr lang="en-US" sz="1600" dirty="0" smtClean="0"/>
              <a:t>functions. The </a:t>
            </a:r>
            <a:r>
              <a:rPr lang="en-US" sz="1600" dirty="0"/>
              <a:t>expression of the computation can be directly a name of a </a:t>
            </a:r>
            <a:r>
              <a:rPr lang="en-US" sz="1600" dirty="0" err="1"/>
              <a:t>noncomputed</a:t>
            </a:r>
            <a:r>
              <a:rPr lang="en-US" sz="1600" dirty="0"/>
              <a:t> column (*), constants, functions including </a:t>
            </a:r>
            <a:r>
              <a:rPr lang="en-US" sz="1600" dirty="0" smtClean="0"/>
              <a:t>SQL </a:t>
            </a:r>
            <a:r>
              <a:rPr lang="en-US" sz="1600" dirty="0"/>
              <a:t>or user-defined functions or can contain all in the computed column definition.</a:t>
            </a:r>
            <a:br>
              <a:rPr lang="en-US" sz="1600" dirty="0"/>
            </a:br>
            <a:r>
              <a:rPr lang="en-US" sz="1600" dirty="0"/>
              <a:t>It is important that the computed column expression can not be a subquery which means you can not use SELECT statements in the expression. Even if you are selecting a constant value like "SELECT 1" </a:t>
            </a:r>
            <a:r>
              <a:rPr lang="en-US" sz="1600" dirty="0" smtClean="0"/>
              <a:t>.</a:t>
            </a:r>
          </a:p>
          <a:p>
            <a:endParaRPr lang="en-US" sz="1600" dirty="0">
              <a:effectLst/>
            </a:endParaRPr>
          </a:p>
          <a:p>
            <a:r>
              <a:rPr lang="en-US" sz="1600" dirty="0" smtClean="0"/>
              <a:t>To add a computed column, open your table in design mode in SSMS.  Add you computed column name (</a:t>
            </a:r>
            <a:r>
              <a:rPr lang="en-US" sz="1600" dirty="0" err="1" smtClean="0"/>
              <a:t>ie</a:t>
            </a:r>
            <a:r>
              <a:rPr lang="en-US" sz="1600" dirty="0" smtClean="0"/>
              <a:t>.  </a:t>
            </a:r>
            <a:r>
              <a:rPr lang="en-US" sz="1600" dirty="0" err="1" smtClean="0"/>
              <a:t>FullName</a:t>
            </a:r>
            <a:r>
              <a:rPr lang="en-US" sz="1600" dirty="0" smtClean="0"/>
              <a:t>, Age).  In the column properties, under </a:t>
            </a:r>
            <a:r>
              <a:rPr lang="en-US" sz="1600" b="1" dirty="0" smtClean="0"/>
              <a:t>Computed Column Specification</a:t>
            </a:r>
            <a:r>
              <a:rPr lang="en-US" sz="1600" dirty="0" smtClean="0"/>
              <a:t>, enter your formula.</a:t>
            </a:r>
          </a:p>
          <a:p>
            <a:endParaRPr lang="en-US" sz="1600" b="1" dirty="0" smtClean="0">
              <a:effectLst/>
            </a:endParaRPr>
          </a:p>
          <a:p>
            <a:r>
              <a:rPr lang="en-US" sz="1600" b="1" dirty="0" smtClean="0"/>
              <a:t>T-SQL</a:t>
            </a:r>
            <a:endParaRPr lang="en-US" sz="1600" b="1" dirty="0">
              <a:effectLst/>
            </a:endParaRPr>
          </a:p>
          <a:p>
            <a:r>
              <a:rPr lang="en-US" sz="1600" dirty="0"/>
              <a:t>--Use this code to add the </a:t>
            </a:r>
            <a:r>
              <a:rPr lang="en-US" sz="1600" dirty="0" err="1" smtClean="0"/>
              <a:t>FullName</a:t>
            </a:r>
            <a:r>
              <a:rPr lang="en-US" sz="1600" dirty="0" smtClean="0"/>
              <a:t> </a:t>
            </a:r>
            <a:r>
              <a:rPr lang="en-US" sz="1600" dirty="0"/>
              <a:t>column to the </a:t>
            </a:r>
            <a:r>
              <a:rPr lang="en-US" sz="1600" dirty="0" smtClean="0"/>
              <a:t>Users </a:t>
            </a:r>
            <a:r>
              <a:rPr lang="en-US" sz="1600" dirty="0"/>
              <a:t>table </a:t>
            </a:r>
            <a:endParaRPr lang="en-US" sz="1600" dirty="0" smtClean="0"/>
          </a:p>
          <a:p>
            <a:r>
              <a:rPr lang="en-US" sz="1600" dirty="0" smtClean="0"/>
              <a:t>USE </a:t>
            </a:r>
            <a:r>
              <a:rPr lang="en-US" sz="1600" dirty="0" err="1" smtClean="0"/>
              <a:t>SQLClass_DB</a:t>
            </a:r>
            <a:r>
              <a:rPr lang="en-US" sz="1600" dirty="0" smtClean="0"/>
              <a:t>; </a:t>
            </a:r>
          </a:p>
          <a:p>
            <a:r>
              <a:rPr lang="en-US" sz="1600" dirty="0" smtClean="0"/>
              <a:t>ALTER </a:t>
            </a:r>
            <a:r>
              <a:rPr lang="en-US" sz="1600" dirty="0"/>
              <a:t>TABLE </a:t>
            </a:r>
            <a:r>
              <a:rPr lang="en-US" sz="1600" dirty="0" err="1" smtClean="0"/>
              <a:t>dbo.Users</a:t>
            </a:r>
            <a:r>
              <a:rPr lang="en-US" sz="1600" dirty="0" smtClean="0"/>
              <a:t> </a:t>
            </a:r>
          </a:p>
          <a:p>
            <a:r>
              <a:rPr lang="en-US" sz="1600" dirty="0" smtClean="0"/>
              <a:t>ADD </a:t>
            </a:r>
            <a:r>
              <a:rPr lang="en-US" sz="1600" dirty="0" err="1"/>
              <a:t>FullName</a:t>
            </a:r>
            <a:r>
              <a:rPr lang="en-US" sz="1600" dirty="0"/>
              <a:t> AS </a:t>
            </a:r>
            <a:r>
              <a:rPr lang="en-US" sz="1600" dirty="0" err="1"/>
              <a:t>LastName</a:t>
            </a:r>
            <a:r>
              <a:rPr lang="en-US" sz="1600" dirty="0"/>
              <a:t>+', '+</a:t>
            </a:r>
            <a:r>
              <a:rPr lang="en-US" sz="1600" dirty="0" err="1"/>
              <a:t>FirstName</a:t>
            </a:r>
            <a:r>
              <a:rPr lang="en-US" sz="1600" dirty="0"/>
              <a:t>; </a:t>
            </a:r>
            <a:endParaRPr lang="en-US" sz="1600" b="1" dirty="0">
              <a:effectLst/>
            </a:endParaRPr>
          </a:p>
        </p:txBody>
      </p:sp>
    </p:spTree>
    <p:extLst>
      <p:ext uri="{BB962C8B-B14F-4D97-AF65-F5344CB8AC3E}">
        <p14:creationId xmlns:p14="http://schemas.microsoft.com/office/powerpoint/2010/main" val="29266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pic>
        <p:nvPicPr>
          <p:cNvPr id="5" name="Content Placeholder 4"/>
          <p:cNvPicPr>
            <a:picLocks noGrp="1" noChangeAspect="1"/>
          </p:cNvPicPr>
          <p:nvPr>
            <p:ph sz="quarter" idx="15"/>
          </p:nvPr>
        </p:nvPicPr>
        <p:blipFill>
          <a:blip r:embed="rId2"/>
          <a:stretch>
            <a:fillRect/>
          </a:stretch>
        </p:blipFill>
        <p:spPr>
          <a:xfrm>
            <a:off x="323603" y="685800"/>
            <a:ext cx="8088817" cy="5715000"/>
          </a:xfrm>
          <a:prstGeom prst="rect">
            <a:avLst/>
          </a:prstGeom>
        </p:spPr>
      </p:pic>
      <p:sp>
        <p:nvSpPr>
          <p:cNvPr id="6" name="Rectangle 5"/>
          <p:cNvSpPr/>
          <p:nvPr/>
        </p:nvSpPr>
        <p:spPr>
          <a:xfrm>
            <a:off x="2286000" y="3259723"/>
            <a:ext cx="4572000" cy="338554"/>
          </a:xfrm>
          <a:prstGeom prst="rect">
            <a:avLst/>
          </a:prstGeom>
        </p:spPr>
        <p:txBody>
          <a:bodyPr>
            <a:spAutoFit/>
          </a:bodyPr>
          <a:lstStyle/>
          <a:p>
            <a:r>
              <a:rPr lang="en-US" sz="800" dirty="0">
                <a:solidFill>
                  <a:srgbClr val="000000"/>
                </a:solidFill>
                <a:latin typeface="Lucida Sans Typewriter Std"/>
              </a:rPr>
              <a:t>--Use this code to add the Gender column to the Employee table USE SBSChp4TSQL; ALTER TABLE </a:t>
            </a:r>
            <a:r>
              <a:rPr lang="en-US" sz="800" dirty="0" err="1">
                <a:solidFill>
                  <a:srgbClr val="000000"/>
                </a:solidFill>
                <a:latin typeface="Lucida Sans Typewriter Std"/>
              </a:rPr>
              <a:t>HumanResources.Employee</a:t>
            </a:r>
            <a:r>
              <a:rPr lang="en-US" sz="800" dirty="0">
                <a:solidFill>
                  <a:srgbClr val="000000"/>
                </a:solidFill>
                <a:latin typeface="Lucida Sans Typewriter Std"/>
              </a:rPr>
              <a:t> ADD </a:t>
            </a:r>
            <a:r>
              <a:rPr lang="en-US" sz="800" dirty="0" err="1">
                <a:solidFill>
                  <a:srgbClr val="000000"/>
                </a:solidFill>
                <a:latin typeface="Lucida Sans Typewriter Std"/>
              </a:rPr>
              <a:t>FullName</a:t>
            </a:r>
            <a:r>
              <a:rPr lang="en-US" sz="800" dirty="0">
                <a:solidFill>
                  <a:srgbClr val="000000"/>
                </a:solidFill>
                <a:latin typeface="Lucida Sans Typewriter Std"/>
              </a:rPr>
              <a:t> AS </a:t>
            </a:r>
            <a:r>
              <a:rPr lang="en-US" sz="800" dirty="0" err="1">
                <a:solidFill>
                  <a:srgbClr val="000000"/>
                </a:solidFill>
                <a:latin typeface="Lucida Sans Typewriter Std"/>
              </a:rPr>
              <a:t>LastName</a:t>
            </a:r>
            <a:r>
              <a:rPr lang="en-US" sz="800" dirty="0">
                <a:solidFill>
                  <a:srgbClr val="000000"/>
                </a:solidFill>
                <a:latin typeface="Lucida Sans Typewriter Std"/>
              </a:rPr>
              <a:t>+', '+</a:t>
            </a:r>
            <a:r>
              <a:rPr lang="en-US" sz="800" dirty="0" err="1">
                <a:solidFill>
                  <a:srgbClr val="000000"/>
                </a:solidFill>
                <a:latin typeface="Lucida Sans Typewriter Std"/>
              </a:rPr>
              <a:t>FirstName</a:t>
            </a:r>
            <a:r>
              <a:rPr lang="en-US" sz="800" dirty="0">
                <a:solidFill>
                  <a:srgbClr val="000000"/>
                </a:solidFill>
                <a:latin typeface="Lucida Sans Typewriter Std"/>
              </a:rPr>
              <a:t>; </a:t>
            </a:r>
            <a:endParaRPr lang="en-US" dirty="0"/>
          </a:p>
        </p:txBody>
      </p:sp>
      <p:sp>
        <p:nvSpPr>
          <p:cNvPr id="7" name="Rectangle 6"/>
          <p:cNvSpPr/>
          <p:nvPr/>
        </p:nvSpPr>
        <p:spPr>
          <a:xfrm>
            <a:off x="2286000" y="3259723"/>
            <a:ext cx="4572000" cy="338554"/>
          </a:xfrm>
          <a:prstGeom prst="rect">
            <a:avLst/>
          </a:prstGeom>
        </p:spPr>
        <p:txBody>
          <a:bodyPr>
            <a:spAutoFit/>
          </a:bodyPr>
          <a:lstStyle/>
          <a:p>
            <a:r>
              <a:rPr lang="en-US" sz="800" dirty="0">
                <a:solidFill>
                  <a:srgbClr val="000000"/>
                </a:solidFill>
                <a:latin typeface="Lucida Sans Typewriter Std"/>
              </a:rPr>
              <a:t>--Use this code to add the Gender column to the Employee table USE SBSChp4TSQL; ALTER TABLE </a:t>
            </a:r>
            <a:r>
              <a:rPr lang="en-US" sz="800" dirty="0" err="1">
                <a:solidFill>
                  <a:srgbClr val="000000"/>
                </a:solidFill>
                <a:latin typeface="Lucida Sans Typewriter Std"/>
              </a:rPr>
              <a:t>HumanResources.Employee</a:t>
            </a:r>
            <a:r>
              <a:rPr lang="en-US" sz="800" dirty="0">
                <a:solidFill>
                  <a:srgbClr val="000000"/>
                </a:solidFill>
                <a:latin typeface="Lucida Sans Typewriter Std"/>
              </a:rPr>
              <a:t> ADD </a:t>
            </a:r>
            <a:r>
              <a:rPr lang="en-US" sz="800" dirty="0" err="1">
                <a:solidFill>
                  <a:srgbClr val="000000"/>
                </a:solidFill>
                <a:latin typeface="Lucida Sans Typewriter Std"/>
              </a:rPr>
              <a:t>FullName</a:t>
            </a:r>
            <a:r>
              <a:rPr lang="en-US" sz="800" dirty="0">
                <a:solidFill>
                  <a:srgbClr val="000000"/>
                </a:solidFill>
                <a:latin typeface="Lucida Sans Typewriter Std"/>
              </a:rPr>
              <a:t> AS </a:t>
            </a:r>
            <a:r>
              <a:rPr lang="en-US" sz="800" dirty="0" err="1">
                <a:solidFill>
                  <a:srgbClr val="000000"/>
                </a:solidFill>
                <a:latin typeface="Lucida Sans Typewriter Std"/>
              </a:rPr>
              <a:t>LastName</a:t>
            </a:r>
            <a:r>
              <a:rPr lang="en-US" sz="800" dirty="0">
                <a:solidFill>
                  <a:srgbClr val="000000"/>
                </a:solidFill>
                <a:latin typeface="Lucida Sans Typewriter Std"/>
              </a:rPr>
              <a:t>+', '+</a:t>
            </a:r>
            <a:r>
              <a:rPr lang="en-US" sz="800" dirty="0" err="1">
                <a:solidFill>
                  <a:srgbClr val="000000"/>
                </a:solidFill>
                <a:latin typeface="Lucida Sans Typewriter Std"/>
              </a:rPr>
              <a:t>FirstName</a:t>
            </a:r>
            <a:r>
              <a:rPr lang="en-US" sz="800" dirty="0">
                <a:solidFill>
                  <a:srgbClr val="000000"/>
                </a:solidFill>
                <a:latin typeface="Lucida Sans Typewriter Std"/>
              </a:rPr>
              <a:t>; </a:t>
            </a:r>
            <a:endParaRPr lang="en-US" dirty="0"/>
          </a:p>
        </p:txBody>
      </p:sp>
    </p:spTree>
    <p:extLst>
      <p:ext uri="{BB962C8B-B14F-4D97-AF65-F5344CB8AC3E}">
        <p14:creationId xmlns:p14="http://schemas.microsoft.com/office/powerpoint/2010/main" val="296277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4346448" cy="6096000"/>
          </a:xfrm>
        </p:spPr>
        <p:txBody>
          <a:bodyPr>
            <a:normAutofit/>
          </a:bodyPr>
          <a:lstStyle/>
          <a:p>
            <a:r>
              <a:rPr lang="en-US" sz="1600" b="1" dirty="0" smtClean="0"/>
              <a:t>Using User-Defined Data Type (Alias)</a:t>
            </a:r>
          </a:p>
          <a:p>
            <a:endParaRPr lang="en-US" sz="1600" b="1" dirty="0"/>
          </a:p>
          <a:p>
            <a:r>
              <a:rPr lang="en-US" sz="1600" dirty="0" smtClean="0"/>
              <a:t>Logic for the different data types is actually stored in the database, and you have the capability to create your own User-Defined data type as known as an alias.</a:t>
            </a:r>
          </a:p>
          <a:p>
            <a:endParaRPr lang="en-US" sz="1600" dirty="0"/>
          </a:p>
          <a:p>
            <a:r>
              <a:rPr lang="en-US" sz="1600" dirty="0" smtClean="0"/>
              <a:t>This is useful in situations were you want to restrict the data for data integrity, for instance you want to store the SSN with the dashes, which would take up 11 characters.</a:t>
            </a:r>
          </a:p>
          <a:p>
            <a:endParaRPr lang="en-US" sz="1600" dirty="0" smtClean="0"/>
          </a:p>
        </p:txBody>
      </p:sp>
      <p:pic>
        <p:nvPicPr>
          <p:cNvPr id="5" name="Picture 4"/>
          <p:cNvPicPr>
            <a:picLocks noChangeAspect="1"/>
          </p:cNvPicPr>
          <p:nvPr/>
        </p:nvPicPr>
        <p:blipFill>
          <a:blip r:embed="rId2"/>
          <a:stretch>
            <a:fillRect/>
          </a:stretch>
        </p:blipFill>
        <p:spPr>
          <a:xfrm>
            <a:off x="5860806" y="1048987"/>
            <a:ext cx="2521194" cy="5638800"/>
          </a:xfrm>
          <a:prstGeom prst="rect">
            <a:avLst/>
          </a:prstGeom>
        </p:spPr>
      </p:pic>
    </p:spTree>
    <p:extLst>
      <p:ext uri="{BB962C8B-B14F-4D97-AF65-F5344CB8AC3E}">
        <p14:creationId xmlns:p14="http://schemas.microsoft.com/office/powerpoint/2010/main" val="134359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Let’s talk Data Types, Tables and Views</a:t>
            </a:r>
            <a:endParaRPr lang="en-US" dirty="0"/>
          </a:p>
        </p:txBody>
      </p:sp>
    </p:spTree>
    <p:extLst>
      <p:ext uri="{BB962C8B-B14F-4D97-AF65-F5344CB8AC3E}">
        <p14:creationId xmlns:p14="http://schemas.microsoft.com/office/powerpoint/2010/main" val="1395832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TABLES</a:t>
            </a:r>
            <a:endParaRPr lang="en-US" dirty="0"/>
          </a:p>
        </p:txBody>
      </p:sp>
      <p:sp>
        <p:nvSpPr>
          <p:cNvPr id="3" name="Text Placeholder 2"/>
          <p:cNvSpPr>
            <a:spLocks noGrp="1"/>
          </p:cNvSpPr>
          <p:nvPr>
            <p:ph type="body" sz="quarter" idx="13"/>
          </p:nvPr>
        </p:nvSpPr>
        <p:spPr/>
        <p:txBody>
          <a:bodyPr>
            <a:noAutofit/>
          </a:bodyPr>
          <a:lstStyle/>
          <a:p>
            <a:r>
              <a:rPr lang="en-US" sz="1400" dirty="0" smtClean="0"/>
              <a:t>Data Tables</a:t>
            </a:r>
            <a:endParaRPr lang="en-US" sz="1400" dirty="0"/>
          </a:p>
        </p:txBody>
      </p:sp>
      <p:sp>
        <p:nvSpPr>
          <p:cNvPr id="4" name="Content Placeholder 3"/>
          <p:cNvSpPr>
            <a:spLocks noGrp="1"/>
          </p:cNvSpPr>
          <p:nvPr>
            <p:ph sz="quarter" idx="15"/>
          </p:nvPr>
        </p:nvSpPr>
        <p:spPr>
          <a:xfrm>
            <a:off x="301752" y="609600"/>
            <a:ext cx="8080248" cy="6096000"/>
          </a:xfrm>
        </p:spPr>
        <p:txBody>
          <a:bodyPr>
            <a:normAutofit/>
          </a:bodyPr>
          <a:lstStyle/>
          <a:p>
            <a:r>
              <a:rPr lang="en-US" sz="1600" b="1" dirty="0" smtClean="0"/>
              <a:t>Using User-Defined Data Type (Alias)</a:t>
            </a:r>
          </a:p>
          <a:p>
            <a:endParaRPr lang="en-US" sz="1600" b="1" dirty="0"/>
          </a:p>
          <a:p>
            <a:r>
              <a:rPr lang="en-US" sz="1600" dirty="0" smtClean="0"/>
              <a:t>To create a new data type:</a:t>
            </a:r>
          </a:p>
          <a:p>
            <a:pPr marL="285750" indent="-285750">
              <a:buFont typeface="Arial" panose="020B0604020202020204" pitchFamily="34" charset="0"/>
              <a:buChar char="•"/>
            </a:pPr>
            <a:r>
              <a:rPr lang="en-US" sz="1600" dirty="0" smtClean="0"/>
              <a:t>Expand the MSQSQL_Class1 database, and then expand </a:t>
            </a:r>
            <a:r>
              <a:rPr lang="en-US" sz="1600" b="1" dirty="0" smtClean="0"/>
              <a:t>Programmability </a:t>
            </a:r>
            <a:r>
              <a:rPr lang="en-US" sz="1600" dirty="0" smtClean="0"/>
              <a:t>and the expand </a:t>
            </a:r>
            <a:r>
              <a:rPr lang="en-US" sz="1600" b="1" dirty="0" smtClean="0"/>
              <a:t>Types</a:t>
            </a:r>
            <a:r>
              <a:rPr lang="en-US" sz="1600" dirty="0" smtClean="0"/>
              <a:t>.</a:t>
            </a:r>
          </a:p>
          <a:p>
            <a:pPr marL="285750" indent="-285750">
              <a:buFont typeface="Arial" panose="020B0604020202020204" pitchFamily="34" charset="0"/>
              <a:buChar char="•"/>
            </a:pPr>
            <a:r>
              <a:rPr lang="en-US" sz="1600" dirty="0" smtClean="0"/>
              <a:t>Right-click the </a:t>
            </a:r>
            <a:r>
              <a:rPr lang="en-US" sz="1600" b="1" dirty="0" smtClean="0"/>
              <a:t>User-Defined Data Types</a:t>
            </a:r>
            <a:r>
              <a:rPr lang="en-US" sz="1600" dirty="0" smtClean="0"/>
              <a:t>, and then click </a:t>
            </a:r>
            <a:r>
              <a:rPr lang="en-US" sz="1600" b="1" dirty="0" smtClean="0"/>
              <a:t>New User-Defined Data Type</a:t>
            </a:r>
            <a:r>
              <a:rPr lang="en-US" sz="1600" dirty="0" smtClean="0"/>
              <a:t>.</a:t>
            </a:r>
          </a:p>
        </p:txBody>
      </p:sp>
      <p:pic>
        <p:nvPicPr>
          <p:cNvPr id="6" name="Picture 5"/>
          <p:cNvPicPr>
            <a:picLocks noChangeAspect="1"/>
          </p:cNvPicPr>
          <p:nvPr/>
        </p:nvPicPr>
        <p:blipFill>
          <a:blip r:embed="rId2"/>
          <a:stretch>
            <a:fillRect/>
          </a:stretch>
        </p:blipFill>
        <p:spPr>
          <a:xfrm>
            <a:off x="2163172" y="2362200"/>
            <a:ext cx="6218828" cy="4343400"/>
          </a:xfrm>
          <a:prstGeom prst="rect">
            <a:avLst/>
          </a:prstGeom>
        </p:spPr>
      </p:pic>
    </p:spTree>
    <p:extLst>
      <p:ext uri="{BB962C8B-B14F-4D97-AF65-F5344CB8AC3E}">
        <p14:creationId xmlns:p14="http://schemas.microsoft.com/office/powerpoint/2010/main" val="80848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VIEWS</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a:t>
            </a:r>
            <a:endParaRPr lang="en-US" sz="1400" dirty="0"/>
          </a:p>
        </p:txBody>
      </p:sp>
      <p:sp>
        <p:nvSpPr>
          <p:cNvPr id="4" name="Content Placeholder 3"/>
          <p:cNvSpPr>
            <a:spLocks noGrp="1"/>
          </p:cNvSpPr>
          <p:nvPr>
            <p:ph sz="quarter" idx="15"/>
          </p:nvPr>
        </p:nvSpPr>
        <p:spPr>
          <a:xfrm>
            <a:off x="301752" y="685800"/>
            <a:ext cx="8074152" cy="5029200"/>
          </a:xfrm>
        </p:spPr>
        <p:txBody>
          <a:bodyPr>
            <a:normAutofit lnSpcReduction="10000"/>
          </a:bodyPr>
          <a:lstStyle/>
          <a:p>
            <a:r>
              <a:rPr lang="en-US" sz="1600" dirty="0"/>
              <a:t>In SQL, a view is a virtual table based on the result-set of </a:t>
            </a:r>
            <a:r>
              <a:rPr lang="en-US" sz="1600" dirty="0" smtClean="0"/>
              <a:t>a </a:t>
            </a:r>
            <a:r>
              <a:rPr lang="en-US" sz="1600" dirty="0"/>
              <a:t>SQL statement.</a:t>
            </a:r>
          </a:p>
          <a:p>
            <a:r>
              <a:rPr lang="en-US" sz="1600" dirty="0"/>
              <a:t>A view contains rows and columns, just like a real table. The fields in a view are fields from one or more real tables in the database.</a:t>
            </a:r>
          </a:p>
          <a:p>
            <a:r>
              <a:rPr lang="en-US" sz="1600" dirty="0"/>
              <a:t>You can add SQL functions, WHERE, and JOIN statements to a view and present the data as if the data were coming from one single table.</a:t>
            </a:r>
          </a:p>
          <a:p>
            <a:endParaRPr lang="en-US" sz="1600" dirty="0" smtClean="0"/>
          </a:p>
          <a:p>
            <a:r>
              <a:rPr lang="en-US" sz="1600" dirty="0" smtClean="0"/>
              <a:t>You </a:t>
            </a:r>
            <a:r>
              <a:rPr lang="en-US" sz="1600" dirty="0"/>
              <a:t>can think of a view as a lens looking at one or more tables. A view is really nothing more than a logical representation of one or more tables in a database. </a:t>
            </a:r>
            <a:r>
              <a:rPr lang="en-US" sz="1600" dirty="0" smtClean="0"/>
              <a:t>Views </a:t>
            </a:r>
            <a:r>
              <a:rPr lang="en-US" sz="1600" dirty="0"/>
              <a:t>offer the following benefits and </a:t>
            </a:r>
            <a:r>
              <a:rPr lang="en-US" sz="1600" dirty="0" smtClean="0"/>
              <a:t>functionality:</a:t>
            </a:r>
          </a:p>
          <a:p>
            <a:endParaRPr lang="en-US" sz="1600" dirty="0"/>
          </a:p>
          <a:p>
            <a:pPr marL="285750" indent="-285750">
              <a:buFont typeface="Arial" panose="020B0604020202020204" pitchFamily="34" charset="0"/>
              <a:buChar char="•"/>
            </a:pPr>
            <a:r>
              <a:rPr lang="en-US" sz="1600" dirty="0"/>
              <a:t>Many different perspectives of the same table.</a:t>
            </a:r>
          </a:p>
          <a:p>
            <a:pPr marL="285750" indent="-285750">
              <a:buFont typeface="Arial" panose="020B0604020202020204" pitchFamily="34" charset="0"/>
              <a:buChar char="•"/>
            </a:pPr>
            <a:r>
              <a:rPr lang="en-US" sz="1600" dirty="0"/>
              <a:t>Can hide certain columns in a table. For example you may want to allow employees to see other employees to see the phone number column, but only certain employees to be able to access an employees salary column!</a:t>
            </a:r>
          </a:p>
          <a:p>
            <a:pPr marL="285750" indent="-285750">
              <a:buFont typeface="Arial" panose="020B0604020202020204" pitchFamily="34" charset="0"/>
              <a:buChar char="•"/>
            </a:pPr>
            <a:r>
              <a:rPr lang="en-US" sz="1600" dirty="0"/>
              <a:t>Can provide huge time savings in writing queries by already having a group of frequently accessed tables joined together in a view.</a:t>
            </a:r>
          </a:p>
          <a:p>
            <a:pPr marL="285750" indent="-285750">
              <a:buFont typeface="Arial" panose="020B0604020202020204" pitchFamily="34" charset="0"/>
              <a:buChar char="•"/>
            </a:pPr>
            <a:r>
              <a:rPr lang="en-US" sz="1600" dirty="0"/>
              <a:t>Views allow you to use functions and manipulate data in ways that meet your requirements. For example, you store a persons birth date, but you like to calculate this to determine their 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5141754"/>
            <a:ext cx="3153470" cy="1640046"/>
          </a:xfrm>
          <a:prstGeom prst="rect">
            <a:avLst/>
          </a:prstGeom>
        </p:spPr>
      </p:pic>
    </p:spTree>
    <p:extLst>
      <p:ext uri="{BB962C8B-B14F-4D97-AF65-F5344CB8AC3E}">
        <p14:creationId xmlns:p14="http://schemas.microsoft.com/office/powerpoint/2010/main" val="34157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VIEWS</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a:t>
            </a:r>
            <a:endParaRPr lang="en-US" sz="1400" dirty="0"/>
          </a:p>
        </p:txBody>
      </p:sp>
      <p:sp>
        <p:nvSpPr>
          <p:cNvPr id="4" name="Content Placeholder 3"/>
          <p:cNvSpPr>
            <a:spLocks noGrp="1"/>
          </p:cNvSpPr>
          <p:nvPr>
            <p:ph sz="quarter" idx="15"/>
          </p:nvPr>
        </p:nvSpPr>
        <p:spPr>
          <a:xfrm>
            <a:off x="301752" y="685800"/>
            <a:ext cx="8074152" cy="6019800"/>
          </a:xfrm>
        </p:spPr>
        <p:txBody>
          <a:bodyPr>
            <a:normAutofit fontScale="92500" lnSpcReduction="20000"/>
          </a:bodyPr>
          <a:lstStyle/>
          <a:p>
            <a:r>
              <a:rPr lang="en-US" sz="1600" dirty="0" smtClean="0"/>
              <a:t>In </a:t>
            </a:r>
            <a:r>
              <a:rPr lang="en-US" sz="1600" dirty="0"/>
              <a:t>general, you should adopt some naming standard for your views. This standard is </a:t>
            </a:r>
            <a:r>
              <a:rPr lang="en-US" sz="1600" dirty="0" err="1"/>
              <a:t>vw</a:t>
            </a:r>
            <a:r>
              <a:rPr lang="en-US" sz="1600" dirty="0"/>
              <a:t>_&lt;name of view&gt;. The name should be somewhat reflective of the purpose of the view. You can clearly see that I did not do such a good job with this. Sometimes coming up with a short descriptive name for your view is easier said than done.</a:t>
            </a:r>
          </a:p>
          <a:p>
            <a:endParaRPr lang="en-US" sz="1600" dirty="0" smtClean="0"/>
          </a:p>
          <a:p>
            <a:r>
              <a:rPr lang="en-US" sz="1600" dirty="0" smtClean="0"/>
              <a:t>The </a:t>
            </a:r>
            <a:r>
              <a:rPr lang="en-US" sz="1600" dirty="0"/>
              <a:t>syntax for creating a view is...</a:t>
            </a:r>
          </a:p>
          <a:p>
            <a:r>
              <a:rPr lang="en-US" sz="1600" dirty="0"/>
              <a:t>CREATE OR REPLACE VIEW `&lt;</a:t>
            </a:r>
            <a:r>
              <a:rPr lang="en-US" sz="1600" dirty="0" err="1"/>
              <a:t>your_view_name</a:t>
            </a:r>
            <a:r>
              <a:rPr lang="en-US" sz="1600" dirty="0"/>
              <a:t>&gt;` </a:t>
            </a:r>
          </a:p>
          <a:p>
            <a:r>
              <a:rPr lang="en-US" sz="1600" dirty="0"/>
              <a:t>AS</a:t>
            </a:r>
          </a:p>
          <a:p>
            <a:r>
              <a:rPr lang="en-US" sz="1600" dirty="0"/>
              <a:t>...followed by a normal SQL </a:t>
            </a:r>
            <a:r>
              <a:rPr lang="en-US" sz="1600" dirty="0" smtClean="0"/>
              <a:t>SELECT statement. </a:t>
            </a:r>
            <a:r>
              <a:rPr lang="en-US" sz="1600" dirty="0"/>
              <a:t>This SELECT can include a WHERE clause or anything else for that matter that can be put into a SELECT statement. The scenarios are endless. It really depends on the purpose of the view.</a:t>
            </a:r>
          </a:p>
          <a:p>
            <a:endParaRPr lang="en-US" sz="1600" dirty="0" smtClean="0"/>
          </a:p>
          <a:p>
            <a:r>
              <a:rPr lang="en-US" sz="1600" dirty="0"/>
              <a:t>Views don’t actually store physical data</a:t>
            </a:r>
            <a:r>
              <a:rPr lang="en-US" sz="1600" dirty="0" smtClean="0"/>
              <a:t>.  To view the data in a view, you would execute it by running a select statement.</a:t>
            </a:r>
          </a:p>
          <a:p>
            <a:endParaRPr lang="en-US" sz="1600" dirty="0"/>
          </a:p>
          <a:p>
            <a:r>
              <a:rPr lang="en-US" sz="1600" dirty="0" smtClean="0"/>
              <a:t>Simple syntax for executing a view is…</a:t>
            </a:r>
          </a:p>
          <a:p>
            <a:r>
              <a:rPr lang="en-US" sz="1600" dirty="0" smtClean="0"/>
              <a:t>SELECT TOP 100</a:t>
            </a:r>
          </a:p>
          <a:p>
            <a:r>
              <a:rPr lang="en-US" sz="1600" dirty="0" smtClean="0"/>
              <a:t>	</a:t>
            </a:r>
            <a:r>
              <a:rPr lang="en-US" sz="1600" dirty="0" err="1" smtClean="0"/>
              <a:t>lastname</a:t>
            </a:r>
            <a:r>
              <a:rPr lang="en-US" sz="1600" dirty="0" smtClean="0"/>
              <a:t>, </a:t>
            </a:r>
          </a:p>
          <a:p>
            <a:r>
              <a:rPr lang="en-US" sz="1600" dirty="0"/>
              <a:t>	</a:t>
            </a:r>
            <a:r>
              <a:rPr lang="en-US" sz="1600" dirty="0" err="1" smtClean="0"/>
              <a:t>firstname</a:t>
            </a:r>
            <a:r>
              <a:rPr lang="en-US" sz="1600" dirty="0" smtClean="0"/>
              <a:t>,</a:t>
            </a:r>
          </a:p>
          <a:p>
            <a:r>
              <a:rPr lang="en-US" sz="1600" dirty="0"/>
              <a:t>	</a:t>
            </a:r>
            <a:r>
              <a:rPr lang="en-US" sz="1600" dirty="0" err="1" smtClean="0"/>
              <a:t>Fullname_fl</a:t>
            </a:r>
            <a:r>
              <a:rPr lang="en-US" sz="1600" dirty="0" smtClean="0"/>
              <a:t>,</a:t>
            </a:r>
          </a:p>
          <a:p>
            <a:r>
              <a:rPr lang="en-US" sz="1600" dirty="0"/>
              <a:t>	</a:t>
            </a:r>
            <a:r>
              <a:rPr lang="en-US" sz="1600" dirty="0" err="1" smtClean="0"/>
              <a:t>Fullname_lf</a:t>
            </a:r>
            <a:r>
              <a:rPr lang="en-US" sz="1600" dirty="0" smtClean="0"/>
              <a:t>,</a:t>
            </a:r>
          </a:p>
          <a:p>
            <a:r>
              <a:rPr lang="en-US" sz="1600" dirty="0"/>
              <a:t>	</a:t>
            </a:r>
            <a:r>
              <a:rPr lang="en-US" sz="1600" dirty="0" err="1" smtClean="0"/>
              <a:t>birth_dttm</a:t>
            </a:r>
            <a:r>
              <a:rPr lang="en-US" sz="1600" dirty="0" smtClean="0"/>
              <a:t> </a:t>
            </a:r>
            <a:r>
              <a:rPr lang="en-US" sz="1600" dirty="0"/>
              <a:t>, </a:t>
            </a:r>
            <a:r>
              <a:rPr lang="en-US" sz="1600" dirty="0" smtClean="0"/>
              <a:t>Age</a:t>
            </a:r>
          </a:p>
          <a:p>
            <a:r>
              <a:rPr lang="en-US" sz="1600" dirty="0" smtClean="0"/>
              <a:t>From </a:t>
            </a:r>
            <a:r>
              <a:rPr lang="en-US" sz="1600" dirty="0" err="1" smtClean="0"/>
              <a:t>vw_Users</a:t>
            </a:r>
            <a:r>
              <a:rPr lang="en-US" sz="1600" dirty="0" smtClean="0"/>
              <a:t> </a:t>
            </a:r>
            <a:r>
              <a:rPr lang="en-US" sz="1600" dirty="0"/>
              <a:t>(NOLOCK) </a:t>
            </a:r>
            <a:endParaRPr lang="en-US" sz="1600" dirty="0" smtClean="0"/>
          </a:p>
          <a:p>
            <a:r>
              <a:rPr lang="en-US" sz="1600" dirty="0" smtClean="0"/>
              <a:t>WHERE </a:t>
            </a:r>
            <a:r>
              <a:rPr lang="en-US" sz="1600" dirty="0"/>
              <a:t>Age is not null </a:t>
            </a:r>
            <a:endParaRPr lang="en-US" sz="1600" dirty="0" smtClean="0"/>
          </a:p>
          <a:p>
            <a:r>
              <a:rPr lang="en-US" sz="1600" dirty="0" smtClean="0"/>
              <a:t>GO </a:t>
            </a:r>
            <a:endParaRPr lang="en-US" sz="1600" dirty="0"/>
          </a:p>
          <a:p>
            <a:endParaRPr lang="en-US" sz="1600" dirty="0"/>
          </a:p>
        </p:txBody>
      </p:sp>
    </p:spTree>
    <p:extLst>
      <p:ext uri="{BB962C8B-B14F-4D97-AF65-F5344CB8AC3E}">
        <p14:creationId xmlns:p14="http://schemas.microsoft.com/office/powerpoint/2010/main" val="99777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VIEWS</a:t>
            </a:r>
            <a:endParaRPr lang="en-US" dirty="0"/>
          </a:p>
        </p:txBody>
      </p:sp>
      <p:sp>
        <p:nvSpPr>
          <p:cNvPr id="3" name="Text Placeholder 2"/>
          <p:cNvSpPr>
            <a:spLocks noGrp="1"/>
          </p:cNvSpPr>
          <p:nvPr>
            <p:ph type="body" sz="quarter" idx="13"/>
          </p:nvPr>
        </p:nvSpPr>
        <p:spPr/>
        <p:txBody>
          <a:bodyPr>
            <a:noAutofit/>
          </a:bodyPr>
          <a:lstStyle/>
          <a:p>
            <a:r>
              <a:rPr lang="en-US" sz="1400" dirty="0" smtClean="0"/>
              <a:t>Views</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b="1" dirty="0" smtClean="0"/>
              <a:t>Updating a View</a:t>
            </a:r>
          </a:p>
          <a:p>
            <a:endParaRPr lang="en-US" sz="1600" dirty="0"/>
          </a:p>
          <a:p>
            <a:r>
              <a:rPr lang="en-US" sz="1600" dirty="0"/>
              <a:t>You can update a view by using the following syntax:</a:t>
            </a:r>
          </a:p>
          <a:p>
            <a:endParaRPr lang="en-US" sz="1600" dirty="0" smtClean="0"/>
          </a:p>
          <a:p>
            <a:r>
              <a:rPr lang="en-US" sz="1600" dirty="0"/>
              <a:t>CREATE OR REPLACE VIEW </a:t>
            </a:r>
            <a:r>
              <a:rPr lang="en-US" sz="1600" dirty="0" err="1" smtClean="0"/>
              <a:t>vw_view_name</a:t>
            </a:r>
            <a:r>
              <a:rPr lang="en-US" sz="1600" dirty="0" smtClean="0"/>
              <a:t> </a:t>
            </a:r>
            <a:r>
              <a:rPr lang="en-US" sz="1600" dirty="0"/>
              <a:t>AS</a:t>
            </a:r>
            <a:br>
              <a:rPr lang="en-US" sz="1600" dirty="0"/>
            </a:br>
            <a:r>
              <a:rPr lang="en-US" sz="1600" dirty="0"/>
              <a:t>SELECT </a:t>
            </a:r>
            <a:r>
              <a:rPr lang="en-US" sz="1600" dirty="0" err="1"/>
              <a:t>column_name</a:t>
            </a:r>
            <a:r>
              <a:rPr lang="en-US" sz="1600" dirty="0"/>
              <a:t>(s)</a:t>
            </a:r>
            <a:br>
              <a:rPr lang="en-US" sz="1600" dirty="0"/>
            </a:br>
            <a:r>
              <a:rPr lang="en-US" sz="1600" dirty="0"/>
              <a:t>FROM </a:t>
            </a:r>
            <a:r>
              <a:rPr lang="en-US" sz="1600" dirty="0" err="1"/>
              <a:t>table_name</a:t>
            </a:r>
            <a:r>
              <a:rPr lang="en-US" sz="1600" dirty="0"/>
              <a:t/>
            </a:r>
            <a:br>
              <a:rPr lang="en-US" sz="1600" dirty="0"/>
            </a:br>
            <a:r>
              <a:rPr lang="en-US" sz="1600" dirty="0"/>
              <a:t>WHERE </a:t>
            </a:r>
            <a:r>
              <a:rPr lang="en-US" sz="1600" dirty="0" smtClean="0"/>
              <a:t>condition</a:t>
            </a:r>
          </a:p>
          <a:p>
            <a:endParaRPr lang="en-US" sz="1600" dirty="0"/>
          </a:p>
          <a:p>
            <a:r>
              <a:rPr lang="en-US" sz="1600" b="1" dirty="0" smtClean="0"/>
              <a:t>Dropping a View</a:t>
            </a:r>
          </a:p>
          <a:p>
            <a:endParaRPr lang="en-US" sz="1600" dirty="0"/>
          </a:p>
          <a:p>
            <a:r>
              <a:rPr lang="en-US" sz="1600" dirty="0"/>
              <a:t>DROP VIEW </a:t>
            </a:r>
            <a:r>
              <a:rPr lang="en-US" sz="1600" dirty="0" err="1" smtClean="0"/>
              <a:t>vw_view_name</a:t>
            </a:r>
            <a:endParaRPr lang="en-US" sz="1600" dirty="0"/>
          </a:p>
        </p:txBody>
      </p:sp>
    </p:spTree>
    <p:extLst>
      <p:ext uri="{BB962C8B-B14F-4D97-AF65-F5344CB8AC3E}">
        <p14:creationId xmlns:p14="http://schemas.microsoft.com/office/powerpoint/2010/main" val="3445659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SERVER</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lnSpcReduction="10000"/>
          </a:bodyPr>
          <a:lstStyle/>
          <a:p>
            <a:r>
              <a:rPr lang="en-US" sz="1600" dirty="0"/>
              <a:t>A data type defines what kind of value a column can contain</a:t>
            </a:r>
            <a:r>
              <a:rPr lang="en-US" sz="1600" dirty="0" smtClean="0"/>
              <a:t>.</a:t>
            </a:r>
          </a:p>
          <a:p>
            <a:endParaRPr lang="en-US" sz="1600" dirty="0"/>
          </a:p>
          <a:p>
            <a:r>
              <a:rPr lang="en-US" sz="1600" dirty="0"/>
              <a:t>MS SQL Server uses the IDENTITY keyword to perform an auto-increment feature. </a:t>
            </a:r>
            <a:endParaRPr lang="en-US" sz="1600" dirty="0" smtClean="0"/>
          </a:p>
          <a:p>
            <a:endParaRPr lang="en-US" sz="1600" dirty="0"/>
          </a:p>
          <a:p>
            <a:r>
              <a:rPr lang="en-US" sz="1600" dirty="0"/>
              <a:t>In the </a:t>
            </a:r>
            <a:r>
              <a:rPr lang="en-US" sz="1600" dirty="0" smtClean="0"/>
              <a:t>INDENTITY(1,1), </a:t>
            </a:r>
            <a:r>
              <a:rPr lang="en-US" sz="1600" dirty="0"/>
              <a:t>the starting value for IDENTITY is 1, and it will increment by 1 for each new record</a:t>
            </a:r>
            <a:r>
              <a:rPr lang="en-US" sz="1600" dirty="0" smtClean="0"/>
              <a:t>.</a:t>
            </a:r>
          </a:p>
          <a:p>
            <a:endParaRPr lang="en-US" sz="1600" dirty="0"/>
          </a:p>
          <a:p>
            <a:r>
              <a:rPr lang="en-US" sz="1600" b="1" dirty="0"/>
              <a:t>Tip:</a:t>
            </a:r>
            <a:r>
              <a:rPr lang="en-US" sz="1600" dirty="0"/>
              <a:t> To specify that the "ID" column should start at value 10 and increment by 5, change it to IDENTITY(10,5</a:t>
            </a:r>
            <a:r>
              <a:rPr lang="en-US" sz="1600" dirty="0" smtClean="0"/>
              <a:t>).</a:t>
            </a:r>
          </a:p>
          <a:p>
            <a:endParaRPr lang="en-US" sz="1600" dirty="0"/>
          </a:p>
          <a:p>
            <a:r>
              <a:rPr lang="en-US" sz="1600" dirty="0"/>
              <a:t>Identity columns can be used for generating key values. The identity property on a column guarantees the following:</a:t>
            </a:r>
          </a:p>
          <a:p>
            <a:pPr marL="285750" indent="-285750">
              <a:buFont typeface="Arial" panose="020B0604020202020204" pitchFamily="34" charset="0"/>
              <a:buChar char="•"/>
            </a:pPr>
            <a:r>
              <a:rPr lang="en-US" sz="1600" dirty="0"/>
              <a:t>Each new value is generated based on the current seed &amp; increment.</a:t>
            </a:r>
          </a:p>
          <a:p>
            <a:pPr marL="285750" indent="-285750">
              <a:buFont typeface="Arial" panose="020B0604020202020204" pitchFamily="34" charset="0"/>
              <a:buChar char="•"/>
            </a:pPr>
            <a:r>
              <a:rPr lang="en-US" sz="1600" dirty="0"/>
              <a:t>Each new value for a particular transaction is different from other concurrent transactions on the table.</a:t>
            </a:r>
          </a:p>
          <a:p>
            <a:endParaRPr lang="en-US" sz="1600" dirty="0"/>
          </a:p>
          <a:p>
            <a:r>
              <a:rPr lang="en-US" sz="1600" dirty="0" smtClean="0"/>
              <a:t>Not </a:t>
            </a:r>
            <a:r>
              <a:rPr lang="en-US" sz="1600" dirty="0"/>
              <a:t>only can you insert data directly into columns, but you can also derive columns from other columns. </a:t>
            </a:r>
            <a:r>
              <a:rPr lang="en-US" sz="1600" dirty="0" smtClean="0"/>
              <a:t>Typically</a:t>
            </a:r>
            <a:r>
              <a:rPr lang="en-US" sz="1600" dirty="0"/>
              <a:t>, computed columns will extend or enhance the data that is stored in traditional columns. </a:t>
            </a:r>
            <a:endParaRPr lang="en-US" sz="1600" dirty="0" smtClean="0"/>
          </a:p>
          <a:p>
            <a:endParaRPr lang="en-US" sz="1600" dirty="0"/>
          </a:p>
          <a:p>
            <a:r>
              <a:rPr lang="en-US" sz="1600" dirty="0"/>
              <a:t>A view always shows up-to-date data! The database engine recreates the data, using the view's SQL statement, every time a user queries a view.</a:t>
            </a:r>
          </a:p>
        </p:txBody>
      </p:sp>
    </p:spTree>
    <p:extLst>
      <p:ext uri="{BB962C8B-B14F-4D97-AF65-F5344CB8AC3E}">
        <p14:creationId xmlns:p14="http://schemas.microsoft.com/office/powerpoint/2010/main" val="3210362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SQL SERVER</a:t>
            </a:r>
            <a:endParaRPr lang="en-US" dirty="0"/>
          </a:p>
        </p:txBody>
      </p:sp>
      <p:sp>
        <p:nvSpPr>
          <p:cNvPr id="3" name="Text Placeholder 2"/>
          <p:cNvSpPr>
            <a:spLocks noGrp="1"/>
          </p:cNvSpPr>
          <p:nvPr>
            <p:ph type="body" sz="quarter" idx="13"/>
          </p:nvPr>
        </p:nvSpPr>
        <p:spPr/>
        <p:txBody>
          <a:bodyPr>
            <a:noAutofit/>
          </a:bodyPr>
          <a:lstStyle/>
          <a:p>
            <a:r>
              <a:rPr lang="en-US" sz="1400" dirty="0" smtClean="0"/>
              <a:t>Summary</a:t>
            </a:r>
            <a:endParaRPr lang="en-US" sz="1400" dirty="0"/>
          </a:p>
        </p:txBody>
      </p:sp>
      <p:sp>
        <p:nvSpPr>
          <p:cNvPr id="4" name="Content Placeholder 3"/>
          <p:cNvSpPr>
            <a:spLocks noGrp="1"/>
          </p:cNvSpPr>
          <p:nvPr>
            <p:ph sz="quarter" idx="15"/>
          </p:nvPr>
        </p:nvSpPr>
        <p:spPr>
          <a:xfrm>
            <a:off x="301752" y="685800"/>
            <a:ext cx="8074152" cy="6019800"/>
          </a:xfrm>
        </p:spPr>
        <p:txBody>
          <a:bodyPr>
            <a:normAutofit/>
          </a:bodyPr>
          <a:lstStyle/>
          <a:p>
            <a:r>
              <a:rPr lang="en-US" sz="1600" dirty="0" smtClean="0"/>
              <a:t>MSDN – Reference Listing on Data Types</a:t>
            </a:r>
          </a:p>
          <a:p>
            <a:r>
              <a:rPr lang="en-US" sz="1600" dirty="0">
                <a:hlinkClick r:id="rId2"/>
              </a:rPr>
              <a:t>https://</a:t>
            </a:r>
            <a:r>
              <a:rPr lang="en-US" sz="1600" dirty="0" smtClean="0">
                <a:hlinkClick r:id="rId2"/>
              </a:rPr>
              <a:t>msdn.microsoft.com/en-us/library/ms187752.aspx</a:t>
            </a:r>
            <a:endParaRPr lang="en-US" sz="1600" dirty="0" smtClean="0"/>
          </a:p>
          <a:p>
            <a:endParaRPr lang="en-US" sz="1600" dirty="0"/>
          </a:p>
          <a:p>
            <a:endParaRPr lang="en-US" sz="1600" dirty="0"/>
          </a:p>
        </p:txBody>
      </p:sp>
    </p:spTree>
    <p:extLst>
      <p:ext uri="{BB962C8B-B14F-4D97-AF65-F5344CB8AC3E}">
        <p14:creationId xmlns:p14="http://schemas.microsoft.com/office/powerpoint/2010/main" val="108288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sp>
        <p:nvSpPr>
          <p:cNvPr id="4" name="Content Placeholder 3"/>
          <p:cNvSpPr>
            <a:spLocks noGrp="1"/>
          </p:cNvSpPr>
          <p:nvPr>
            <p:ph sz="quarter" idx="15"/>
          </p:nvPr>
        </p:nvSpPr>
        <p:spPr>
          <a:xfrm>
            <a:off x="304800" y="762000"/>
            <a:ext cx="8074152" cy="5943600"/>
          </a:xfrm>
        </p:spPr>
        <p:txBody>
          <a:bodyPr>
            <a:normAutofit fontScale="77500" lnSpcReduction="20000"/>
          </a:bodyPr>
          <a:lstStyle/>
          <a:p>
            <a:r>
              <a:rPr lang="en-US" sz="1900" dirty="0"/>
              <a:t>Each column in a database table is required to have a name and a data type</a:t>
            </a:r>
            <a:r>
              <a:rPr lang="en-US" sz="1900" dirty="0" smtClean="0"/>
              <a:t>.</a:t>
            </a:r>
          </a:p>
          <a:p>
            <a:endParaRPr lang="en-US" sz="1900" dirty="0"/>
          </a:p>
          <a:p>
            <a:r>
              <a:rPr lang="en-US" sz="1900" dirty="0"/>
              <a:t>SQL developers have to decide what types of data will be stored inside each and every table column when creating a SQL table. The data type is a label and a guideline for SQL to understand what type of data is expected inside of each column, and it also identifies how SQL will interact with the stored data.</a:t>
            </a:r>
          </a:p>
          <a:p>
            <a:endParaRPr lang="en-US" sz="1900" dirty="0"/>
          </a:p>
          <a:p>
            <a:r>
              <a:rPr lang="en-US" sz="1900" dirty="0" smtClean="0"/>
              <a:t>SQL Server contains four distinct data type categories:</a:t>
            </a:r>
          </a:p>
          <a:p>
            <a:endParaRPr lang="en-US" sz="17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r>
              <a:rPr lang="en-US" sz="1900" dirty="0" smtClean="0"/>
              <a:t>Each </a:t>
            </a:r>
            <a:r>
              <a:rPr lang="en-US" sz="1900" dirty="0"/>
              <a:t>of the four categories contains subcategories. All columns within a table, declared variables, and parameters must have a corresponding data type. A data type simply specifies what type of data can be placed into the object (column, variable, parameter, and so on). </a:t>
            </a:r>
            <a:r>
              <a:rPr lang="en-US" sz="1900" b="1" dirty="0"/>
              <a:t>Database integrity </a:t>
            </a:r>
            <a:r>
              <a:rPr lang="en-US" sz="1900" dirty="0"/>
              <a:t>depends heavily on appropriately scoped data types; therefore, you should not always depend or rely on an application to enforce data type usage. </a:t>
            </a:r>
          </a:p>
        </p:txBody>
      </p:sp>
      <p:graphicFrame>
        <p:nvGraphicFramePr>
          <p:cNvPr id="5" name="Diagram 4"/>
          <p:cNvGraphicFramePr/>
          <p:nvPr>
            <p:extLst>
              <p:ext uri="{D42A27DB-BD31-4B8C-83A1-F6EECF244321}">
                <p14:modId xmlns:p14="http://schemas.microsoft.com/office/powerpoint/2010/main" val="1777328547"/>
              </p:ext>
            </p:extLst>
          </p:nvPr>
        </p:nvGraphicFramePr>
        <p:xfrm>
          <a:off x="1676400" y="2413000"/>
          <a:ext cx="54102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3718936293"/>
              </p:ext>
            </p:extLst>
          </p:nvPr>
        </p:nvGraphicFramePr>
        <p:xfrm>
          <a:off x="307974" y="1742572"/>
          <a:ext cx="8074026" cy="4500880"/>
        </p:xfrm>
        <a:graphic>
          <a:graphicData uri="http://schemas.openxmlformats.org/drawingml/2006/table">
            <a:tbl>
              <a:tblPr firstRow="1" bandRow="1">
                <a:tableStyleId>{B301B821-A1FF-4177-AEE7-76D212191A09}</a:tableStyleId>
              </a:tblPr>
              <a:tblGrid>
                <a:gridCol w="1371600"/>
                <a:gridCol w="5257800"/>
                <a:gridCol w="1444626"/>
              </a:tblGrid>
              <a:tr h="370840">
                <a:tc>
                  <a:txBody>
                    <a:bodyPr/>
                    <a:lstStyle/>
                    <a:p>
                      <a:r>
                        <a:rPr lang="en-US" sz="1200" dirty="0" smtClean="0"/>
                        <a:t>Data</a:t>
                      </a:r>
                      <a:r>
                        <a:rPr lang="en-US" sz="1200" baseline="0" dirty="0" smtClean="0"/>
                        <a:t> Type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Storage</a:t>
                      </a:r>
                      <a:endParaRPr lang="en-US" sz="1200" dirty="0"/>
                    </a:p>
                  </a:txBody>
                  <a:tcPr/>
                </a:tc>
              </a:tr>
              <a:tr h="370840">
                <a:tc>
                  <a:txBody>
                    <a:bodyPr/>
                    <a:lstStyle/>
                    <a:p>
                      <a:r>
                        <a:rPr lang="en-US" sz="1200" dirty="0" err="1" smtClean="0"/>
                        <a:t>Tinyint</a:t>
                      </a:r>
                      <a:endParaRPr lang="en-US" sz="1200" dirty="0"/>
                    </a:p>
                  </a:txBody>
                  <a:tcPr/>
                </a:tc>
                <a:tc>
                  <a:txBody>
                    <a:bodyPr/>
                    <a:lstStyle/>
                    <a:p>
                      <a:r>
                        <a:rPr lang="en-US" sz="1200" dirty="0" smtClean="0">
                          <a:effectLst/>
                        </a:rPr>
                        <a:t>Allows whole numbers from 0 to 255</a:t>
                      </a:r>
                      <a:endParaRPr lang="en-US" sz="1200" dirty="0"/>
                    </a:p>
                  </a:txBody>
                  <a:tcPr/>
                </a:tc>
                <a:tc>
                  <a:txBody>
                    <a:bodyPr/>
                    <a:lstStyle/>
                    <a:p>
                      <a:r>
                        <a:rPr lang="en-US" sz="1200" dirty="0" smtClean="0"/>
                        <a:t>1 byte</a:t>
                      </a:r>
                      <a:endParaRPr lang="en-US" sz="1200" dirty="0"/>
                    </a:p>
                  </a:txBody>
                  <a:tcPr/>
                </a:tc>
              </a:tr>
              <a:tr h="370840">
                <a:tc>
                  <a:txBody>
                    <a:bodyPr/>
                    <a:lstStyle/>
                    <a:p>
                      <a:r>
                        <a:rPr lang="en-US" sz="1200" dirty="0" err="1" smtClean="0"/>
                        <a:t>Smallint</a:t>
                      </a:r>
                      <a:endParaRPr lang="en-US" sz="1200" dirty="0"/>
                    </a:p>
                  </a:txBody>
                  <a:tcPr/>
                </a:tc>
                <a:tc>
                  <a:txBody>
                    <a:bodyPr/>
                    <a:lstStyle/>
                    <a:p>
                      <a:r>
                        <a:rPr lang="en-US" sz="1200" dirty="0" smtClean="0">
                          <a:effectLst/>
                        </a:rPr>
                        <a:t>Allows whole numbers between -32,768 and 32,767</a:t>
                      </a:r>
                      <a:endParaRPr lang="en-US" sz="1200" dirty="0"/>
                    </a:p>
                  </a:txBody>
                  <a:tcPr/>
                </a:tc>
                <a:tc>
                  <a:txBody>
                    <a:bodyPr/>
                    <a:lstStyle/>
                    <a:p>
                      <a:r>
                        <a:rPr lang="en-US" sz="1200" dirty="0" smtClean="0"/>
                        <a:t>2 bytes</a:t>
                      </a:r>
                      <a:endParaRPr lang="en-US" sz="1200" dirty="0"/>
                    </a:p>
                  </a:txBody>
                  <a:tcPr/>
                </a:tc>
              </a:tr>
              <a:tr h="370840">
                <a:tc>
                  <a:txBody>
                    <a:bodyPr/>
                    <a:lstStyle/>
                    <a:p>
                      <a:r>
                        <a:rPr lang="en-US" sz="1200" dirty="0" err="1" smtClean="0"/>
                        <a:t>Int</a:t>
                      </a:r>
                      <a:endParaRPr lang="en-US" sz="1200" dirty="0"/>
                    </a:p>
                  </a:txBody>
                  <a:tcPr/>
                </a:tc>
                <a:tc>
                  <a:txBody>
                    <a:bodyPr/>
                    <a:lstStyle/>
                    <a:p>
                      <a:r>
                        <a:rPr lang="en-US" sz="1200" dirty="0" smtClean="0">
                          <a:effectLst/>
                        </a:rPr>
                        <a:t>Allows whole numbers between -2,147,483,648 and 2,147,483,647 </a:t>
                      </a:r>
                      <a:endParaRPr lang="en-US" sz="1200" dirty="0"/>
                    </a:p>
                  </a:txBody>
                  <a:tcPr/>
                </a:tc>
                <a:tc>
                  <a:txBody>
                    <a:bodyPr/>
                    <a:lstStyle/>
                    <a:p>
                      <a:r>
                        <a:rPr lang="en-US" sz="1200" dirty="0" smtClean="0"/>
                        <a:t>4 bytes</a:t>
                      </a:r>
                      <a:endParaRPr lang="en-US" sz="1200" dirty="0"/>
                    </a:p>
                  </a:txBody>
                  <a:tcPr/>
                </a:tc>
              </a:tr>
              <a:tr h="370840">
                <a:tc>
                  <a:txBody>
                    <a:bodyPr/>
                    <a:lstStyle/>
                    <a:p>
                      <a:r>
                        <a:rPr lang="en-US" sz="1200" dirty="0" err="1" smtClean="0"/>
                        <a:t>Bigint</a:t>
                      </a:r>
                      <a:endParaRPr lang="en-US" sz="1200" dirty="0"/>
                    </a:p>
                  </a:txBody>
                  <a:tcPr/>
                </a:tc>
                <a:tc>
                  <a:txBody>
                    <a:bodyPr/>
                    <a:lstStyle/>
                    <a:p>
                      <a:r>
                        <a:rPr lang="en-US" sz="1200" dirty="0" smtClean="0">
                          <a:effectLst/>
                        </a:rPr>
                        <a:t>Allows whole numbers between -9,223,372,036,854,775,808 and 9,223,372,036,854,775,807 </a:t>
                      </a:r>
                      <a:endParaRPr lang="en-US" sz="1200" dirty="0"/>
                    </a:p>
                  </a:txBody>
                  <a:tcPr/>
                </a:tc>
                <a:tc>
                  <a:txBody>
                    <a:bodyPr/>
                    <a:lstStyle/>
                    <a:p>
                      <a:r>
                        <a:rPr lang="en-US" sz="1200" dirty="0" smtClean="0"/>
                        <a:t>8 bytes</a:t>
                      </a:r>
                      <a:endParaRPr lang="en-US" sz="1200" dirty="0"/>
                    </a:p>
                  </a:txBody>
                  <a:tcPr/>
                </a:tc>
              </a:tr>
              <a:tr h="370840">
                <a:tc>
                  <a:txBody>
                    <a:bodyPr/>
                    <a:lstStyle/>
                    <a:p>
                      <a:r>
                        <a:rPr lang="en-US" sz="1200" dirty="0" smtClean="0"/>
                        <a:t>Decimal(</a:t>
                      </a:r>
                      <a:r>
                        <a:rPr lang="en-US" sz="1200" dirty="0" err="1" smtClean="0"/>
                        <a:t>p,s</a:t>
                      </a:r>
                      <a:r>
                        <a:rPr lang="en-US" sz="1200" dirty="0" smtClean="0"/>
                        <a:t>)</a:t>
                      </a:r>
                      <a:endParaRPr lang="en-US" sz="1200" dirty="0"/>
                    </a:p>
                  </a:txBody>
                  <a:tcPr/>
                </a:tc>
                <a:tc>
                  <a:txBody>
                    <a:bodyPr/>
                    <a:lstStyle/>
                    <a:p>
                      <a:r>
                        <a:rPr lang="en-US" sz="1200" dirty="0" smtClean="0">
                          <a:effectLst/>
                        </a:rPr>
                        <a:t>Fixed precision and scale numbers. Allows numbers from -10^38 +1 to 10^38 –1.</a:t>
                      </a:r>
                    </a:p>
                    <a:p>
                      <a:r>
                        <a:rPr lang="en-US" sz="1200" dirty="0" smtClean="0">
                          <a:effectLst/>
                        </a:rPr>
                        <a:t>The p parameter indicates the maximum total number of digits that can be stored (both to the left and to the right of the decimal point). p must be a value from 1 to 38. Default is 18.</a:t>
                      </a:r>
                    </a:p>
                    <a:p>
                      <a:r>
                        <a:rPr lang="en-US" sz="1200" dirty="0" smtClean="0">
                          <a:effectLst/>
                        </a:rPr>
                        <a:t>The s parameter indicates the maximum number of digits stored to the right of the decimal point. s must be a value from 0 to p. Default value is 0</a:t>
                      </a:r>
                    </a:p>
                    <a:p>
                      <a:endParaRPr lang="en-US" sz="1200" dirty="0"/>
                    </a:p>
                  </a:txBody>
                  <a:tcPr/>
                </a:tc>
                <a:tc>
                  <a:txBody>
                    <a:bodyPr/>
                    <a:lstStyle/>
                    <a:p>
                      <a:r>
                        <a:rPr lang="en-US" sz="1200" dirty="0" smtClean="0"/>
                        <a:t>5-17 bytes</a:t>
                      </a:r>
                      <a:endParaRPr lang="en-US" sz="1200" dirty="0"/>
                    </a:p>
                  </a:txBody>
                  <a:tcPr/>
                </a:tc>
              </a:tr>
              <a:tr h="370840">
                <a:tc>
                  <a:txBody>
                    <a:bodyPr/>
                    <a:lstStyle/>
                    <a:p>
                      <a:r>
                        <a:rPr lang="en-US" sz="1200" dirty="0" smtClean="0"/>
                        <a:t>Numeric(</a:t>
                      </a:r>
                      <a:r>
                        <a:rPr lang="en-US" sz="1200" dirty="0" err="1" smtClean="0"/>
                        <a:t>p,s</a:t>
                      </a:r>
                      <a:r>
                        <a:rPr lang="en-US" sz="1200" dirty="0" smtClean="0"/>
                        <a:t>)</a:t>
                      </a:r>
                      <a:endParaRPr lang="en-US" sz="1200" dirty="0"/>
                    </a:p>
                  </a:txBody>
                  <a:tcPr/>
                </a:tc>
                <a:tc>
                  <a:txBody>
                    <a:bodyPr/>
                    <a:lstStyle/>
                    <a:p>
                      <a:r>
                        <a:rPr lang="en-US" sz="1200" dirty="0" smtClean="0">
                          <a:effectLst/>
                        </a:rPr>
                        <a:t>Fixed precision and scale numbers. Allows numbers from -10^38 +1 to 10^38 –1.</a:t>
                      </a:r>
                    </a:p>
                    <a:p>
                      <a:r>
                        <a:rPr lang="en-US" sz="1200" dirty="0" smtClean="0">
                          <a:effectLst/>
                        </a:rPr>
                        <a:t>The p parameter indicates the maximum total number of digits that can be stored (both to the left and to the right of the decimal point). p must be a value from 1 to 38. Default is 18.</a:t>
                      </a:r>
                    </a:p>
                    <a:p>
                      <a:r>
                        <a:rPr lang="en-US" sz="1200" dirty="0" smtClean="0">
                          <a:effectLst/>
                        </a:rPr>
                        <a:t>The s parameter indicates the maximum number of digits stored to the right of the decimal point. s must be a value from 0 to p. Default value is 0</a:t>
                      </a:r>
                    </a:p>
                  </a:txBody>
                  <a:tcPr/>
                </a:tc>
                <a:tc>
                  <a:txBody>
                    <a:bodyPr/>
                    <a:lstStyle/>
                    <a:p>
                      <a:r>
                        <a:rPr lang="en-US" sz="1200" dirty="0" smtClean="0"/>
                        <a:t>5-17 bytes</a:t>
                      </a:r>
                      <a:endParaRPr lang="en-US" sz="1200" dirty="0"/>
                    </a:p>
                  </a:txBody>
                  <a:tcPr/>
                </a:tc>
              </a:tr>
            </a:tbl>
          </a:graphicData>
        </a:graphic>
      </p:graphicFrame>
      <p:sp>
        <p:nvSpPr>
          <p:cNvPr id="11" name="TextBox 10"/>
          <p:cNvSpPr txBox="1"/>
          <p:nvPr/>
        </p:nvSpPr>
        <p:spPr>
          <a:xfrm>
            <a:off x="289956" y="676870"/>
            <a:ext cx="8092044" cy="923330"/>
          </a:xfrm>
          <a:prstGeom prst="rect">
            <a:avLst/>
          </a:prstGeom>
          <a:noFill/>
        </p:spPr>
        <p:txBody>
          <a:bodyPr wrap="square" rtlCol="0">
            <a:spAutoFit/>
          </a:bodyPr>
          <a:lstStyle/>
          <a:p>
            <a:r>
              <a:rPr lang="en-US" b="1" dirty="0" smtClean="0"/>
              <a:t>Numeric Types:</a:t>
            </a:r>
          </a:p>
          <a:p>
            <a:r>
              <a:rPr lang="en-US" dirty="0"/>
              <a:t>The numeric data type has two subcategories: exact and approximate. Exact data types fit within a finite range of numbers. </a:t>
            </a:r>
          </a:p>
        </p:txBody>
      </p:sp>
    </p:spTree>
    <p:extLst>
      <p:ext uri="{BB962C8B-B14F-4D97-AF65-F5344CB8AC3E}">
        <p14:creationId xmlns:p14="http://schemas.microsoft.com/office/powerpoint/2010/main" val="3368622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1947701950"/>
              </p:ext>
            </p:extLst>
          </p:nvPr>
        </p:nvGraphicFramePr>
        <p:xfrm>
          <a:off x="304800" y="1061720"/>
          <a:ext cx="8074026" cy="2575560"/>
        </p:xfrm>
        <a:graphic>
          <a:graphicData uri="http://schemas.openxmlformats.org/drawingml/2006/table">
            <a:tbl>
              <a:tblPr firstRow="1" bandRow="1">
                <a:tableStyleId>{B301B821-A1FF-4177-AEE7-76D212191A09}</a:tableStyleId>
              </a:tblPr>
              <a:tblGrid>
                <a:gridCol w="1371600"/>
                <a:gridCol w="5257800"/>
                <a:gridCol w="1444626"/>
              </a:tblGrid>
              <a:tr h="370840">
                <a:tc>
                  <a:txBody>
                    <a:bodyPr/>
                    <a:lstStyle/>
                    <a:p>
                      <a:r>
                        <a:rPr lang="en-US" sz="1400" dirty="0" smtClean="0"/>
                        <a:t>Data</a:t>
                      </a:r>
                      <a:r>
                        <a:rPr lang="en-US" sz="1400" baseline="0" dirty="0" smtClean="0"/>
                        <a:t> Type</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Storage</a:t>
                      </a:r>
                      <a:endParaRPr lang="en-US" sz="1400" dirty="0"/>
                    </a:p>
                  </a:txBody>
                  <a:tcPr/>
                </a:tc>
              </a:tr>
              <a:tr h="370840">
                <a:tc>
                  <a:txBody>
                    <a:bodyPr/>
                    <a:lstStyle/>
                    <a:p>
                      <a:r>
                        <a:rPr lang="en-US" sz="1400" dirty="0" err="1" smtClean="0"/>
                        <a:t>Smallmoney</a:t>
                      </a:r>
                      <a:endParaRPr lang="en-US" sz="1400" dirty="0"/>
                    </a:p>
                  </a:txBody>
                  <a:tcPr/>
                </a:tc>
                <a:tc>
                  <a:txBody>
                    <a:bodyPr/>
                    <a:lstStyle/>
                    <a:p>
                      <a:r>
                        <a:rPr lang="en-US" sz="1400" dirty="0" smtClean="0">
                          <a:effectLst/>
                        </a:rPr>
                        <a:t>Monetary data from -214,748.3648 to 214,748.3647 </a:t>
                      </a:r>
                      <a:endParaRPr lang="en-US" sz="1400" dirty="0"/>
                    </a:p>
                  </a:txBody>
                  <a:tcPr/>
                </a:tc>
                <a:tc>
                  <a:txBody>
                    <a:bodyPr/>
                    <a:lstStyle/>
                    <a:p>
                      <a:r>
                        <a:rPr lang="en-US" sz="1400" dirty="0" smtClean="0"/>
                        <a:t>4 bytes</a:t>
                      </a:r>
                      <a:endParaRPr lang="en-US" sz="1400" dirty="0"/>
                    </a:p>
                  </a:txBody>
                  <a:tcPr/>
                </a:tc>
              </a:tr>
              <a:tr h="370840">
                <a:tc>
                  <a:txBody>
                    <a:bodyPr/>
                    <a:lstStyle/>
                    <a:p>
                      <a:r>
                        <a:rPr lang="en-US" sz="1400" dirty="0" smtClean="0"/>
                        <a:t>Money</a:t>
                      </a:r>
                      <a:endParaRPr lang="en-US" sz="1400" dirty="0"/>
                    </a:p>
                  </a:txBody>
                  <a:tcPr/>
                </a:tc>
                <a:tc>
                  <a:txBody>
                    <a:bodyPr/>
                    <a:lstStyle/>
                    <a:p>
                      <a:r>
                        <a:rPr lang="en-US" sz="1400" dirty="0" smtClean="0">
                          <a:effectLst/>
                        </a:rPr>
                        <a:t>Monetary data from -922,337,203,685,477.5808 to 922,337,203,685,477.5807</a:t>
                      </a:r>
                      <a:endParaRPr lang="en-US" sz="1400" dirty="0"/>
                    </a:p>
                  </a:txBody>
                  <a:tcPr/>
                </a:tc>
                <a:tc>
                  <a:txBody>
                    <a:bodyPr/>
                    <a:lstStyle/>
                    <a:p>
                      <a:r>
                        <a:rPr lang="en-US" sz="1400" dirty="0" smtClean="0"/>
                        <a:t>8 bytes</a:t>
                      </a:r>
                      <a:endParaRPr lang="en-US" sz="1400" dirty="0"/>
                    </a:p>
                  </a:txBody>
                  <a:tcPr/>
                </a:tc>
              </a:tr>
              <a:tr h="370840">
                <a:tc>
                  <a:txBody>
                    <a:bodyPr/>
                    <a:lstStyle/>
                    <a:p>
                      <a:r>
                        <a:rPr lang="en-US" sz="1400" dirty="0" smtClean="0"/>
                        <a:t>Float(n)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Floating precision number data from -1.79E + 308 to 1.79E + 308.The n parameter indicates whether the field should hold 4 or 8 bytes. float(24) holds a 4-byte field and float(53) holds an 8-byte field. Default value of n is 53.</a:t>
                      </a:r>
                    </a:p>
                  </a:txBody>
                  <a:tcPr/>
                </a:tc>
                <a:tc>
                  <a:txBody>
                    <a:bodyPr/>
                    <a:lstStyle/>
                    <a:p>
                      <a:r>
                        <a:rPr lang="en-US" sz="1400" dirty="0" smtClean="0"/>
                        <a:t>4 or 8 bytes</a:t>
                      </a:r>
                      <a:endParaRPr lang="en-US" sz="1400" dirty="0"/>
                    </a:p>
                  </a:txBody>
                  <a:tcPr/>
                </a:tc>
              </a:tr>
              <a:tr h="370840">
                <a:tc>
                  <a:txBody>
                    <a:bodyPr/>
                    <a:lstStyle/>
                    <a:p>
                      <a:r>
                        <a:rPr lang="en-US" sz="1400" dirty="0" smtClean="0"/>
                        <a:t>Real</a:t>
                      </a:r>
                      <a:endParaRPr lang="en-US" sz="1400" dirty="0"/>
                    </a:p>
                  </a:txBody>
                  <a:tcPr/>
                </a:tc>
                <a:tc>
                  <a:txBody>
                    <a:bodyPr/>
                    <a:lstStyle/>
                    <a:p>
                      <a:r>
                        <a:rPr lang="en-US" sz="1400" dirty="0" smtClean="0">
                          <a:effectLst/>
                        </a:rPr>
                        <a:t>Floating precision number data from -3.40E + 38 to 3.40E + 38</a:t>
                      </a:r>
                      <a:endParaRPr lang="en-US" sz="1400" dirty="0"/>
                    </a:p>
                  </a:txBody>
                  <a:tcPr/>
                </a:tc>
                <a:tc>
                  <a:txBody>
                    <a:bodyPr/>
                    <a:lstStyle/>
                    <a:p>
                      <a:r>
                        <a:rPr lang="en-US" sz="1400" dirty="0" smtClean="0"/>
                        <a:t>4 bytes</a:t>
                      </a:r>
                      <a:endParaRPr lang="en-US" sz="1400" dirty="0"/>
                    </a:p>
                  </a:txBody>
                  <a:tcPr/>
                </a:tc>
              </a:tr>
            </a:tbl>
          </a:graphicData>
        </a:graphic>
      </p:graphicFrame>
      <p:sp>
        <p:nvSpPr>
          <p:cNvPr id="11" name="TextBox 10"/>
          <p:cNvSpPr txBox="1"/>
          <p:nvPr/>
        </p:nvSpPr>
        <p:spPr>
          <a:xfrm>
            <a:off x="289956" y="621268"/>
            <a:ext cx="2214004" cy="369332"/>
          </a:xfrm>
          <a:prstGeom prst="rect">
            <a:avLst/>
          </a:prstGeom>
          <a:noFill/>
        </p:spPr>
        <p:txBody>
          <a:bodyPr wrap="none" rtlCol="0">
            <a:spAutoFit/>
          </a:bodyPr>
          <a:lstStyle/>
          <a:p>
            <a:r>
              <a:rPr lang="en-US" dirty="0" smtClean="0"/>
              <a:t>Number Types (</a:t>
            </a:r>
            <a:r>
              <a:rPr lang="en-US" dirty="0" err="1" smtClean="0"/>
              <a:t>cont</a:t>
            </a:r>
            <a:r>
              <a:rPr lang="en-US" dirty="0" smtClean="0"/>
              <a:t>):</a:t>
            </a:r>
            <a:endParaRPr lang="en-US" dirty="0"/>
          </a:p>
        </p:txBody>
      </p:sp>
      <p:sp>
        <p:nvSpPr>
          <p:cNvPr id="3" name="TextBox 2"/>
          <p:cNvSpPr txBox="1"/>
          <p:nvPr/>
        </p:nvSpPr>
        <p:spPr>
          <a:xfrm>
            <a:off x="304800" y="3886200"/>
            <a:ext cx="8077200" cy="2800767"/>
          </a:xfrm>
          <a:prstGeom prst="rect">
            <a:avLst/>
          </a:prstGeom>
          <a:noFill/>
        </p:spPr>
        <p:txBody>
          <a:bodyPr wrap="square" rtlCol="0">
            <a:spAutoFit/>
          </a:bodyPr>
          <a:lstStyle/>
          <a:p>
            <a:r>
              <a:rPr lang="en-US" sz="1600" dirty="0"/>
              <a:t>If you need a column in a table that stores only values between 1 and 10, you should use a </a:t>
            </a:r>
            <a:r>
              <a:rPr lang="en-US" sz="1600" i="1" dirty="0" err="1"/>
              <a:t>tinyint</a:t>
            </a:r>
            <a:r>
              <a:rPr lang="en-US" sz="1600" dirty="0"/>
              <a:t>. </a:t>
            </a:r>
            <a:endParaRPr lang="en-US" sz="1600" dirty="0" smtClean="0"/>
          </a:p>
          <a:p>
            <a:endParaRPr lang="en-US" sz="1600" dirty="0"/>
          </a:p>
          <a:p>
            <a:r>
              <a:rPr lang="en-US" sz="1600" i="1" dirty="0" smtClean="0"/>
              <a:t>Decimal </a:t>
            </a:r>
            <a:r>
              <a:rPr lang="en-US" sz="1600" dirty="0"/>
              <a:t>and </a:t>
            </a:r>
            <a:r>
              <a:rPr lang="en-US" sz="1600" i="1" dirty="0" smtClean="0"/>
              <a:t>numeric</a:t>
            </a:r>
            <a:r>
              <a:rPr lang="en-US" sz="1600" dirty="0" smtClean="0"/>
              <a:t> </a:t>
            </a:r>
            <a:r>
              <a:rPr lang="en-US" sz="1600" dirty="0"/>
              <a:t>are slightly different from the others in that they allow decimal places, which are restricted by two values: precision and scale. Essentially, they are very similar in what and how they store data. Precision is the total number of digits that can be stored on both sides of the decimal place. This value can only be between 1 and 38. Scale is the number of digits that can be stored to the right of the decimal place and is specified only when precision is provided. This value will be between 0 and the specified precision. Therefore, if you wanted to store a four-digit number with only two digits to the right of the decimal place, you would use </a:t>
            </a:r>
            <a:r>
              <a:rPr lang="en-US" sz="1600" i="1" dirty="0"/>
              <a:t>decimal(4,2)</a:t>
            </a:r>
            <a:r>
              <a:rPr lang="en-US" sz="1600" dirty="0"/>
              <a:t>. </a:t>
            </a:r>
          </a:p>
        </p:txBody>
      </p:sp>
    </p:spTree>
    <p:extLst>
      <p:ext uri="{BB962C8B-B14F-4D97-AF65-F5344CB8AC3E}">
        <p14:creationId xmlns:p14="http://schemas.microsoft.com/office/powerpoint/2010/main" val="57564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2358889846"/>
              </p:ext>
            </p:extLst>
          </p:nvPr>
        </p:nvGraphicFramePr>
        <p:xfrm>
          <a:off x="307974" y="1899920"/>
          <a:ext cx="8074026" cy="3408680"/>
        </p:xfrm>
        <a:graphic>
          <a:graphicData uri="http://schemas.openxmlformats.org/drawingml/2006/table">
            <a:tbl>
              <a:tblPr firstRow="1" bandRow="1">
                <a:tableStyleId>{B301B821-A1FF-4177-AEE7-76D212191A09}</a:tableStyleId>
              </a:tblPr>
              <a:tblGrid>
                <a:gridCol w="1371600"/>
                <a:gridCol w="5257800"/>
                <a:gridCol w="1444626"/>
              </a:tblGrid>
              <a:tr h="370840">
                <a:tc>
                  <a:txBody>
                    <a:bodyPr/>
                    <a:lstStyle/>
                    <a:p>
                      <a:r>
                        <a:rPr lang="en-US" sz="1200" dirty="0" smtClean="0"/>
                        <a:t>Data</a:t>
                      </a:r>
                      <a:r>
                        <a:rPr lang="en-US" sz="1200" baseline="0" dirty="0" smtClean="0"/>
                        <a:t> Type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Storage</a:t>
                      </a:r>
                      <a:endParaRPr lang="en-US" sz="1200" dirty="0"/>
                    </a:p>
                  </a:txBody>
                  <a:tcPr/>
                </a:tc>
              </a:tr>
              <a:tr h="370840">
                <a:tc>
                  <a:txBody>
                    <a:bodyPr/>
                    <a:lstStyle/>
                    <a:p>
                      <a:r>
                        <a:rPr lang="en-US" sz="1200" dirty="0" err="1" smtClean="0"/>
                        <a:t>Datetime</a:t>
                      </a:r>
                      <a:endParaRPr lang="en-US" sz="1200" dirty="0"/>
                    </a:p>
                  </a:txBody>
                  <a:tcPr/>
                </a:tc>
                <a:tc>
                  <a:txBody>
                    <a:bodyPr/>
                    <a:lstStyle/>
                    <a:p>
                      <a:r>
                        <a:rPr lang="en-US" sz="1200" dirty="0" smtClean="0">
                          <a:effectLst/>
                        </a:rPr>
                        <a:t>From January 1, 1753 to December 31, 9999 with an accuracy of 3.33 milliseconds</a:t>
                      </a:r>
                      <a:endParaRPr lang="en-US" sz="1200" dirty="0"/>
                    </a:p>
                  </a:txBody>
                  <a:tcPr/>
                </a:tc>
                <a:tc>
                  <a:txBody>
                    <a:bodyPr/>
                    <a:lstStyle/>
                    <a:p>
                      <a:r>
                        <a:rPr lang="en-US" sz="1200" dirty="0" smtClean="0"/>
                        <a:t>8 bytes</a:t>
                      </a:r>
                      <a:endParaRPr lang="en-US" sz="1200" dirty="0"/>
                    </a:p>
                  </a:txBody>
                  <a:tcPr/>
                </a:tc>
              </a:tr>
              <a:tr h="370840">
                <a:tc>
                  <a:txBody>
                    <a:bodyPr/>
                    <a:lstStyle/>
                    <a:p>
                      <a:r>
                        <a:rPr lang="en-US" sz="1200" dirty="0" smtClean="0"/>
                        <a:t>Datetime2</a:t>
                      </a:r>
                      <a:endParaRPr lang="en-US" sz="1200" dirty="0"/>
                    </a:p>
                  </a:txBody>
                  <a:tcPr/>
                </a:tc>
                <a:tc>
                  <a:txBody>
                    <a:bodyPr/>
                    <a:lstStyle/>
                    <a:p>
                      <a:r>
                        <a:rPr lang="en-US" sz="1200" dirty="0" smtClean="0">
                          <a:effectLst/>
                        </a:rPr>
                        <a:t>From January 1, 0001 to December 31, 9999 with an accuracy of 100 nanoseconds</a:t>
                      </a:r>
                      <a:endParaRPr lang="en-US" sz="1200" dirty="0"/>
                    </a:p>
                  </a:txBody>
                  <a:tcPr/>
                </a:tc>
                <a:tc>
                  <a:txBody>
                    <a:bodyPr/>
                    <a:lstStyle/>
                    <a:p>
                      <a:r>
                        <a:rPr lang="en-US" sz="1200" dirty="0" smtClean="0"/>
                        <a:t>6-8 bytes</a:t>
                      </a:r>
                      <a:endParaRPr lang="en-US" sz="1200" dirty="0"/>
                    </a:p>
                  </a:txBody>
                  <a:tcPr/>
                </a:tc>
              </a:tr>
              <a:tr h="370840">
                <a:tc>
                  <a:txBody>
                    <a:bodyPr/>
                    <a:lstStyle/>
                    <a:p>
                      <a:r>
                        <a:rPr lang="en-US" sz="1200" dirty="0" err="1" smtClean="0"/>
                        <a:t>Smalldatetime</a:t>
                      </a:r>
                      <a:endParaRPr lang="en-US" sz="1200" dirty="0"/>
                    </a:p>
                  </a:txBody>
                  <a:tcPr/>
                </a:tc>
                <a:tc>
                  <a:txBody>
                    <a:bodyPr/>
                    <a:lstStyle/>
                    <a:p>
                      <a:r>
                        <a:rPr lang="en-US" sz="1200" dirty="0" smtClean="0">
                          <a:effectLst/>
                        </a:rPr>
                        <a:t>From January 1, 1900 to June 6, 2079 with an accuracy of 1 minute</a:t>
                      </a:r>
                      <a:endParaRPr lang="en-US" sz="1200" dirty="0"/>
                    </a:p>
                  </a:txBody>
                  <a:tcPr/>
                </a:tc>
                <a:tc>
                  <a:txBody>
                    <a:bodyPr/>
                    <a:lstStyle/>
                    <a:p>
                      <a:r>
                        <a:rPr lang="en-US" sz="1200" dirty="0" smtClean="0"/>
                        <a:t>4 bytes</a:t>
                      </a:r>
                      <a:endParaRPr lang="en-US" sz="1200" dirty="0"/>
                    </a:p>
                  </a:txBody>
                  <a:tcPr/>
                </a:tc>
              </a:tr>
              <a:tr h="370840">
                <a:tc>
                  <a:txBody>
                    <a:bodyPr/>
                    <a:lstStyle/>
                    <a:p>
                      <a:r>
                        <a:rPr lang="en-US" sz="1200" dirty="0" smtClean="0"/>
                        <a:t>Date</a:t>
                      </a:r>
                      <a:endParaRPr lang="en-US" sz="1200" dirty="0"/>
                    </a:p>
                  </a:txBody>
                  <a:tcPr/>
                </a:tc>
                <a:tc>
                  <a:txBody>
                    <a:bodyPr/>
                    <a:lstStyle/>
                    <a:p>
                      <a:r>
                        <a:rPr lang="en-US" sz="1200" dirty="0" smtClean="0">
                          <a:effectLst/>
                        </a:rPr>
                        <a:t>Store a date only. From January 1, 0001 to December 31, 9999</a:t>
                      </a:r>
                      <a:endParaRPr lang="en-US" sz="1200" dirty="0"/>
                    </a:p>
                  </a:txBody>
                  <a:tcPr/>
                </a:tc>
                <a:tc>
                  <a:txBody>
                    <a:bodyPr/>
                    <a:lstStyle/>
                    <a:p>
                      <a:r>
                        <a:rPr lang="en-US" sz="1200" dirty="0" smtClean="0"/>
                        <a:t>3</a:t>
                      </a:r>
                      <a:r>
                        <a:rPr lang="en-US" sz="1200" baseline="0" dirty="0" smtClean="0"/>
                        <a:t> bytes</a:t>
                      </a:r>
                      <a:endParaRPr lang="en-US" sz="1200" dirty="0"/>
                    </a:p>
                  </a:txBody>
                  <a:tcPr/>
                </a:tc>
              </a:tr>
              <a:tr h="370840">
                <a:tc>
                  <a:txBody>
                    <a:bodyPr/>
                    <a:lstStyle/>
                    <a:p>
                      <a:r>
                        <a:rPr lang="en-US" sz="1200" dirty="0" smtClean="0"/>
                        <a:t>Time</a:t>
                      </a:r>
                      <a:endParaRPr lang="en-US" sz="1200" dirty="0"/>
                    </a:p>
                  </a:txBody>
                  <a:tcPr/>
                </a:tc>
                <a:tc>
                  <a:txBody>
                    <a:bodyPr/>
                    <a:lstStyle/>
                    <a:p>
                      <a:r>
                        <a:rPr lang="en-US" sz="1200" dirty="0" smtClean="0">
                          <a:effectLst/>
                        </a:rPr>
                        <a:t>Store a time only to an accuracy of 100 nanoseconds</a:t>
                      </a:r>
                      <a:endParaRPr lang="en-US" sz="1200" dirty="0"/>
                    </a:p>
                  </a:txBody>
                  <a:tcPr/>
                </a:tc>
                <a:tc>
                  <a:txBody>
                    <a:bodyPr/>
                    <a:lstStyle/>
                    <a:p>
                      <a:r>
                        <a:rPr lang="en-US" sz="1200" dirty="0" smtClean="0"/>
                        <a:t>3-5 bytes</a:t>
                      </a:r>
                      <a:endParaRPr lang="en-US" sz="1200" dirty="0"/>
                    </a:p>
                  </a:txBody>
                  <a:tcPr/>
                </a:tc>
              </a:tr>
              <a:tr h="370840">
                <a:tc>
                  <a:txBody>
                    <a:bodyPr/>
                    <a:lstStyle/>
                    <a:p>
                      <a:r>
                        <a:rPr lang="en-US" sz="1200" dirty="0" err="1" smtClean="0"/>
                        <a:t>Datetimeoffset</a:t>
                      </a:r>
                      <a:endParaRPr lang="en-US" sz="1200" dirty="0"/>
                    </a:p>
                  </a:txBody>
                  <a:tcPr/>
                </a:tc>
                <a:tc>
                  <a:txBody>
                    <a:bodyPr/>
                    <a:lstStyle/>
                    <a:p>
                      <a:r>
                        <a:rPr lang="en-US" sz="1200" dirty="0" smtClean="0">
                          <a:effectLst/>
                        </a:rPr>
                        <a:t>The same as datetime2 with the addition of a time zone offset</a:t>
                      </a:r>
                    </a:p>
                  </a:txBody>
                  <a:tcPr/>
                </a:tc>
                <a:tc>
                  <a:txBody>
                    <a:bodyPr/>
                    <a:lstStyle/>
                    <a:p>
                      <a:r>
                        <a:rPr lang="en-US" sz="1200" dirty="0" smtClean="0"/>
                        <a:t>8-10 bytes</a:t>
                      </a:r>
                      <a:endParaRPr lang="en-US" sz="1200" dirty="0"/>
                    </a:p>
                  </a:txBody>
                  <a:tcPr/>
                </a:tc>
              </a:tr>
              <a:tr h="370840">
                <a:tc>
                  <a:txBody>
                    <a:bodyPr/>
                    <a:lstStyle/>
                    <a:p>
                      <a:r>
                        <a:rPr lang="en-US" sz="1200" dirty="0" smtClean="0"/>
                        <a:t>Timestamp</a:t>
                      </a:r>
                      <a:endParaRPr lang="en-US" sz="1200" dirty="0"/>
                    </a:p>
                  </a:txBody>
                  <a:tcPr/>
                </a:tc>
                <a:tc>
                  <a:txBody>
                    <a:bodyPr/>
                    <a:lstStyle/>
                    <a:p>
                      <a:r>
                        <a:rPr lang="en-US" sz="1200" dirty="0" smtClean="0">
                          <a:effectLst/>
                        </a:rPr>
                        <a:t>Stores a unique number that gets updated every time a row gets created or modified. The timestamp value is based upon an internal clock and does not correspond to real time. Each table may have only one timestamp variable</a:t>
                      </a:r>
                    </a:p>
                  </a:txBody>
                  <a:tcPr/>
                </a:tc>
                <a:tc>
                  <a:txBody>
                    <a:bodyPr/>
                    <a:lstStyle/>
                    <a:p>
                      <a:endParaRPr lang="en-US" sz="1200" dirty="0"/>
                    </a:p>
                  </a:txBody>
                  <a:tcPr/>
                </a:tc>
              </a:tr>
            </a:tbl>
          </a:graphicData>
        </a:graphic>
      </p:graphicFrame>
      <p:sp>
        <p:nvSpPr>
          <p:cNvPr id="11" name="TextBox 10"/>
          <p:cNvSpPr txBox="1"/>
          <p:nvPr/>
        </p:nvSpPr>
        <p:spPr>
          <a:xfrm>
            <a:off x="289956" y="676870"/>
            <a:ext cx="8092044" cy="1200329"/>
          </a:xfrm>
          <a:prstGeom prst="rect">
            <a:avLst/>
          </a:prstGeom>
          <a:noFill/>
        </p:spPr>
        <p:txBody>
          <a:bodyPr wrap="square" rtlCol="0">
            <a:spAutoFit/>
          </a:bodyPr>
          <a:lstStyle/>
          <a:p>
            <a:r>
              <a:rPr lang="en-US" b="1" dirty="0" smtClean="0"/>
              <a:t>Date Types:</a:t>
            </a:r>
          </a:p>
          <a:p>
            <a:r>
              <a:rPr lang="en-US" dirty="0"/>
              <a:t>Date and time data types are used widely in SQL Server databases. They offer the convenience </a:t>
            </a:r>
            <a:r>
              <a:rPr lang="en-US" dirty="0" smtClean="0"/>
              <a:t>of storing </a:t>
            </a:r>
            <a:r>
              <a:rPr lang="en-US" dirty="0"/>
              <a:t>the date and time in various ways. There are </a:t>
            </a:r>
            <a:r>
              <a:rPr lang="en-US" dirty="0" smtClean="0"/>
              <a:t>seven </a:t>
            </a:r>
            <a:r>
              <a:rPr lang="en-US" dirty="0"/>
              <a:t>date and time data types.</a:t>
            </a:r>
          </a:p>
        </p:txBody>
      </p:sp>
    </p:spTree>
    <p:extLst>
      <p:ext uri="{BB962C8B-B14F-4D97-AF65-F5344CB8AC3E}">
        <p14:creationId xmlns:p14="http://schemas.microsoft.com/office/powerpoint/2010/main" val="2813664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259097421"/>
              </p:ext>
            </p:extLst>
          </p:nvPr>
        </p:nvGraphicFramePr>
        <p:xfrm>
          <a:off x="307974" y="2306320"/>
          <a:ext cx="8074026" cy="4338320"/>
        </p:xfrm>
        <a:graphic>
          <a:graphicData uri="http://schemas.openxmlformats.org/drawingml/2006/table">
            <a:tbl>
              <a:tblPr firstRow="1" bandRow="1">
                <a:tableStyleId>{B301B821-A1FF-4177-AEE7-76D212191A09}</a:tableStyleId>
              </a:tblPr>
              <a:tblGrid>
                <a:gridCol w="1371600"/>
                <a:gridCol w="5257800"/>
                <a:gridCol w="1444626"/>
              </a:tblGrid>
              <a:tr h="370840">
                <a:tc>
                  <a:txBody>
                    <a:bodyPr/>
                    <a:lstStyle/>
                    <a:p>
                      <a:r>
                        <a:rPr lang="en-US" sz="1200" dirty="0" smtClean="0"/>
                        <a:t>Data</a:t>
                      </a:r>
                      <a:r>
                        <a:rPr lang="en-US" sz="1200" baseline="0" dirty="0" smtClean="0"/>
                        <a:t> Type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Storage</a:t>
                      </a:r>
                      <a:endParaRPr lang="en-US" sz="1200" dirty="0"/>
                    </a:p>
                  </a:txBody>
                  <a:tcPr/>
                </a:tc>
              </a:tr>
              <a:tr h="370840">
                <a:tc>
                  <a:txBody>
                    <a:bodyPr/>
                    <a:lstStyle/>
                    <a:p>
                      <a:r>
                        <a:rPr lang="en-US" sz="1200" dirty="0" smtClean="0"/>
                        <a:t>Char(n)</a:t>
                      </a:r>
                      <a:endParaRPr lang="en-US" sz="1200" dirty="0"/>
                    </a:p>
                  </a:txBody>
                  <a:tcPr/>
                </a:tc>
                <a:tc>
                  <a:txBody>
                    <a:bodyPr/>
                    <a:lstStyle/>
                    <a:p>
                      <a:r>
                        <a:rPr lang="en-US" sz="1200" dirty="0" smtClean="0">
                          <a:effectLst/>
                        </a:rPr>
                        <a:t>Fixed width character string. Maximum 8,000 characters</a:t>
                      </a:r>
                      <a:endParaRPr lang="en-US" sz="1200" dirty="0"/>
                    </a:p>
                  </a:txBody>
                  <a:tcPr/>
                </a:tc>
                <a:tc>
                  <a:txBody>
                    <a:bodyPr/>
                    <a:lstStyle/>
                    <a:p>
                      <a:r>
                        <a:rPr lang="en-US" sz="1200" dirty="0" smtClean="0"/>
                        <a:t>Defined width</a:t>
                      </a:r>
                      <a:endParaRPr lang="en-US" sz="1200" dirty="0"/>
                    </a:p>
                  </a:txBody>
                  <a:tcPr/>
                </a:tc>
              </a:tr>
              <a:tr h="370840">
                <a:tc>
                  <a:txBody>
                    <a:bodyPr/>
                    <a:lstStyle/>
                    <a:p>
                      <a:r>
                        <a:rPr lang="en-US" sz="1200" dirty="0" err="1" smtClean="0"/>
                        <a:t>Varchar</a:t>
                      </a:r>
                      <a:r>
                        <a:rPr lang="en-US" sz="1200" dirty="0" smtClean="0"/>
                        <a:t>(n)</a:t>
                      </a:r>
                      <a:endParaRPr lang="en-US" sz="1200" dirty="0"/>
                    </a:p>
                  </a:txBody>
                  <a:tcPr/>
                </a:tc>
                <a:tc>
                  <a:txBody>
                    <a:bodyPr/>
                    <a:lstStyle/>
                    <a:p>
                      <a:r>
                        <a:rPr lang="en-US" sz="1200" dirty="0" smtClean="0">
                          <a:effectLst/>
                        </a:rPr>
                        <a:t>Variable width character string. Maximum 8,000 characters</a:t>
                      </a:r>
                      <a:endParaRPr lang="en-US" sz="1200" dirty="0"/>
                    </a:p>
                  </a:txBody>
                  <a:tcPr/>
                </a:tc>
                <a:tc>
                  <a:txBody>
                    <a:bodyPr/>
                    <a:lstStyle/>
                    <a:p>
                      <a:r>
                        <a:rPr lang="en-US" sz="1200" dirty="0" smtClean="0">
                          <a:effectLst/>
                        </a:rPr>
                        <a:t>2 bytes + number of chars</a:t>
                      </a:r>
                      <a:endParaRPr lang="en-US" sz="1200" dirty="0"/>
                    </a:p>
                  </a:txBody>
                  <a:tcPr/>
                </a:tc>
              </a:tr>
              <a:tr h="370840">
                <a:tc>
                  <a:txBody>
                    <a:bodyPr/>
                    <a:lstStyle/>
                    <a:p>
                      <a:r>
                        <a:rPr lang="en-US" sz="1200" dirty="0" err="1" smtClean="0"/>
                        <a:t>Varchar</a:t>
                      </a:r>
                      <a:r>
                        <a:rPr lang="en-US" sz="1200" dirty="0" smtClean="0"/>
                        <a:t>(max)</a:t>
                      </a:r>
                      <a:endParaRPr lang="en-US" sz="1200" dirty="0"/>
                    </a:p>
                  </a:txBody>
                  <a:tcPr/>
                </a:tc>
                <a:tc>
                  <a:txBody>
                    <a:bodyPr/>
                    <a:lstStyle/>
                    <a:p>
                      <a:r>
                        <a:rPr lang="en-US" sz="1200" dirty="0" smtClean="0">
                          <a:effectLst/>
                        </a:rPr>
                        <a:t>Variable width character string. Maximum 1,073,741,824 characters</a:t>
                      </a:r>
                      <a:endParaRPr lang="en-US" sz="1200" dirty="0"/>
                    </a:p>
                  </a:txBody>
                  <a:tcPr/>
                </a:tc>
                <a:tc>
                  <a:txBody>
                    <a:bodyPr/>
                    <a:lstStyle/>
                    <a:p>
                      <a:r>
                        <a:rPr lang="en-US" sz="1200" dirty="0" smtClean="0">
                          <a:effectLst/>
                        </a:rPr>
                        <a:t>2 bytes + number of chars</a:t>
                      </a:r>
                      <a:endParaRPr lang="en-US" sz="1200" dirty="0"/>
                    </a:p>
                  </a:txBody>
                  <a:tcPr/>
                </a:tc>
              </a:tr>
              <a:tr h="370840">
                <a:tc>
                  <a:txBody>
                    <a:bodyPr/>
                    <a:lstStyle/>
                    <a:p>
                      <a:r>
                        <a:rPr lang="en-US" sz="1200" dirty="0" smtClean="0"/>
                        <a:t>Text</a:t>
                      </a:r>
                      <a:endParaRPr lang="en-US" sz="1200" dirty="0"/>
                    </a:p>
                  </a:txBody>
                  <a:tcPr/>
                </a:tc>
                <a:tc>
                  <a:txBody>
                    <a:bodyPr/>
                    <a:lstStyle/>
                    <a:p>
                      <a:r>
                        <a:rPr lang="en-US" sz="1200" dirty="0" smtClean="0">
                          <a:effectLst/>
                        </a:rPr>
                        <a:t>Variable width character string. Maximum 2GB of text data</a:t>
                      </a:r>
                      <a:endParaRPr lang="en-US" sz="1200" dirty="0"/>
                    </a:p>
                  </a:txBody>
                  <a:tcPr/>
                </a:tc>
                <a:tc>
                  <a:txBody>
                    <a:bodyPr/>
                    <a:lstStyle/>
                    <a:p>
                      <a:r>
                        <a:rPr lang="en-US" sz="1200" dirty="0" smtClean="0">
                          <a:effectLst/>
                        </a:rPr>
                        <a:t>4</a:t>
                      </a:r>
                      <a:r>
                        <a:rPr lang="en-US" sz="1200" baseline="0" dirty="0" smtClean="0">
                          <a:effectLst/>
                        </a:rPr>
                        <a:t> </a:t>
                      </a:r>
                      <a:r>
                        <a:rPr lang="en-US" sz="1200" dirty="0" smtClean="0">
                          <a:effectLst/>
                        </a:rPr>
                        <a:t>bytes + number of chars</a:t>
                      </a:r>
                      <a:endParaRPr lang="en-US" sz="1200" dirty="0"/>
                    </a:p>
                  </a:txBody>
                  <a:tcPr/>
                </a:tc>
              </a:tr>
              <a:tr h="370840">
                <a:tc>
                  <a:txBody>
                    <a:bodyPr/>
                    <a:lstStyle/>
                    <a:p>
                      <a:r>
                        <a:rPr lang="en-US" sz="1200" dirty="0" err="1" smtClean="0"/>
                        <a:t>Nchar</a:t>
                      </a:r>
                      <a:endParaRPr lang="en-US" sz="1200" dirty="0"/>
                    </a:p>
                  </a:txBody>
                  <a:tcPr/>
                </a:tc>
                <a:tc>
                  <a:txBody>
                    <a:bodyPr/>
                    <a:lstStyle/>
                    <a:p>
                      <a:r>
                        <a:rPr lang="en-US" sz="1200" dirty="0" smtClean="0">
                          <a:effectLst/>
                        </a:rPr>
                        <a:t>Fixed width Unicode string. Maximum 4,000 characters</a:t>
                      </a:r>
                      <a:endParaRPr lang="en-US" sz="1200" dirty="0"/>
                    </a:p>
                  </a:txBody>
                  <a:tcPr/>
                </a:tc>
                <a:tc>
                  <a:txBody>
                    <a:bodyPr/>
                    <a:lstStyle/>
                    <a:p>
                      <a:r>
                        <a:rPr lang="en-US" sz="1200" dirty="0" smtClean="0">
                          <a:effectLst/>
                        </a:rPr>
                        <a:t>Defined width x 2</a:t>
                      </a:r>
                      <a:endParaRPr lang="en-US" sz="1200" dirty="0"/>
                    </a:p>
                  </a:txBody>
                  <a:tcPr/>
                </a:tc>
              </a:tr>
              <a:tr h="370840">
                <a:tc>
                  <a:txBody>
                    <a:bodyPr/>
                    <a:lstStyle/>
                    <a:p>
                      <a:r>
                        <a:rPr lang="en-US" sz="1200" dirty="0" err="1" smtClean="0"/>
                        <a:t>Nvarchar</a:t>
                      </a:r>
                      <a:endParaRPr lang="en-US" sz="1200" dirty="0"/>
                    </a:p>
                  </a:txBody>
                  <a:tcPr/>
                </a:tc>
                <a:tc>
                  <a:txBody>
                    <a:bodyPr/>
                    <a:lstStyle/>
                    <a:p>
                      <a:r>
                        <a:rPr lang="en-US" sz="1200" dirty="0" smtClean="0">
                          <a:effectLst/>
                        </a:rPr>
                        <a:t>Variable width Unicode string. Maximum 4,000 characters</a:t>
                      </a:r>
                    </a:p>
                  </a:txBody>
                  <a:tcPr/>
                </a:tc>
                <a:tc>
                  <a:txBody>
                    <a:bodyPr/>
                    <a:lstStyle/>
                    <a:p>
                      <a:endParaRPr lang="en-US" sz="1200" dirty="0"/>
                    </a:p>
                  </a:txBody>
                  <a:tcPr/>
                </a:tc>
              </a:tr>
              <a:tr h="370840">
                <a:tc>
                  <a:txBody>
                    <a:bodyPr/>
                    <a:lstStyle/>
                    <a:p>
                      <a:r>
                        <a:rPr lang="en-US" sz="1200" dirty="0" err="1" smtClean="0"/>
                        <a:t>Nvarchar</a:t>
                      </a:r>
                      <a:r>
                        <a:rPr lang="en-US" sz="1200" dirty="0" smtClean="0"/>
                        <a:t>(max)</a:t>
                      </a:r>
                      <a:endParaRPr lang="en-US" sz="1200" dirty="0"/>
                    </a:p>
                  </a:txBody>
                  <a:tcPr/>
                </a:tc>
                <a:tc>
                  <a:txBody>
                    <a:bodyPr/>
                    <a:lstStyle/>
                    <a:p>
                      <a:r>
                        <a:rPr lang="en-US" sz="1200" dirty="0" smtClean="0">
                          <a:effectLst/>
                        </a:rPr>
                        <a:t>Variable width Unicode string. Maximum 536,870,912 characters</a:t>
                      </a:r>
                    </a:p>
                  </a:txBody>
                  <a:tcPr/>
                </a:tc>
                <a:tc>
                  <a:txBody>
                    <a:bodyPr/>
                    <a:lstStyle/>
                    <a:p>
                      <a:endParaRPr lang="en-US" sz="1200" dirty="0"/>
                    </a:p>
                  </a:txBody>
                  <a:tcPr/>
                </a:tc>
              </a:tr>
              <a:tr h="370840">
                <a:tc>
                  <a:txBody>
                    <a:bodyPr/>
                    <a:lstStyle/>
                    <a:p>
                      <a:r>
                        <a:rPr lang="en-US" sz="1200" dirty="0" err="1" smtClean="0"/>
                        <a:t>Ntext</a:t>
                      </a:r>
                      <a:endParaRPr lang="en-US" sz="1200" dirty="0"/>
                    </a:p>
                  </a:txBody>
                  <a:tcPr/>
                </a:tc>
                <a:tc>
                  <a:txBody>
                    <a:bodyPr/>
                    <a:lstStyle/>
                    <a:p>
                      <a:r>
                        <a:rPr lang="en-US" sz="1200" dirty="0" smtClean="0">
                          <a:effectLst/>
                        </a:rPr>
                        <a:t>Variable width Unicode string. Maximum 2GB of text data</a:t>
                      </a:r>
                    </a:p>
                  </a:txBody>
                  <a:tcPr/>
                </a:tc>
                <a:tc>
                  <a:txBody>
                    <a:bodyPr/>
                    <a:lstStyle/>
                    <a:p>
                      <a:endParaRPr lang="en-US" sz="1200" dirty="0"/>
                    </a:p>
                  </a:txBody>
                  <a:tcPr/>
                </a:tc>
              </a:tr>
              <a:tr h="370840">
                <a:tc>
                  <a:txBody>
                    <a:bodyPr/>
                    <a:lstStyle/>
                    <a:p>
                      <a:r>
                        <a:rPr lang="en-US" sz="1200" dirty="0" smtClean="0"/>
                        <a:t>Bit</a:t>
                      </a:r>
                      <a:endParaRPr lang="en-US" sz="1200" dirty="0"/>
                    </a:p>
                  </a:txBody>
                  <a:tcPr/>
                </a:tc>
                <a:tc>
                  <a:txBody>
                    <a:bodyPr/>
                    <a:lstStyle/>
                    <a:p>
                      <a:r>
                        <a:rPr lang="en-US" sz="1200" dirty="0" smtClean="0">
                          <a:effectLst/>
                        </a:rPr>
                        <a:t>Allows 0, 1, or NULL</a:t>
                      </a:r>
                    </a:p>
                  </a:txBody>
                  <a:tcPr/>
                </a:tc>
                <a:tc>
                  <a:txBody>
                    <a:bodyPr/>
                    <a:lstStyle/>
                    <a:p>
                      <a:endParaRPr lang="en-US" sz="1200" dirty="0"/>
                    </a:p>
                  </a:txBody>
                  <a:tcPr/>
                </a:tc>
              </a:tr>
              <a:tr h="370840">
                <a:tc>
                  <a:txBody>
                    <a:bodyPr/>
                    <a:lstStyle/>
                    <a:p>
                      <a:r>
                        <a:rPr lang="en-US" sz="1200" dirty="0" smtClean="0"/>
                        <a:t>Binary(n)</a:t>
                      </a:r>
                      <a:endParaRPr lang="en-US" sz="1200" dirty="0"/>
                    </a:p>
                  </a:txBody>
                  <a:tcPr/>
                </a:tc>
                <a:tc>
                  <a:txBody>
                    <a:bodyPr/>
                    <a:lstStyle/>
                    <a:p>
                      <a:r>
                        <a:rPr lang="en-US" sz="1200" dirty="0" smtClean="0">
                          <a:effectLst/>
                        </a:rPr>
                        <a:t>Fixed width binary string. Maximum 8,000 bytes</a:t>
                      </a:r>
                    </a:p>
                  </a:txBody>
                  <a:tcPr/>
                </a:tc>
                <a:tc>
                  <a:txBody>
                    <a:bodyPr/>
                    <a:lstStyle/>
                    <a:p>
                      <a:endParaRPr lang="en-US" sz="1200" dirty="0"/>
                    </a:p>
                  </a:txBody>
                  <a:tcPr/>
                </a:tc>
              </a:tr>
            </a:tbl>
          </a:graphicData>
        </a:graphic>
      </p:graphicFrame>
      <p:sp>
        <p:nvSpPr>
          <p:cNvPr id="11" name="TextBox 10"/>
          <p:cNvSpPr txBox="1"/>
          <p:nvPr/>
        </p:nvSpPr>
        <p:spPr>
          <a:xfrm>
            <a:off x="289956" y="676870"/>
            <a:ext cx="8092044" cy="1477328"/>
          </a:xfrm>
          <a:prstGeom prst="rect">
            <a:avLst/>
          </a:prstGeom>
          <a:noFill/>
        </p:spPr>
        <p:txBody>
          <a:bodyPr wrap="square" rtlCol="0">
            <a:spAutoFit/>
          </a:bodyPr>
          <a:lstStyle/>
          <a:p>
            <a:r>
              <a:rPr lang="en-US" b="1" dirty="0" smtClean="0"/>
              <a:t>String Types:</a:t>
            </a:r>
          </a:p>
          <a:p>
            <a:r>
              <a:rPr lang="en-US" dirty="0"/>
              <a:t>The string data type contains three subcategories: character, Unicode, and binary. Each contains three specific data types. The data types are similar in that each subcategory contains a fixed-length data type, a variable-length data type, and a data type that has been deprecated. </a:t>
            </a:r>
          </a:p>
        </p:txBody>
      </p:sp>
    </p:spTree>
    <p:extLst>
      <p:ext uri="{BB962C8B-B14F-4D97-AF65-F5344CB8AC3E}">
        <p14:creationId xmlns:p14="http://schemas.microsoft.com/office/powerpoint/2010/main" val="958489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2188058596"/>
              </p:ext>
            </p:extLst>
          </p:nvPr>
        </p:nvGraphicFramePr>
        <p:xfrm>
          <a:off x="304800" y="1061720"/>
          <a:ext cx="8074026" cy="2118360"/>
        </p:xfrm>
        <a:graphic>
          <a:graphicData uri="http://schemas.openxmlformats.org/drawingml/2006/table">
            <a:tbl>
              <a:tblPr firstRow="1" bandRow="1">
                <a:tableStyleId>{B301B821-A1FF-4177-AEE7-76D212191A09}</a:tableStyleId>
              </a:tblPr>
              <a:tblGrid>
                <a:gridCol w="1371600"/>
                <a:gridCol w="5257800"/>
                <a:gridCol w="1444626"/>
              </a:tblGrid>
              <a:tr h="370840">
                <a:tc>
                  <a:txBody>
                    <a:bodyPr/>
                    <a:lstStyle/>
                    <a:p>
                      <a:r>
                        <a:rPr lang="en-US" sz="1400" dirty="0" smtClean="0"/>
                        <a:t>Data</a:t>
                      </a:r>
                      <a:r>
                        <a:rPr lang="en-US" sz="1400" baseline="0" dirty="0" smtClean="0"/>
                        <a:t> Type</a:t>
                      </a:r>
                      <a:endParaRPr lang="en-US" sz="1400" dirty="0"/>
                    </a:p>
                  </a:txBody>
                  <a:tcPr/>
                </a:tc>
                <a:tc>
                  <a:txBody>
                    <a:bodyPr/>
                    <a:lstStyle/>
                    <a:p>
                      <a:r>
                        <a:rPr lang="en-US" sz="1400" dirty="0" smtClean="0"/>
                        <a:t>Description</a:t>
                      </a:r>
                      <a:endParaRPr lang="en-US" sz="1400" dirty="0"/>
                    </a:p>
                  </a:txBody>
                  <a:tcPr/>
                </a:tc>
                <a:tc>
                  <a:txBody>
                    <a:bodyPr/>
                    <a:lstStyle/>
                    <a:p>
                      <a:r>
                        <a:rPr lang="en-US" sz="1400" dirty="0" smtClean="0"/>
                        <a:t>Storage</a:t>
                      </a:r>
                      <a:endParaRPr lang="en-US" sz="1400" dirty="0"/>
                    </a:p>
                  </a:txBody>
                  <a:tcPr/>
                </a:tc>
              </a:tr>
              <a:tr h="370840">
                <a:tc>
                  <a:txBody>
                    <a:bodyPr/>
                    <a:lstStyle/>
                    <a:p>
                      <a:r>
                        <a:rPr lang="en-US" sz="1400" dirty="0" err="1" smtClean="0"/>
                        <a:t>Varbinary</a:t>
                      </a:r>
                      <a:endParaRPr lang="en-US" sz="1400" dirty="0"/>
                    </a:p>
                  </a:txBody>
                  <a:tcPr/>
                </a:tc>
                <a:tc>
                  <a:txBody>
                    <a:bodyPr/>
                    <a:lstStyle/>
                    <a:p>
                      <a:r>
                        <a:rPr lang="en-US" sz="1400" dirty="0" smtClean="0">
                          <a:effectLst/>
                        </a:rPr>
                        <a:t>Variable width binary string. Maximum 8,000 bytes</a:t>
                      </a:r>
                      <a:endParaRPr lang="en-US" sz="1400" dirty="0"/>
                    </a:p>
                  </a:txBody>
                  <a:tcPr/>
                </a:tc>
                <a:tc>
                  <a:txBody>
                    <a:bodyPr/>
                    <a:lstStyle/>
                    <a:p>
                      <a:endParaRPr lang="en-US" sz="1400" dirty="0"/>
                    </a:p>
                  </a:txBody>
                  <a:tcPr/>
                </a:tc>
              </a:tr>
              <a:tr h="370840">
                <a:tc>
                  <a:txBody>
                    <a:bodyPr/>
                    <a:lstStyle/>
                    <a:p>
                      <a:r>
                        <a:rPr lang="en-US" sz="1400" dirty="0" err="1" smtClean="0"/>
                        <a:t>Varbinary</a:t>
                      </a:r>
                      <a:r>
                        <a:rPr lang="en-US" sz="1400" dirty="0" smtClean="0"/>
                        <a:t>(max)</a:t>
                      </a:r>
                      <a:endParaRPr lang="en-US" sz="1400" dirty="0"/>
                    </a:p>
                  </a:txBody>
                  <a:tcPr/>
                </a:tc>
                <a:tc>
                  <a:txBody>
                    <a:bodyPr/>
                    <a:lstStyle/>
                    <a:p>
                      <a:r>
                        <a:rPr lang="en-US" sz="1400" dirty="0" smtClean="0">
                          <a:effectLst/>
                        </a:rPr>
                        <a:t>Variable width binary string. Maximum 2GB</a:t>
                      </a:r>
                      <a:endParaRPr lang="en-US" sz="1400" dirty="0"/>
                    </a:p>
                  </a:txBody>
                  <a:tcPr/>
                </a:tc>
                <a:tc>
                  <a:txBody>
                    <a:bodyPr/>
                    <a:lstStyle/>
                    <a:p>
                      <a:endParaRPr lang="en-US" sz="1400" dirty="0"/>
                    </a:p>
                  </a:txBody>
                  <a:tcPr/>
                </a:tc>
              </a:tr>
              <a:tr h="370840">
                <a:tc>
                  <a:txBody>
                    <a:bodyPr/>
                    <a:lstStyle/>
                    <a:p>
                      <a:r>
                        <a:rPr lang="en-US" sz="1400" dirty="0" smtClean="0"/>
                        <a:t>Image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Variable width binary string. Maximum 2GB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endParaRPr>
                    </a:p>
                    <a:p>
                      <a:r>
                        <a:rPr lang="en-US" sz="1800" b="1" i="0" u="none" strike="noStrike" baseline="0" dirty="0" smtClean="0">
                          <a:solidFill>
                            <a:schemeClr val="dk1"/>
                          </a:solidFill>
                          <a:latin typeface="+mn-lt"/>
                          <a:ea typeface="+mn-ea"/>
                          <a:cs typeface="+mn-cs"/>
                        </a:rPr>
                        <a:t>Deprecated data type. Replace with </a:t>
                      </a:r>
                      <a:r>
                        <a:rPr lang="en-US" sz="1800" b="1" i="1" u="none" strike="noStrike" baseline="0" dirty="0" err="1" smtClean="0">
                          <a:solidFill>
                            <a:schemeClr val="dk1"/>
                          </a:solidFill>
                          <a:latin typeface="+mn-lt"/>
                          <a:ea typeface="+mn-ea"/>
                          <a:cs typeface="+mn-cs"/>
                        </a:rPr>
                        <a:t>varbinary</a:t>
                      </a:r>
                      <a:r>
                        <a:rPr lang="en-US" sz="1800" b="1" i="1" u="none" strike="noStrike" baseline="0" dirty="0" smtClean="0">
                          <a:solidFill>
                            <a:schemeClr val="dk1"/>
                          </a:solidFill>
                          <a:latin typeface="+mn-lt"/>
                          <a:ea typeface="+mn-ea"/>
                          <a:cs typeface="+mn-cs"/>
                        </a:rPr>
                        <a:t>(max)</a:t>
                      </a:r>
                      <a:r>
                        <a:rPr lang="en-US" sz="1800" b="1" i="0" u="none" strike="noStrike"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effectLst/>
                      </a:endParaRPr>
                    </a:p>
                  </a:txBody>
                  <a:tcPr/>
                </a:tc>
                <a:tc>
                  <a:txBody>
                    <a:bodyPr/>
                    <a:lstStyle/>
                    <a:p>
                      <a:endParaRPr lang="en-US" sz="1400" dirty="0"/>
                    </a:p>
                  </a:txBody>
                  <a:tcPr/>
                </a:tc>
              </a:tr>
            </a:tbl>
          </a:graphicData>
        </a:graphic>
      </p:graphicFrame>
      <p:sp>
        <p:nvSpPr>
          <p:cNvPr id="11" name="TextBox 10"/>
          <p:cNvSpPr txBox="1"/>
          <p:nvPr/>
        </p:nvSpPr>
        <p:spPr>
          <a:xfrm>
            <a:off x="289956" y="621268"/>
            <a:ext cx="1987980" cy="369332"/>
          </a:xfrm>
          <a:prstGeom prst="rect">
            <a:avLst/>
          </a:prstGeom>
          <a:noFill/>
        </p:spPr>
        <p:txBody>
          <a:bodyPr wrap="none" rtlCol="0">
            <a:spAutoFit/>
          </a:bodyPr>
          <a:lstStyle/>
          <a:p>
            <a:r>
              <a:rPr lang="en-US" dirty="0" smtClean="0"/>
              <a:t>String Types (</a:t>
            </a:r>
            <a:r>
              <a:rPr lang="en-US" dirty="0" err="1" smtClean="0"/>
              <a:t>cont</a:t>
            </a:r>
            <a:r>
              <a:rPr lang="en-US" dirty="0" smtClean="0"/>
              <a:t>):</a:t>
            </a:r>
            <a:endParaRPr lang="en-US" dirty="0"/>
          </a:p>
        </p:txBody>
      </p:sp>
      <p:sp>
        <p:nvSpPr>
          <p:cNvPr id="3" name="TextBox 2"/>
          <p:cNvSpPr txBox="1"/>
          <p:nvPr/>
        </p:nvSpPr>
        <p:spPr>
          <a:xfrm>
            <a:off x="304800" y="3688140"/>
            <a:ext cx="8077200" cy="1569660"/>
          </a:xfrm>
          <a:prstGeom prst="rect">
            <a:avLst/>
          </a:prstGeom>
          <a:noFill/>
        </p:spPr>
        <p:txBody>
          <a:bodyPr wrap="square" rtlCol="0">
            <a:spAutoFit/>
          </a:bodyPr>
          <a:lstStyle/>
          <a:p>
            <a:r>
              <a:rPr lang="en-US" sz="1600" b="1" dirty="0"/>
              <a:t>Note</a:t>
            </a:r>
            <a:r>
              <a:rPr lang="en-US" sz="1600" dirty="0"/>
              <a:t> </a:t>
            </a:r>
            <a:r>
              <a:rPr lang="en-US" sz="1600" dirty="0" smtClean="0"/>
              <a:t>(n) </a:t>
            </a:r>
            <a:r>
              <a:rPr lang="en-US" sz="1600" dirty="0"/>
              <a:t>defines the string length that can be stored. For variable-length data types, max</a:t>
            </a:r>
          </a:p>
          <a:p>
            <a:r>
              <a:rPr lang="en-US" sz="1600" dirty="0"/>
              <a:t>can be specified for n, which indicates that the maximum storage size is 2 GB</a:t>
            </a:r>
            <a:r>
              <a:rPr lang="en-US" sz="1600" dirty="0" smtClean="0"/>
              <a:t>.</a:t>
            </a:r>
          </a:p>
          <a:p>
            <a:endParaRPr lang="en-US" sz="1600" dirty="0"/>
          </a:p>
          <a:p>
            <a:r>
              <a:rPr lang="en-US" sz="1600" dirty="0"/>
              <a:t>As a best practice, you should use the fixed-length (</a:t>
            </a:r>
            <a:r>
              <a:rPr lang="en-US" sz="1600" i="1" dirty="0"/>
              <a:t>char</a:t>
            </a:r>
            <a:r>
              <a:rPr lang="en-US" sz="1600" dirty="0"/>
              <a:t>, </a:t>
            </a:r>
            <a:r>
              <a:rPr lang="en-US" sz="1600" i="1" dirty="0" err="1"/>
              <a:t>nchar</a:t>
            </a:r>
            <a:r>
              <a:rPr lang="en-US" sz="1600" dirty="0"/>
              <a:t>, </a:t>
            </a:r>
            <a:r>
              <a:rPr lang="en-US" sz="1600" i="1" dirty="0"/>
              <a:t>binary</a:t>
            </a:r>
            <a:r>
              <a:rPr lang="en-US" sz="1600" dirty="0"/>
              <a:t>) data types across all subcategories when the values being stored are a consistent size. When the values are not consistent, you should use the variable-length data types (</a:t>
            </a:r>
            <a:r>
              <a:rPr lang="en-US" sz="1600" i="1" dirty="0" err="1"/>
              <a:t>varchar</a:t>
            </a:r>
            <a:r>
              <a:rPr lang="en-US" sz="1600" dirty="0"/>
              <a:t>, </a:t>
            </a:r>
            <a:r>
              <a:rPr lang="en-US" sz="1600" i="1" dirty="0" err="1"/>
              <a:t>nvarchar</a:t>
            </a:r>
            <a:r>
              <a:rPr lang="en-US" sz="1600" dirty="0"/>
              <a:t>, </a:t>
            </a:r>
            <a:r>
              <a:rPr lang="en-US" sz="1600" i="1" dirty="0" err="1"/>
              <a:t>varbinary</a:t>
            </a:r>
            <a:r>
              <a:rPr lang="en-US" sz="1600" dirty="0"/>
              <a:t>). </a:t>
            </a:r>
          </a:p>
        </p:txBody>
      </p:sp>
    </p:spTree>
    <p:extLst>
      <p:ext uri="{BB962C8B-B14F-4D97-AF65-F5344CB8AC3E}">
        <p14:creationId xmlns:p14="http://schemas.microsoft.com/office/powerpoint/2010/main" val="3604433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fontScale="90000"/>
          </a:bodyPr>
          <a:lstStyle>
            <a:extLst/>
          </a:lstStyle>
          <a:p>
            <a:r>
              <a:rPr lang="en-US" dirty="0" smtClean="0"/>
              <a:t>DATA TYPES</a:t>
            </a:r>
            <a:endParaRPr lang="en-US" dirty="0"/>
          </a:p>
        </p:txBody>
      </p:sp>
      <p:sp>
        <p:nvSpPr>
          <p:cNvPr id="2" name="Rectangle 3"/>
          <p:cNvSpPr>
            <a:spLocks noGrp="1"/>
          </p:cNvSpPr>
          <p:nvPr>
            <p:ph type="body" sz="quarter" idx="13"/>
          </p:nvPr>
        </p:nvSpPr>
        <p:spPr/>
        <p:txBody>
          <a:bodyPr>
            <a:noAutofit/>
          </a:bodyPr>
          <a:lstStyle>
            <a:extLst/>
          </a:lstStyle>
          <a:p>
            <a:r>
              <a:rPr lang="en-US" sz="1400" dirty="0"/>
              <a:t>SQL Server </a:t>
            </a:r>
            <a:r>
              <a:rPr lang="en-US" sz="1400" dirty="0" smtClean="0"/>
              <a:t>2012 Data Types</a:t>
            </a:r>
            <a:endParaRPr lang="en-US" sz="1400" dirty="0"/>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3364588016"/>
              </p:ext>
            </p:extLst>
          </p:nvPr>
        </p:nvGraphicFramePr>
        <p:xfrm>
          <a:off x="307974" y="1600200"/>
          <a:ext cx="8074026" cy="4958080"/>
        </p:xfrm>
        <a:graphic>
          <a:graphicData uri="http://schemas.openxmlformats.org/drawingml/2006/table">
            <a:tbl>
              <a:tblPr firstRow="1" bandRow="1">
                <a:tableStyleId>{B301B821-A1FF-4177-AEE7-76D212191A09}</a:tableStyleId>
              </a:tblPr>
              <a:tblGrid>
                <a:gridCol w="1371600"/>
                <a:gridCol w="5635626"/>
                <a:gridCol w="1066800"/>
              </a:tblGrid>
              <a:tr h="370840">
                <a:tc>
                  <a:txBody>
                    <a:bodyPr/>
                    <a:lstStyle/>
                    <a:p>
                      <a:r>
                        <a:rPr lang="en-US" sz="1200" dirty="0" smtClean="0"/>
                        <a:t>Data</a:t>
                      </a:r>
                      <a:r>
                        <a:rPr lang="en-US" sz="1200" baseline="0" dirty="0" smtClean="0"/>
                        <a:t> Type</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Storage</a:t>
                      </a:r>
                      <a:endParaRPr lang="en-US" sz="1200" dirty="0"/>
                    </a:p>
                  </a:txBody>
                  <a:tcPr/>
                </a:tc>
              </a:tr>
              <a:tr h="370840">
                <a:tc>
                  <a:txBody>
                    <a:bodyPr/>
                    <a:lstStyle/>
                    <a:p>
                      <a:r>
                        <a:rPr lang="en-US" sz="1200" dirty="0" smtClean="0"/>
                        <a:t>Cursor</a:t>
                      </a:r>
                      <a:endParaRPr lang="en-US" sz="1200" dirty="0"/>
                    </a:p>
                  </a:txBody>
                  <a:tcPr/>
                </a:tc>
                <a:tc>
                  <a:txBody>
                    <a:bodyPr/>
                    <a:lstStyle/>
                    <a:p>
                      <a:r>
                        <a:rPr lang="en-US" sz="1200" dirty="0" smtClean="0"/>
                        <a:t>A temporary copy of data that will be used for recursive or iterative processes. Of all the data types, this is the only one that cannot be included as part of a table.</a:t>
                      </a:r>
                      <a:endParaRPr lang="en-US" sz="1200" dirty="0"/>
                    </a:p>
                  </a:txBody>
                  <a:tcPr/>
                </a:tc>
                <a:tc>
                  <a:txBody>
                    <a:bodyPr/>
                    <a:lstStyle/>
                    <a:p>
                      <a:endParaRPr lang="en-US" sz="1200" dirty="0"/>
                    </a:p>
                  </a:txBody>
                  <a:tcPr/>
                </a:tc>
              </a:tr>
              <a:tr h="370840">
                <a:tc>
                  <a:txBody>
                    <a:bodyPr/>
                    <a:lstStyle/>
                    <a:p>
                      <a:r>
                        <a:rPr lang="en-US" sz="1200" dirty="0" err="1" smtClean="0"/>
                        <a:t>Rowversion</a:t>
                      </a:r>
                      <a:endParaRPr lang="en-US" sz="1200" dirty="0" smtClean="0"/>
                    </a:p>
                    <a:p>
                      <a:r>
                        <a:rPr lang="en-US" sz="1200" dirty="0" smtClean="0"/>
                        <a:t>(timestamp)</a:t>
                      </a:r>
                      <a:endParaRPr lang="en-US" sz="1200" dirty="0"/>
                    </a:p>
                  </a:txBody>
                  <a:tcPr/>
                </a:tc>
                <a:tc>
                  <a:txBody>
                    <a:bodyPr/>
                    <a:lstStyle/>
                    <a:p>
                      <a:r>
                        <a:rPr lang="en-US" sz="1200" dirty="0" smtClean="0"/>
                        <a:t>This data type automatically generates an 8-byte value similar to 0x0000000000000001.</a:t>
                      </a:r>
                    </a:p>
                    <a:p>
                      <a:r>
                        <a:rPr lang="en-US" sz="1200" dirty="0" err="1" smtClean="0"/>
                        <a:t>rowversion</a:t>
                      </a:r>
                      <a:r>
                        <a:rPr lang="en-US" sz="1200" dirty="0" smtClean="0"/>
                        <a:t> replaces the timestamp data type, which has been deprecated. This data type is typically used to detect changes in data.</a:t>
                      </a:r>
                      <a:endParaRPr lang="en-US" sz="1200" dirty="0"/>
                    </a:p>
                  </a:txBody>
                  <a:tcPr/>
                </a:tc>
                <a:tc>
                  <a:txBody>
                    <a:bodyPr/>
                    <a:lstStyle/>
                    <a:p>
                      <a:endParaRPr lang="en-US" sz="1200" dirty="0"/>
                    </a:p>
                  </a:txBody>
                  <a:tcPr/>
                </a:tc>
              </a:tr>
              <a:tr h="370840">
                <a:tc>
                  <a:txBody>
                    <a:bodyPr/>
                    <a:lstStyle/>
                    <a:p>
                      <a:r>
                        <a:rPr lang="en-US" sz="1200" dirty="0" err="1" smtClean="0"/>
                        <a:t>Hierarchyid</a:t>
                      </a:r>
                      <a:endParaRPr lang="en-US" sz="1200" dirty="0"/>
                    </a:p>
                  </a:txBody>
                  <a:tcPr/>
                </a:tc>
                <a:tc>
                  <a:txBody>
                    <a:bodyPr/>
                    <a:lstStyle/>
                    <a:p>
                      <a:r>
                        <a:rPr lang="en-US" sz="1200" dirty="0" smtClean="0"/>
                        <a:t>This is a positional data type. It represents a position in a hierarchy. </a:t>
                      </a:r>
                      <a:r>
                        <a:rPr lang="en-US" sz="1200" dirty="0" err="1" smtClean="0"/>
                        <a:t>hierarchyid</a:t>
                      </a:r>
                      <a:r>
                        <a:rPr lang="en-US" sz="1200" dirty="0" smtClean="0"/>
                        <a:t> is used to organize data such as a bill of materials and organizational charts.</a:t>
                      </a:r>
                      <a:endParaRPr lang="en-US" sz="1200" dirty="0"/>
                    </a:p>
                  </a:txBody>
                  <a:tcPr/>
                </a:tc>
                <a:tc>
                  <a:txBody>
                    <a:bodyPr/>
                    <a:lstStyle/>
                    <a:p>
                      <a:endParaRPr lang="en-US" sz="1200" dirty="0"/>
                    </a:p>
                  </a:txBody>
                  <a:tcPr/>
                </a:tc>
              </a:tr>
              <a:tr h="370840">
                <a:tc>
                  <a:txBody>
                    <a:bodyPr/>
                    <a:lstStyle/>
                    <a:p>
                      <a:r>
                        <a:rPr lang="en-US" sz="1200" dirty="0" err="1" smtClean="0"/>
                        <a:t>Sql_variant</a:t>
                      </a:r>
                      <a:endParaRPr lang="en-US" sz="1200" dirty="0"/>
                    </a:p>
                  </a:txBody>
                  <a:tcPr/>
                </a:tc>
                <a:tc>
                  <a:txBody>
                    <a:bodyPr/>
                    <a:lstStyle/>
                    <a:p>
                      <a:r>
                        <a:rPr lang="en-US" sz="1200" dirty="0" smtClean="0">
                          <a:effectLst/>
                        </a:rPr>
                        <a:t>Stores up to 8,000 bytes of data of various data types, except text, </a:t>
                      </a:r>
                      <a:r>
                        <a:rPr lang="en-US" sz="1200" dirty="0" err="1" smtClean="0">
                          <a:effectLst/>
                        </a:rPr>
                        <a:t>ntext</a:t>
                      </a:r>
                      <a:r>
                        <a:rPr lang="en-US" sz="1200" dirty="0" smtClean="0">
                          <a:effectLst/>
                        </a:rPr>
                        <a:t>, and timestamp</a:t>
                      </a:r>
                      <a:endParaRPr lang="en-US" sz="1200" dirty="0"/>
                    </a:p>
                  </a:txBody>
                  <a:tcPr/>
                </a:tc>
                <a:tc>
                  <a:txBody>
                    <a:bodyPr/>
                    <a:lstStyle/>
                    <a:p>
                      <a:endParaRPr lang="en-US" sz="1200" dirty="0"/>
                    </a:p>
                  </a:txBody>
                  <a:tcPr/>
                </a:tc>
              </a:tr>
              <a:tr h="370840">
                <a:tc>
                  <a:txBody>
                    <a:bodyPr/>
                    <a:lstStyle/>
                    <a:p>
                      <a:r>
                        <a:rPr lang="en-US" sz="1200" dirty="0" err="1" smtClean="0"/>
                        <a:t>Uniqueidentifier</a:t>
                      </a:r>
                      <a:endParaRPr lang="en-US" sz="1200" dirty="0"/>
                    </a:p>
                  </a:txBody>
                  <a:tcPr/>
                </a:tc>
                <a:tc>
                  <a:txBody>
                    <a:bodyPr/>
                    <a:lstStyle/>
                    <a:p>
                      <a:r>
                        <a:rPr lang="en-US" sz="1200" dirty="0" smtClean="0">
                          <a:effectLst/>
                        </a:rPr>
                        <a:t>Stores a globally unique identifier (GUID)</a:t>
                      </a:r>
                      <a:endParaRPr lang="en-US" sz="1200" dirty="0"/>
                    </a:p>
                  </a:txBody>
                  <a:tcPr/>
                </a:tc>
                <a:tc>
                  <a:txBody>
                    <a:bodyPr/>
                    <a:lstStyle/>
                    <a:p>
                      <a:endParaRPr lang="en-US" sz="1200" dirty="0"/>
                    </a:p>
                  </a:txBody>
                  <a:tcPr/>
                </a:tc>
              </a:tr>
              <a:tr h="370840">
                <a:tc>
                  <a:txBody>
                    <a:bodyPr/>
                    <a:lstStyle/>
                    <a:p>
                      <a:r>
                        <a:rPr lang="en-US" sz="1200" dirty="0" smtClean="0"/>
                        <a:t>Xml</a:t>
                      </a:r>
                      <a:endParaRPr lang="en-US" sz="1200" dirty="0"/>
                    </a:p>
                  </a:txBody>
                  <a:tcPr/>
                </a:tc>
                <a:tc>
                  <a:txBody>
                    <a:bodyPr/>
                    <a:lstStyle/>
                    <a:p>
                      <a:r>
                        <a:rPr lang="en-US" sz="1200" dirty="0" smtClean="0">
                          <a:effectLst/>
                        </a:rPr>
                        <a:t>Stores XML formatted data. Maximum 2GB</a:t>
                      </a:r>
                    </a:p>
                  </a:txBody>
                  <a:tcPr/>
                </a:tc>
                <a:tc>
                  <a:txBody>
                    <a:bodyPr/>
                    <a:lstStyle/>
                    <a:p>
                      <a:endParaRPr lang="en-US" sz="1200" dirty="0"/>
                    </a:p>
                  </a:txBody>
                  <a:tcPr/>
                </a:tc>
              </a:tr>
              <a:tr h="370840">
                <a:tc>
                  <a:txBody>
                    <a:bodyPr/>
                    <a:lstStyle/>
                    <a:p>
                      <a:r>
                        <a:rPr lang="en-US" sz="1200" dirty="0" smtClean="0"/>
                        <a:t>Table</a:t>
                      </a:r>
                      <a:endParaRPr lang="en-US" sz="1200" dirty="0"/>
                    </a:p>
                  </a:txBody>
                  <a:tcPr/>
                </a:tc>
                <a:tc>
                  <a:txBody>
                    <a:bodyPr/>
                    <a:lstStyle/>
                    <a:p>
                      <a:r>
                        <a:rPr lang="en-US" sz="1200" dirty="0" smtClean="0">
                          <a:effectLst/>
                        </a:rPr>
                        <a:t>Stores a result-set for later processing</a:t>
                      </a:r>
                    </a:p>
                  </a:txBody>
                  <a:tcPr/>
                </a:tc>
                <a:tc>
                  <a:txBody>
                    <a:bodyPr/>
                    <a:lstStyle/>
                    <a:p>
                      <a:endParaRPr lang="en-US" sz="1200" dirty="0"/>
                    </a:p>
                  </a:txBody>
                  <a:tcPr/>
                </a:tc>
              </a:tr>
              <a:tr h="370840">
                <a:tc>
                  <a:txBody>
                    <a:bodyPr/>
                    <a:lstStyle/>
                    <a:p>
                      <a:r>
                        <a:rPr lang="en-US" sz="1200" dirty="0" smtClean="0"/>
                        <a:t>Geospatial</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chemeClr val="dk1"/>
                          </a:solidFill>
                          <a:latin typeface="+mn-lt"/>
                          <a:ea typeface="+mn-ea"/>
                          <a:cs typeface="+mn-cs"/>
                        </a:rPr>
                        <a:t>SQL Server supports two geospatial data types: GEOGRAPHY and GEOMETRY. GEOGRAPHY represents data in a round-earth coordinate system. GEOMETRY is a flat or planar data type in which you can store points, lines, and other geometric figures. </a:t>
                      </a:r>
                      <a:endParaRPr lang="en-US" sz="1200" dirty="0" smtClean="0">
                        <a:effectLst/>
                      </a:endParaRPr>
                    </a:p>
                  </a:txBody>
                  <a:tcPr/>
                </a:tc>
                <a:tc>
                  <a:txBody>
                    <a:bodyPr/>
                    <a:lstStyle/>
                    <a:p>
                      <a:endParaRPr lang="en-US" sz="1200" dirty="0"/>
                    </a:p>
                  </a:txBody>
                  <a:tcPr/>
                </a:tc>
              </a:tr>
              <a:tr h="370840">
                <a:tc>
                  <a:txBody>
                    <a:bodyPr/>
                    <a:lstStyle/>
                    <a:p>
                      <a:r>
                        <a:rPr lang="en-US" sz="1200" dirty="0" err="1" smtClean="0"/>
                        <a:t>Filestream</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chemeClr val="dk1"/>
                          </a:solidFill>
                          <a:latin typeface="+mn-lt"/>
                          <a:ea typeface="+mn-ea"/>
                          <a:cs typeface="+mn-cs"/>
                        </a:rPr>
                        <a:t>This data type allows you to store common unstructured data such as documents and images. SQL Server has been coupled with the NTFS file system, allowing the storage of </a:t>
                      </a:r>
                      <a:r>
                        <a:rPr lang="en-US" sz="1200" b="0" i="1" u="none" strike="noStrike" baseline="0" dirty="0" err="1" smtClean="0">
                          <a:solidFill>
                            <a:schemeClr val="dk1"/>
                          </a:solidFill>
                          <a:latin typeface="+mn-lt"/>
                          <a:ea typeface="+mn-ea"/>
                          <a:cs typeface="+mn-cs"/>
                        </a:rPr>
                        <a:t>varbinary</a:t>
                      </a:r>
                      <a:r>
                        <a:rPr lang="en-US" sz="1200" b="0" i="1" u="none" strike="noStrike" baseline="0" dirty="0" smtClean="0">
                          <a:solidFill>
                            <a:schemeClr val="dk1"/>
                          </a:solidFill>
                          <a:latin typeface="+mn-lt"/>
                          <a:ea typeface="+mn-ea"/>
                          <a:cs typeface="+mn-cs"/>
                        </a:rPr>
                        <a:t>(max) </a:t>
                      </a:r>
                      <a:r>
                        <a:rPr lang="en-US" sz="1200" b="0" i="0" u="none" strike="noStrike" baseline="0" dirty="0" smtClean="0">
                          <a:solidFill>
                            <a:schemeClr val="dk1"/>
                          </a:solidFill>
                          <a:latin typeface="+mn-lt"/>
                          <a:ea typeface="+mn-ea"/>
                          <a:cs typeface="+mn-cs"/>
                        </a:rPr>
                        <a:t>on the file system. </a:t>
                      </a:r>
                      <a:endParaRPr lang="en-US" sz="1200" dirty="0" smtClean="0">
                        <a:effectLst/>
                      </a:endParaRPr>
                    </a:p>
                  </a:txBody>
                  <a:tcPr/>
                </a:tc>
                <a:tc>
                  <a:txBody>
                    <a:bodyPr/>
                    <a:lstStyle/>
                    <a:p>
                      <a:endParaRPr lang="en-US" sz="1200" dirty="0"/>
                    </a:p>
                  </a:txBody>
                  <a:tcPr/>
                </a:tc>
              </a:tr>
            </a:tbl>
          </a:graphicData>
        </a:graphic>
      </p:graphicFrame>
      <p:sp>
        <p:nvSpPr>
          <p:cNvPr id="11" name="TextBox 10"/>
          <p:cNvSpPr txBox="1"/>
          <p:nvPr/>
        </p:nvSpPr>
        <p:spPr>
          <a:xfrm>
            <a:off x="289956" y="676870"/>
            <a:ext cx="8092044" cy="923330"/>
          </a:xfrm>
          <a:prstGeom prst="rect">
            <a:avLst/>
          </a:prstGeom>
          <a:noFill/>
        </p:spPr>
        <p:txBody>
          <a:bodyPr wrap="square" rtlCol="0">
            <a:spAutoFit/>
          </a:bodyPr>
          <a:lstStyle/>
          <a:p>
            <a:r>
              <a:rPr lang="en-US" b="1" dirty="0" smtClean="0"/>
              <a:t>Other Types:</a:t>
            </a:r>
          </a:p>
          <a:p>
            <a:r>
              <a:rPr lang="en-US" dirty="0"/>
              <a:t>In addition to the data types covered in the preceding sections, SQL Server includes several other data types. </a:t>
            </a:r>
          </a:p>
        </p:txBody>
      </p:sp>
    </p:spTree>
    <p:extLst>
      <p:ext uri="{BB962C8B-B14F-4D97-AF65-F5344CB8AC3E}">
        <p14:creationId xmlns:p14="http://schemas.microsoft.com/office/powerpoint/2010/main" val="2920368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3149</Words>
  <Application>Microsoft Office PowerPoint</Application>
  <PresentationFormat>On-screen Show (4:3)</PresentationFormat>
  <Paragraphs>387</Paragraphs>
  <Slides>25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Lucida Sans Typewriter Std</vt:lpstr>
      <vt:lpstr>Pitchbook</vt:lpstr>
      <vt:lpstr>SQL Implementation &amp; Administration</vt:lpstr>
      <vt:lpstr>Let’s talk Data Types, Tables and Views</vt:lpstr>
      <vt:lpstr>DATA TYPES</vt:lpstr>
      <vt:lpstr>DATA TYPES</vt:lpstr>
      <vt:lpstr>DATA TYPES</vt:lpstr>
      <vt:lpstr>DATA TYPES</vt:lpstr>
      <vt:lpstr>DATA TYPES</vt:lpstr>
      <vt:lpstr>DATA TYPES</vt:lpstr>
      <vt:lpstr>DATA TYPES</vt:lpstr>
      <vt:lpstr>DATA TABLES</vt:lpstr>
      <vt:lpstr>DATA TABLES</vt:lpstr>
      <vt:lpstr>DATA TABLES</vt:lpstr>
      <vt:lpstr>DATA TABLES</vt:lpstr>
      <vt:lpstr>DATA TABLES</vt:lpstr>
      <vt:lpstr>DATA TABLES</vt:lpstr>
      <vt:lpstr>DATA TABLES</vt:lpstr>
      <vt:lpstr>DATA TABLES</vt:lpstr>
      <vt:lpstr>DATA TABLES</vt:lpstr>
      <vt:lpstr>DATA TABLES</vt:lpstr>
      <vt:lpstr>DATA TABLES</vt:lpstr>
      <vt:lpstr>VIEWS</vt:lpstr>
      <vt:lpstr>VIEWS</vt:lpstr>
      <vt:lpstr>VIEWS</vt:lpstr>
      <vt:lpstr>SQL SERVER</vt:lpstr>
      <vt:lpstr>SQL SERVER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2014-04-15T01:17:52Z</dcterms:created>
  <dcterms:modified xsi:type="dcterms:W3CDTF">2015-08-23T18:13:24Z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