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handoutMasterIdLst>
    <p:handoutMasterId r:id="rId23"/>
  </p:handoutMasterIdLst>
  <p:sldIdLst>
    <p:sldId id="256" r:id="rId2"/>
    <p:sldId id="284" r:id="rId3"/>
    <p:sldId id="283" r:id="rId4"/>
    <p:sldId id="313" r:id="rId5"/>
    <p:sldId id="314" r:id="rId6"/>
    <p:sldId id="318" r:id="rId7"/>
    <p:sldId id="316" r:id="rId8"/>
    <p:sldId id="317" r:id="rId9"/>
    <p:sldId id="319" r:id="rId10"/>
    <p:sldId id="315" r:id="rId11"/>
    <p:sldId id="320" r:id="rId12"/>
    <p:sldId id="325" r:id="rId13"/>
    <p:sldId id="321" r:id="rId14"/>
    <p:sldId id="326" r:id="rId15"/>
    <p:sldId id="327" r:id="rId16"/>
    <p:sldId id="308" r:id="rId17"/>
    <p:sldId id="312" r:id="rId18"/>
    <p:sldId id="322" r:id="rId19"/>
    <p:sldId id="323" r:id="rId20"/>
    <p:sldId id="324" r:id="rId2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A12"/>
    <a:srgbClr val="E9741F"/>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8034" autoAdjust="0"/>
  </p:normalViewPr>
  <p:slideViewPr>
    <p:cSldViewPr>
      <p:cViewPr varScale="1">
        <p:scale>
          <a:sx n="53" d="100"/>
          <a:sy n="53" d="100"/>
        </p:scale>
        <p:origin x="112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4345B-0460-4BFC-ADC6-368C0E22C8E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7F24AD6A-BF9C-40E2-8F1C-E5F595C66BF4}">
      <dgm:prSet phldrT="[Text]"/>
      <dgm:spPr/>
      <dgm:t>
        <a:bodyPr/>
        <a:lstStyle/>
        <a:p>
          <a:r>
            <a:rPr lang="en-US" dirty="0" smtClean="0"/>
            <a:t>Analyze</a:t>
          </a:r>
        </a:p>
        <a:p>
          <a:r>
            <a:rPr lang="en-US" dirty="0" smtClean="0"/>
            <a:t>Data</a:t>
          </a:r>
          <a:endParaRPr lang="en-US" dirty="0"/>
        </a:p>
      </dgm:t>
    </dgm:pt>
    <dgm:pt modelId="{D81EC89F-A51B-4DBE-947D-40B285BCD94D}" type="parTrans" cxnId="{6F0AFA88-3A75-4032-B0D8-2115095B137D}">
      <dgm:prSet/>
      <dgm:spPr/>
      <dgm:t>
        <a:bodyPr/>
        <a:lstStyle/>
        <a:p>
          <a:endParaRPr lang="en-US"/>
        </a:p>
      </dgm:t>
    </dgm:pt>
    <dgm:pt modelId="{1DF7BE32-D95B-4ED9-A7C0-2B7B14CDAF69}" type="sibTrans" cxnId="{6F0AFA88-3A75-4032-B0D8-2115095B137D}">
      <dgm:prSet/>
      <dgm:spPr/>
      <dgm:t>
        <a:bodyPr/>
        <a:lstStyle/>
        <a:p>
          <a:endParaRPr lang="en-US"/>
        </a:p>
      </dgm:t>
    </dgm:pt>
    <dgm:pt modelId="{A315AE6D-00D9-4C7C-BE42-BF1C9870C451}">
      <dgm:prSet phldrT="[Text]"/>
      <dgm:spPr/>
      <dgm:t>
        <a:bodyPr/>
        <a:lstStyle/>
        <a:p>
          <a:r>
            <a:rPr lang="en-US" dirty="0" smtClean="0"/>
            <a:t>Normalize</a:t>
          </a:r>
        </a:p>
        <a:p>
          <a:r>
            <a:rPr lang="en-US" dirty="0" smtClean="0"/>
            <a:t>Events/Data</a:t>
          </a:r>
          <a:endParaRPr lang="en-US" dirty="0"/>
        </a:p>
      </dgm:t>
    </dgm:pt>
    <dgm:pt modelId="{8D08E451-755D-4BCD-8256-F88F1F1CC8D5}" type="parTrans" cxnId="{61B87B29-C4BC-461C-9420-90BFB43C0638}">
      <dgm:prSet/>
      <dgm:spPr/>
      <dgm:t>
        <a:bodyPr/>
        <a:lstStyle/>
        <a:p>
          <a:endParaRPr lang="en-US"/>
        </a:p>
      </dgm:t>
    </dgm:pt>
    <dgm:pt modelId="{BDBB1C4B-B3E3-4062-B1DC-DAF3AB0A69E4}" type="sibTrans" cxnId="{61B87B29-C4BC-461C-9420-90BFB43C0638}">
      <dgm:prSet/>
      <dgm:spPr/>
      <dgm:t>
        <a:bodyPr/>
        <a:lstStyle/>
        <a:p>
          <a:endParaRPr lang="en-US"/>
        </a:p>
      </dgm:t>
    </dgm:pt>
    <dgm:pt modelId="{027BAC7F-06CE-4414-8B2E-812D72722AAC}">
      <dgm:prSet phldrT="[Text]"/>
      <dgm:spPr/>
      <dgm:t>
        <a:bodyPr/>
        <a:lstStyle/>
        <a:p>
          <a:r>
            <a:rPr lang="en-US" dirty="0" smtClean="0"/>
            <a:t>Reduce</a:t>
          </a:r>
        </a:p>
        <a:p>
          <a:r>
            <a:rPr lang="en-US" dirty="0" smtClean="0"/>
            <a:t>Events</a:t>
          </a:r>
          <a:endParaRPr lang="en-US" dirty="0"/>
        </a:p>
      </dgm:t>
    </dgm:pt>
    <dgm:pt modelId="{0DDAC8C4-A604-4FBF-A441-D00A3E5098BB}" type="parTrans" cxnId="{5A78F52A-BEFA-4A04-ACBE-FD8B9A9D7DAD}">
      <dgm:prSet/>
      <dgm:spPr/>
      <dgm:t>
        <a:bodyPr/>
        <a:lstStyle/>
        <a:p>
          <a:endParaRPr lang="en-US"/>
        </a:p>
      </dgm:t>
    </dgm:pt>
    <dgm:pt modelId="{F7190F8B-B9FD-4750-ACCF-6947AF6883CB}" type="sibTrans" cxnId="{5A78F52A-BEFA-4A04-ACBE-FD8B9A9D7DAD}">
      <dgm:prSet/>
      <dgm:spPr/>
      <dgm:t>
        <a:bodyPr/>
        <a:lstStyle/>
        <a:p>
          <a:endParaRPr lang="en-US"/>
        </a:p>
      </dgm:t>
    </dgm:pt>
    <dgm:pt modelId="{74AF4FE2-A201-44AD-9A6B-2E2517F4BA13}">
      <dgm:prSet phldrT="[Text]"/>
      <dgm:spPr/>
      <dgm:t>
        <a:bodyPr/>
        <a:lstStyle/>
        <a:p>
          <a:r>
            <a:rPr lang="en-US" dirty="0" smtClean="0"/>
            <a:t>Tune</a:t>
          </a:r>
        </a:p>
        <a:p>
          <a:r>
            <a:rPr lang="en-US" dirty="0" smtClean="0"/>
            <a:t>Thresholds</a:t>
          </a:r>
          <a:endParaRPr lang="en-US" dirty="0"/>
        </a:p>
      </dgm:t>
    </dgm:pt>
    <dgm:pt modelId="{F0574514-3C4C-4A99-BC24-3C467BD642E2}" type="parTrans" cxnId="{8250546A-C6CD-4613-A4AC-0DB6C3BBE35E}">
      <dgm:prSet/>
      <dgm:spPr/>
      <dgm:t>
        <a:bodyPr/>
        <a:lstStyle/>
        <a:p>
          <a:endParaRPr lang="en-US"/>
        </a:p>
      </dgm:t>
    </dgm:pt>
    <dgm:pt modelId="{C7F6CE87-F373-4678-8B10-868C33F2059F}" type="sibTrans" cxnId="{8250546A-C6CD-4613-A4AC-0DB6C3BBE35E}">
      <dgm:prSet/>
      <dgm:spPr/>
      <dgm:t>
        <a:bodyPr/>
        <a:lstStyle/>
        <a:p>
          <a:endParaRPr lang="en-US"/>
        </a:p>
      </dgm:t>
    </dgm:pt>
    <dgm:pt modelId="{C81F4F1B-3F66-46D0-A450-0DFACB358E14}">
      <dgm:prSet phldrT="[Text]"/>
      <dgm:spPr/>
      <dgm:t>
        <a:bodyPr/>
        <a:lstStyle/>
        <a:p>
          <a:r>
            <a:rPr lang="en-US" dirty="0" smtClean="0"/>
            <a:t>Trigger</a:t>
          </a:r>
        </a:p>
        <a:p>
          <a:r>
            <a:rPr lang="en-US" dirty="0" smtClean="0"/>
            <a:t>Alerts</a:t>
          </a:r>
          <a:endParaRPr lang="en-US" dirty="0"/>
        </a:p>
      </dgm:t>
    </dgm:pt>
    <dgm:pt modelId="{6EA0597F-B106-4779-AD1B-DE8509869608}" type="parTrans" cxnId="{B030D620-6BEC-4C13-8598-160FED3F5085}">
      <dgm:prSet/>
      <dgm:spPr/>
      <dgm:t>
        <a:bodyPr/>
        <a:lstStyle/>
        <a:p>
          <a:endParaRPr lang="en-US"/>
        </a:p>
      </dgm:t>
    </dgm:pt>
    <dgm:pt modelId="{EDF75986-9678-4807-AAE2-BDF9AF3730AD}" type="sibTrans" cxnId="{B030D620-6BEC-4C13-8598-160FED3F5085}">
      <dgm:prSet/>
      <dgm:spPr/>
      <dgm:t>
        <a:bodyPr/>
        <a:lstStyle/>
        <a:p>
          <a:endParaRPr lang="en-US"/>
        </a:p>
      </dgm:t>
    </dgm:pt>
    <dgm:pt modelId="{C311539B-0178-414F-B185-3021F9EDB703}">
      <dgm:prSet phldrT="[Text]"/>
      <dgm:spPr/>
      <dgm:t>
        <a:bodyPr/>
        <a:lstStyle/>
        <a:p>
          <a:endParaRPr lang="en-US" dirty="0"/>
        </a:p>
      </dgm:t>
    </dgm:pt>
    <dgm:pt modelId="{82BCB1F1-A86C-47E9-8AE1-75D44951F705}" type="parTrans" cxnId="{7676BA13-569C-4062-8939-CB683AF74CE9}">
      <dgm:prSet/>
      <dgm:spPr/>
      <dgm:t>
        <a:bodyPr/>
        <a:lstStyle/>
        <a:p>
          <a:endParaRPr lang="en-US"/>
        </a:p>
      </dgm:t>
    </dgm:pt>
    <dgm:pt modelId="{04B36330-8557-4EE8-8B30-77BDD8D8317C}" type="sibTrans" cxnId="{7676BA13-569C-4062-8939-CB683AF74CE9}">
      <dgm:prSet/>
      <dgm:spPr/>
      <dgm:t>
        <a:bodyPr/>
        <a:lstStyle/>
        <a:p>
          <a:endParaRPr lang="en-US"/>
        </a:p>
      </dgm:t>
    </dgm:pt>
    <dgm:pt modelId="{E41E5F5B-F198-476B-87B4-8F885DE0A0F1}" type="pres">
      <dgm:prSet presAssocID="{6C44345B-0460-4BFC-ADC6-368C0E22C8EF}" presName="composite" presStyleCnt="0">
        <dgm:presLayoutVars>
          <dgm:chMax val="1"/>
          <dgm:dir/>
          <dgm:resizeHandles val="exact"/>
        </dgm:presLayoutVars>
      </dgm:prSet>
      <dgm:spPr/>
      <dgm:t>
        <a:bodyPr/>
        <a:lstStyle/>
        <a:p>
          <a:endParaRPr lang="en-US"/>
        </a:p>
      </dgm:t>
    </dgm:pt>
    <dgm:pt modelId="{C7DB041E-04B4-41B0-9CE2-101F4A1A7D5D}" type="pres">
      <dgm:prSet presAssocID="{6C44345B-0460-4BFC-ADC6-368C0E22C8EF}" presName="radial" presStyleCnt="0">
        <dgm:presLayoutVars>
          <dgm:animLvl val="ctr"/>
        </dgm:presLayoutVars>
      </dgm:prSet>
      <dgm:spPr/>
    </dgm:pt>
    <dgm:pt modelId="{DB44DF5D-95ED-463B-92C9-789C8913ED6E}" type="pres">
      <dgm:prSet presAssocID="{7F24AD6A-BF9C-40E2-8F1C-E5F595C66BF4}" presName="centerShape" presStyleLbl="vennNode1" presStyleIdx="0" presStyleCnt="5"/>
      <dgm:spPr/>
      <dgm:t>
        <a:bodyPr/>
        <a:lstStyle/>
        <a:p>
          <a:endParaRPr lang="en-US"/>
        </a:p>
      </dgm:t>
    </dgm:pt>
    <dgm:pt modelId="{F97177BB-EF19-4257-A3D8-F696FC6B04D7}" type="pres">
      <dgm:prSet presAssocID="{A315AE6D-00D9-4C7C-BE42-BF1C9870C451}" presName="node" presStyleLbl="vennNode1" presStyleIdx="1" presStyleCnt="5">
        <dgm:presLayoutVars>
          <dgm:bulletEnabled val="1"/>
        </dgm:presLayoutVars>
      </dgm:prSet>
      <dgm:spPr/>
      <dgm:t>
        <a:bodyPr/>
        <a:lstStyle/>
        <a:p>
          <a:endParaRPr lang="en-US"/>
        </a:p>
      </dgm:t>
    </dgm:pt>
    <dgm:pt modelId="{1039A26D-3A72-4F4D-8E55-D8854754FBE1}" type="pres">
      <dgm:prSet presAssocID="{027BAC7F-06CE-4414-8B2E-812D72722AAC}" presName="node" presStyleLbl="vennNode1" presStyleIdx="2" presStyleCnt="5">
        <dgm:presLayoutVars>
          <dgm:bulletEnabled val="1"/>
        </dgm:presLayoutVars>
      </dgm:prSet>
      <dgm:spPr/>
      <dgm:t>
        <a:bodyPr/>
        <a:lstStyle/>
        <a:p>
          <a:endParaRPr lang="en-US"/>
        </a:p>
      </dgm:t>
    </dgm:pt>
    <dgm:pt modelId="{435ECE9F-EC5C-47A0-B7A9-DDC84F684BAF}" type="pres">
      <dgm:prSet presAssocID="{74AF4FE2-A201-44AD-9A6B-2E2517F4BA13}" presName="node" presStyleLbl="vennNode1" presStyleIdx="3" presStyleCnt="5">
        <dgm:presLayoutVars>
          <dgm:bulletEnabled val="1"/>
        </dgm:presLayoutVars>
      </dgm:prSet>
      <dgm:spPr/>
      <dgm:t>
        <a:bodyPr/>
        <a:lstStyle/>
        <a:p>
          <a:endParaRPr lang="en-US"/>
        </a:p>
      </dgm:t>
    </dgm:pt>
    <dgm:pt modelId="{D4A467C0-877A-4768-AFF6-61B506BB4D1A}" type="pres">
      <dgm:prSet presAssocID="{C81F4F1B-3F66-46D0-A450-0DFACB358E14}" presName="node" presStyleLbl="vennNode1" presStyleIdx="4" presStyleCnt="5">
        <dgm:presLayoutVars>
          <dgm:bulletEnabled val="1"/>
        </dgm:presLayoutVars>
      </dgm:prSet>
      <dgm:spPr/>
      <dgm:t>
        <a:bodyPr/>
        <a:lstStyle/>
        <a:p>
          <a:endParaRPr lang="en-US"/>
        </a:p>
      </dgm:t>
    </dgm:pt>
  </dgm:ptLst>
  <dgm:cxnLst>
    <dgm:cxn modelId="{5A78F52A-BEFA-4A04-ACBE-FD8B9A9D7DAD}" srcId="{7F24AD6A-BF9C-40E2-8F1C-E5F595C66BF4}" destId="{027BAC7F-06CE-4414-8B2E-812D72722AAC}" srcOrd="1" destOrd="0" parTransId="{0DDAC8C4-A604-4FBF-A441-D00A3E5098BB}" sibTransId="{F7190F8B-B9FD-4750-ACCF-6947AF6883CB}"/>
    <dgm:cxn modelId="{8E929A89-22C4-4AD1-9396-4A7B99609141}" type="presOf" srcId="{6C44345B-0460-4BFC-ADC6-368C0E22C8EF}" destId="{E41E5F5B-F198-476B-87B4-8F885DE0A0F1}" srcOrd="0" destOrd="0" presId="urn:microsoft.com/office/officeart/2005/8/layout/radial3"/>
    <dgm:cxn modelId="{61B87B29-C4BC-461C-9420-90BFB43C0638}" srcId="{7F24AD6A-BF9C-40E2-8F1C-E5F595C66BF4}" destId="{A315AE6D-00D9-4C7C-BE42-BF1C9870C451}" srcOrd="0" destOrd="0" parTransId="{8D08E451-755D-4BCD-8256-F88F1F1CC8D5}" sibTransId="{BDBB1C4B-B3E3-4062-B1DC-DAF3AB0A69E4}"/>
    <dgm:cxn modelId="{B030D620-6BEC-4C13-8598-160FED3F5085}" srcId="{7F24AD6A-BF9C-40E2-8F1C-E5F595C66BF4}" destId="{C81F4F1B-3F66-46D0-A450-0DFACB358E14}" srcOrd="3" destOrd="0" parTransId="{6EA0597F-B106-4779-AD1B-DE8509869608}" sibTransId="{EDF75986-9678-4807-AAE2-BDF9AF3730AD}"/>
    <dgm:cxn modelId="{A732B719-9ECE-4E04-AC86-CA5E2D17BB16}" type="presOf" srcId="{027BAC7F-06CE-4414-8B2E-812D72722AAC}" destId="{1039A26D-3A72-4F4D-8E55-D8854754FBE1}" srcOrd="0" destOrd="0" presId="urn:microsoft.com/office/officeart/2005/8/layout/radial3"/>
    <dgm:cxn modelId="{8F98FD52-8AF7-4984-B18C-12370B22C882}" type="presOf" srcId="{74AF4FE2-A201-44AD-9A6B-2E2517F4BA13}" destId="{435ECE9F-EC5C-47A0-B7A9-DDC84F684BAF}" srcOrd="0" destOrd="0" presId="urn:microsoft.com/office/officeart/2005/8/layout/radial3"/>
    <dgm:cxn modelId="{32227E4B-6343-4BB1-A62B-8F7A68122533}" type="presOf" srcId="{C81F4F1B-3F66-46D0-A450-0DFACB358E14}" destId="{D4A467C0-877A-4768-AFF6-61B506BB4D1A}" srcOrd="0" destOrd="0" presId="urn:microsoft.com/office/officeart/2005/8/layout/radial3"/>
    <dgm:cxn modelId="{3C9E43BC-1E03-48F0-8715-FDEB2E32D4EA}" type="presOf" srcId="{7F24AD6A-BF9C-40E2-8F1C-E5F595C66BF4}" destId="{DB44DF5D-95ED-463B-92C9-789C8913ED6E}" srcOrd="0" destOrd="0" presId="urn:microsoft.com/office/officeart/2005/8/layout/radial3"/>
    <dgm:cxn modelId="{7676BA13-569C-4062-8939-CB683AF74CE9}" srcId="{6C44345B-0460-4BFC-ADC6-368C0E22C8EF}" destId="{C311539B-0178-414F-B185-3021F9EDB703}" srcOrd="1" destOrd="0" parTransId="{82BCB1F1-A86C-47E9-8AE1-75D44951F705}" sibTransId="{04B36330-8557-4EE8-8B30-77BDD8D8317C}"/>
    <dgm:cxn modelId="{8250546A-C6CD-4613-A4AC-0DB6C3BBE35E}" srcId="{7F24AD6A-BF9C-40E2-8F1C-E5F595C66BF4}" destId="{74AF4FE2-A201-44AD-9A6B-2E2517F4BA13}" srcOrd="2" destOrd="0" parTransId="{F0574514-3C4C-4A99-BC24-3C467BD642E2}" sibTransId="{C7F6CE87-F373-4678-8B10-868C33F2059F}"/>
    <dgm:cxn modelId="{6F0AFA88-3A75-4032-B0D8-2115095B137D}" srcId="{6C44345B-0460-4BFC-ADC6-368C0E22C8EF}" destId="{7F24AD6A-BF9C-40E2-8F1C-E5F595C66BF4}" srcOrd="0" destOrd="0" parTransId="{D81EC89F-A51B-4DBE-947D-40B285BCD94D}" sibTransId="{1DF7BE32-D95B-4ED9-A7C0-2B7B14CDAF69}"/>
    <dgm:cxn modelId="{30BA714D-2EE0-4E99-BF9A-FD8B3CCECD00}" type="presOf" srcId="{A315AE6D-00D9-4C7C-BE42-BF1C9870C451}" destId="{F97177BB-EF19-4257-A3D8-F696FC6B04D7}" srcOrd="0" destOrd="0" presId="urn:microsoft.com/office/officeart/2005/8/layout/radial3"/>
    <dgm:cxn modelId="{8B9DD223-914A-40EA-AAD3-A610F976D9DE}" type="presParOf" srcId="{E41E5F5B-F198-476B-87B4-8F885DE0A0F1}" destId="{C7DB041E-04B4-41B0-9CE2-101F4A1A7D5D}" srcOrd="0" destOrd="0" presId="urn:microsoft.com/office/officeart/2005/8/layout/radial3"/>
    <dgm:cxn modelId="{E12C0CC8-2803-49D7-BCC2-732BAB324F6B}" type="presParOf" srcId="{C7DB041E-04B4-41B0-9CE2-101F4A1A7D5D}" destId="{DB44DF5D-95ED-463B-92C9-789C8913ED6E}" srcOrd="0" destOrd="0" presId="urn:microsoft.com/office/officeart/2005/8/layout/radial3"/>
    <dgm:cxn modelId="{325018CC-429C-4B87-B8C6-E6AFB5E9D583}" type="presParOf" srcId="{C7DB041E-04B4-41B0-9CE2-101F4A1A7D5D}" destId="{F97177BB-EF19-4257-A3D8-F696FC6B04D7}" srcOrd="1" destOrd="0" presId="urn:microsoft.com/office/officeart/2005/8/layout/radial3"/>
    <dgm:cxn modelId="{0F3561D6-8D72-4C68-A109-7CE6EAEADAC2}" type="presParOf" srcId="{C7DB041E-04B4-41B0-9CE2-101F4A1A7D5D}" destId="{1039A26D-3A72-4F4D-8E55-D8854754FBE1}" srcOrd="2" destOrd="0" presId="urn:microsoft.com/office/officeart/2005/8/layout/radial3"/>
    <dgm:cxn modelId="{5FAB9E14-2EB4-4979-8FDE-D3AD90502B26}" type="presParOf" srcId="{C7DB041E-04B4-41B0-9CE2-101F4A1A7D5D}" destId="{435ECE9F-EC5C-47A0-B7A9-DDC84F684BAF}" srcOrd="3" destOrd="0" presId="urn:microsoft.com/office/officeart/2005/8/layout/radial3"/>
    <dgm:cxn modelId="{E516BC97-42D9-4D49-8498-2F4DA545CAFA}" type="presParOf" srcId="{C7DB041E-04B4-41B0-9CE2-101F4A1A7D5D}" destId="{D4A467C0-877A-4768-AFF6-61B506BB4D1A}"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4DF5D-95ED-463B-92C9-789C8913ED6E}">
      <dsp:nvSpPr>
        <dsp:cNvPr id="0" name=""/>
        <dsp:cNvSpPr/>
      </dsp:nvSpPr>
      <dsp:spPr>
        <a:xfrm>
          <a:off x="1690985" y="967085"/>
          <a:ext cx="2409229" cy="2409229"/>
        </a:xfrm>
        <a:prstGeom prst="ellipse">
          <a:avLst/>
        </a:prstGeom>
        <a:solidFill>
          <a:schemeClr val="accent1">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Analyze</a:t>
          </a:r>
        </a:p>
        <a:p>
          <a:pPr lvl="0" algn="ctr" defTabSz="1778000">
            <a:lnSpc>
              <a:spcPct val="90000"/>
            </a:lnSpc>
            <a:spcBef>
              <a:spcPct val="0"/>
            </a:spcBef>
            <a:spcAft>
              <a:spcPct val="35000"/>
            </a:spcAft>
          </a:pPr>
          <a:r>
            <a:rPr lang="en-US" sz="4000" kern="1200" dirty="0" smtClean="0"/>
            <a:t>Data</a:t>
          </a:r>
          <a:endParaRPr lang="en-US" sz="4000" kern="1200" dirty="0"/>
        </a:p>
      </dsp:txBody>
      <dsp:txXfrm>
        <a:off x="2043808" y="1319908"/>
        <a:ext cx="1703583" cy="1703583"/>
      </dsp:txXfrm>
    </dsp:sp>
    <dsp:sp modelId="{F97177BB-EF19-4257-A3D8-F696FC6B04D7}">
      <dsp:nvSpPr>
        <dsp:cNvPr id="0" name=""/>
        <dsp:cNvSpPr/>
      </dsp:nvSpPr>
      <dsp:spPr>
        <a:xfrm>
          <a:off x="2293293" y="430"/>
          <a:ext cx="1204614" cy="1204614"/>
        </a:xfrm>
        <a:prstGeom prst="ellipse">
          <a:avLst/>
        </a:prstGeom>
        <a:solidFill>
          <a:schemeClr val="accent1">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Normalize</a:t>
          </a:r>
        </a:p>
        <a:p>
          <a:pPr lvl="0" algn="ctr" defTabSz="577850">
            <a:lnSpc>
              <a:spcPct val="90000"/>
            </a:lnSpc>
            <a:spcBef>
              <a:spcPct val="0"/>
            </a:spcBef>
            <a:spcAft>
              <a:spcPct val="35000"/>
            </a:spcAft>
          </a:pPr>
          <a:r>
            <a:rPr lang="en-US" sz="1300" kern="1200" dirty="0" smtClean="0"/>
            <a:t>Events/Data</a:t>
          </a:r>
          <a:endParaRPr lang="en-US" sz="1300" kern="1200" dirty="0"/>
        </a:p>
      </dsp:txBody>
      <dsp:txXfrm>
        <a:off x="2469705" y="176842"/>
        <a:ext cx="851790" cy="851790"/>
      </dsp:txXfrm>
    </dsp:sp>
    <dsp:sp modelId="{1039A26D-3A72-4F4D-8E55-D8854754FBE1}">
      <dsp:nvSpPr>
        <dsp:cNvPr id="0" name=""/>
        <dsp:cNvSpPr/>
      </dsp:nvSpPr>
      <dsp:spPr>
        <a:xfrm>
          <a:off x="3862255" y="1569392"/>
          <a:ext cx="1204614" cy="1204614"/>
        </a:xfrm>
        <a:prstGeom prst="ellipse">
          <a:avLst/>
        </a:prstGeom>
        <a:solidFill>
          <a:schemeClr val="accent1">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Reduce</a:t>
          </a:r>
        </a:p>
        <a:p>
          <a:pPr lvl="0" algn="ctr" defTabSz="577850">
            <a:lnSpc>
              <a:spcPct val="90000"/>
            </a:lnSpc>
            <a:spcBef>
              <a:spcPct val="0"/>
            </a:spcBef>
            <a:spcAft>
              <a:spcPct val="35000"/>
            </a:spcAft>
          </a:pPr>
          <a:r>
            <a:rPr lang="en-US" sz="1300" kern="1200" dirty="0" smtClean="0"/>
            <a:t>Events</a:t>
          </a:r>
          <a:endParaRPr lang="en-US" sz="1300" kern="1200" dirty="0"/>
        </a:p>
      </dsp:txBody>
      <dsp:txXfrm>
        <a:off x="4038667" y="1745804"/>
        <a:ext cx="851790" cy="851790"/>
      </dsp:txXfrm>
    </dsp:sp>
    <dsp:sp modelId="{435ECE9F-EC5C-47A0-B7A9-DDC84F684BAF}">
      <dsp:nvSpPr>
        <dsp:cNvPr id="0" name=""/>
        <dsp:cNvSpPr/>
      </dsp:nvSpPr>
      <dsp:spPr>
        <a:xfrm>
          <a:off x="2293293" y="3138355"/>
          <a:ext cx="1204614" cy="1204614"/>
        </a:xfrm>
        <a:prstGeom prst="ellipse">
          <a:avLst/>
        </a:prstGeom>
        <a:solidFill>
          <a:schemeClr val="accent1">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Tune</a:t>
          </a:r>
        </a:p>
        <a:p>
          <a:pPr lvl="0" algn="ctr" defTabSz="577850">
            <a:lnSpc>
              <a:spcPct val="90000"/>
            </a:lnSpc>
            <a:spcBef>
              <a:spcPct val="0"/>
            </a:spcBef>
            <a:spcAft>
              <a:spcPct val="35000"/>
            </a:spcAft>
          </a:pPr>
          <a:r>
            <a:rPr lang="en-US" sz="1300" kern="1200" dirty="0" smtClean="0"/>
            <a:t>Thresholds</a:t>
          </a:r>
          <a:endParaRPr lang="en-US" sz="1300" kern="1200" dirty="0"/>
        </a:p>
      </dsp:txBody>
      <dsp:txXfrm>
        <a:off x="2469705" y="3314767"/>
        <a:ext cx="851790" cy="851790"/>
      </dsp:txXfrm>
    </dsp:sp>
    <dsp:sp modelId="{D4A467C0-877A-4768-AFF6-61B506BB4D1A}">
      <dsp:nvSpPr>
        <dsp:cNvPr id="0" name=""/>
        <dsp:cNvSpPr/>
      </dsp:nvSpPr>
      <dsp:spPr>
        <a:xfrm>
          <a:off x="724330" y="1569392"/>
          <a:ext cx="1204614" cy="1204614"/>
        </a:xfrm>
        <a:prstGeom prst="ellipse">
          <a:avLst/>
        </a:prstGeom>
        <a:solidFill>
          <a:schemeClr val="accent1">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Trigger</a:t>
          </a:r>
        </a:p>
        <a:p>
          <a:pPr lvl="0" algn="ctr" defTabSz="577850">
            <a:lnSpc>
              <a:spcPct val="90000"/>
            </a:lnSpc>
            <a:spcBef>
              <a:spcPct val="0"/>
            </a:spcBef>
            <a:spcAft>
              <a:spcPct val="35000"/>
            </a:spcAft>
          </a:pPr>
          <a:r>
            <a:rPr lang="en-US" sz="1300" kern="1200" dirty="0" smtClean="0"/>
            <a:t>Alerts</a:t>
          </a:r>
          <a:endParaRPr lang="en-US" sz="1300" kern="1200" dirty="0"/>
        </a:p>
      </dsp:txBody>
      <dsp:txXfrm>
        <a:off x="900742" y="1745804"/>
        <a:ext cx="851790" cy="85179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8/23/2015</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387907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8/23/2015</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35985270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extLst>
      <p:ext uri="{BB962C8B-B14F-4D97-AF65-F5344CB8AC3E}">
        <p14:creationId xmlns:p14="http://schemas.microsoft.com/office/powerpoint/2010/main" val="370943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10</a:t>
            </a:fld>
            <a:endParaRPr lang="en-US"/>
          </a:p>
        </p:txBody>
      </p:sp>
    </p:spTree>
    <p:extLst>
      <p:ext uri="{BB962C8B-B14F-4D97-AF65-F5344CB8AC3E}">
        <p14:creationId xmlns:p14="http://schemas.microsoft.com/office/powerpoint/2010/main" val="260125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2</a:t>
            </a:fld>
            <a:endParaRPr lang="en-US"/>
          </a:p>
        </p:txBody>
      </p:sp>
    </p:spTree>
    <p:extLst>
      <p:ext uri="{BB962C8B-B14F-4D97-AF65-F5344CB8AC3E}">
        <p14:creationId xmlns:p14="http://schemas.microsoft.com/office/powerpoint/2010/main" val="340069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a:p>
        </p:txBody>
      </p:sp>
    </p:spTree>
    <p:extLst>
      <p:ext uri="{BB962C8B-B14F-4D97-AF65-F5344CB8AC3E}">
        <p14:creationId xmlns:p14="http://schemas.microsoft.com/office/powerpoint/2010/main" val="365992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4</a:t>
            </a:fld>
            <a:endParaRPr lang="en-US"/>
          </a:p>
        </p:txBody>
      </p:sp>
    </p:spTree>
    <p:extLst>
      <p:ext uri="{BB962C8B-B14F-4D97-AF65-F5344CB8AC3E}">
        <p14:creationId xmlns:p14="http://schemas.microsoft.com/office/powerpoint/2010/main" val="293426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5</a:t>
            </a:fld>
            <a:endParaRPr lang="en-US"/>
          </a:p>
        </p:txBody>
      </p:sp>
    </p:spTree>
    <p:extLst>
      <p:ext uri="{BB962C8B-B14F-4D97-AF65-F5344CB8AC3E}">
        <p14:creationId xmlns:p14="http://schemas.microsoft.com/office/powerpoint/2010/main" val="82264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6</a:t>
            </a:fld>
            <a:endParaRPr lang="en-US"/>
          </a:p>
        </p:txBody>
      </p:sp>
    </p:spTree>
    <p:extLst>
      <p:ext uri="{BB962C8B-B14F-4D97-AF65-F5344CB8AC3E}">
        <p14:creationId xmlns:p14="http://schemas.microsoft.com/office/powerpoint/2010/main" val="106213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7</a:t>
            </a:fld>
            <a:endParaRPr lang="en-US"/>
          </a:p>
        </p:txBody>
      </p:sp>
    </p:spTree>
    <p:extLst>
      <p:ext uri="{BB962C8B-B14F-4D97-AF65-F5344CB8AC3E}">
        <p14:creationId xmlns:p14="http://schemas.microsoft.com/office/powerpoint/2010/main" val="279263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8</a:t>
            </a:fld>
            <a:endParaRPr lang="en-US"/>
          </a:p>
        </p:txBody>
      </p:sp>
    </p:spTree>
    <p:extLst>
      <p:ext uri="{BB962C8B-B14F-4D97-AF65-F5344CB8AC3E}">
        <p14:creationId xmlns:p14="http://schemas.microsoft.com/office/powerpoint/2010/main" val="225069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9</a:t>
            </a:fld>
            <a:endParaRPr lang="en-US"/>
          </a:p>
        </p:txBody>
      </p:sp>
    </p:spTree>
    <p:extLst>
      <p:ext uri="{BB962C8B-B14F-4D97-AF65-F5344CB8AC3E}">
        <p14:creationId xmlns:p14="http://schemas.microsoft.com/office/powerpoint/2010/main" val="1150076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381000"/>
            <a:ext cx="9194800" cy="4876799"/>
          </a:xfrm>
          <a:prstGeom prst="rect">
            <a:avLst/>
          </a:prstGeom>
        </p:spPr>
      </p:pic>
      <p:sp>
        <p:nvSpPr>
          <p:cNvPr id="8" name="Rectangle 10"/>
          <p:cNvSpPr/>
          <p:nvPr userDrawn="1"/>
        </p:nvSpPr>
        <p:spPr>
          <a:xfrm>
            <a:off x="-152400" y="3505200"/>
            <a:ext cx="9309100" cy="3352800"/>
          </a:xfrm>
          <a:prstGeom prst="rect">
            <a:avLst/>
          </a:prstGeom>
          <a:solidFill>
            <a:schemeClr val="bg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9" name="Rectangle 10"/>
          <p:cNvSpPr/>
          <p:nvPr userDrawn="1"/>
        </p:nvSpPr>
        <p:spPr>
          <a:xfrm>
            <a:off x="-152400" y="3581400"/>
            <a:ext cx="9372600" cy="1143000"/>
          </a:xfrm>
          <a:prstGeom prst="rect">
            <a:avLst/>
          </a:prstGeom>
          <a:solidFill>
            <a:schemeClr val="bg2">
              <a:lumMod val="2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24400"/>
            <a:ext cx="53340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8/23/2015</a:t>
            </a:fld>
            <a:endParaRPr lang="en-US" dirty="0"/>
          </a:p>
        </p:txBody>
      </p:sp>
      <p:sp>
        <p:nvSpPr>
          <p:cNvPr id="12" name="Rectangle 11"/>
          <p:cNvSpPr/>
          <p:nvPr userDrawn="1"/>
        </p:nvSpPr>
        <p:spPr>
          <a:xfrm>
            <a:off x="-228600" y="4627593"/>
            <a:ext cx="9448800" cy="45719"/>
          </a:xfrm>
          <a:prstGeom prst="rect">
            <a:avLst/>
          </a:prstGeom>
          <a:solidFill>
            <a:schemeClr val="accent3">
              <a:lumMod val="60000"/>
              <a:lumOff val="4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0" y="6339840"/>
            <a:ext cx="3200400" cy="5181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8/23/2015</a:t>
            </a:fld>
            <a:endParaRPr lang="en-US"/>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extLst/>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extLst/>
          </a:lstStyle>
          <a:p>
            <a:pPr algn="r"/>
            <a:fld id="{CBEC585F-C108-48D6-9331-6628A0FBB73B}" type="datetime1">
              <a:rPr lang="en-US" smtClean="0"/>
              <a:pPr algn="r"/>
              <a:t>8/23/2015</a:t>
            </a:fld>
            <a:endParaRPr lang="en-US"/>
          </a:p>
        </p:txBody>
      </p:sp>
      <p:sp>
        <p:nvSpPr>
          <p:cNvPr id="27" name="Rectangle 27"/>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extLst/>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7293A964-5F5E-47DC-ABD9-08A6A9FFD04F}" type="datetime1">
              <a:rPr lang="en-US" smtClean="0"/>
              <a:pPr algn="r"/>
              <a:t>8/23/2015</a:t>
            </a:fld>
            <a:endParaRPr lang="en-US"/>
          </a:p>
        </p:txBody>
      </p:sp>
      <p:sp>
        <p:nvSpPr>
          <p:cNvPr id="18" name="Rectangle 18"/>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extLst/>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968C9C2A-D3B8-4543-8A47-F59C20C16D9A}" type="datetime1">
              <a:rPr lang="en-US" smtClean="0"/>
              <a:pPr algn="r"/>
              <a:t>8/23/2015</a:t>
            </a:fld>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extLst/>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fld id="{29ED4C97-3C5D-482A-99AD-AD992C3024DE}" type="datetime1">
              <a:rPr lang="en-US" smtClean="0"/>
              <a:pPr algn="r"/>
              <a:t>8/23/2015</a:t>
            </a:fld>
            <a:endParaRPr lang="en-US"/>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extLst/>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fld id="{3EF8FEE9-63ED-4C1B-8C25-9B47C2DA1E72}" type="datetime1">
              <a:rPr lang="en-US" smtClean="0"/>
              <a:pPr algn="r"/>
              <a:t>8/23/2015</a:t>
            </a:fld>
            <a:endParaRPr lang="en-US"/>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extLst/>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extLst/>
          </a:lstStyle>
          <a:p>
            <a:pPr algn="r"/>
            <a:fld id="{E8BD303E-7304-41BE-B693-A76D7275A3B0}" type="datetime1">
              <a:rPr lang="en-US" smtClean="0"/>
              <a:pPr algn="r"/>
              <a:t>8/23/2015</a:t>
            </a:fld>
            <a:endParaRPr lang="en-US"/>
          </a:p>
        </p:txBody>
      </p:sp>
      <p:sp>
        <p:nvSpPr>
          <p:cNvPr id="43" name="Rectangle 43"/>
          <p:cNvSpPr>
            <a:spLocks noGrp="1"/>
          </p:cNvSpPr>
          <p:nvPr>
            <p:ph type="sldNum" sz="quarter" idx="48"/>
          </p:nvPr>
        </p:nvSpPr>
        <p:spPr/>
        <p:txBody>
          <a:bodyPr/>
          <a:lstStyle>
            <a:extLst/>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extLst/>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8/23/2015</a:t>
            </a:fld>
            <a:endParaRPr lang="en-US" sz="110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extLst/>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bg2">
              <a:lumMod val="2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8/23/2015</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8/23/2015</a:t>
            </a:fld>
            <a:endParaRPr lang="en-US"/>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8/23/2015</a:t>
            </a:fld>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8/23/2015</a:t>
            </a:fld>
            <a:endParaRPr lang="en-US"/>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extLst/>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8/23/2015</a:t>
            </a:fld>
            <a:endParaRPr lang="en-US"/>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extLst/>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8/23/2015</a:t>
            </a:fld>
            <a:endParaRPr lang="en-US"/>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fld id="{27D93220-918A-400D-B3FA-D8B22567DEBB}" type="datetime1">
              <a:rPr lang="en-US" smtClean="0"/>
              <a:pPr algn="r"/>
              <a:t>8/23/2015</a:t>
            </a:fld>
            <a:endParaRPr lang="en-US"/>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bg2">
              <a:lumMod val="2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8/23/2015</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Referential_integrity"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en.wikipedia.org/wiki/Relational_database" TargetMode="External"/><Relationship Id="rId4" Type="http://schemas.openxmlformats.org/officeDocument/2006/relationships/hyperlink" Target="http://en.wikipedia.org/wiki/Entity_integrity"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extLst/>
          </a:lstStyle>
          <a:p>
            <a:r>
              <a:rPr lang="en-US" dirty="0" smtClean="0"/>
              <a:t>SQL Implementation &amp; Administration</a:t>
            </a:r>
            <a:endParaRPr lang="en-US" dirty="0"/>
          </a:p>
        </p:txBody>
      </p:sp>
      <p:sp>
        <p:nvSpPr>
          <p:cNvPr id="3" name="Rectangle 3"/>
          <p:cNvSpPr>
            <a:spLocks noGrp="1"/>
          </p:cNvSpPr>
          <p:nvPr>
            <p:ph type="subTitle" idx="1"/>
          </p:nvPr>
        </p:nvSpPr>
        <p:spPr/>
        <p:txBody>
          <a:bodyPr>
            <a:noAutofit/>
          </a:bodyPr>
          <a:lstStyle>
            <a:extLst/>
          </a:lstStyle>
          <a:p>
            <a:r>
              <a:rPr lang="en-US" sz="2000" dirty="0" smtClean="0"/>
              <a:t>Data Integrity, Constraints, Relationships &amp; </a:t>
            </a:r>
            <a:r>
              <a:rPr lang="en-US" sz="2000" dirty="0" smtClean="0"/>
              <a:t>Joins</a:t>
            </a: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INTEGRITY</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Integrity</a:t>
            </a:r>
            <a:endParaRPr lang="en-US" sz="1400" dirty="0"/>
          </a:p>
        </p:txBody>
      </p:sp>
      <p:sp>
        <p:nvSpPr>
          <p:cNvPr id="5" name="TextBox 4"/>
          <p:cNvSpPr txBox="1"/>
          <p:nvPr/>
        </p:nvSpPr>
        <p:spPr>
          <a:xfrm>
            <a:off x="304800" y="685800"/>
            <a:ext cx="8077200" cy="6186309"/>
          </a:xfrm>
          <a:prstGeom prst="rect">
            <a:avLst/>
          </a:prstGeom>
          <a:noFill/>
        </p:spPr>
        <p:txBody>
          <a:bodyPr wrap="square" rtlCol="0">
            <a:spAutoFit/>
          </a:bodyPr>
          <a:lstStyle/>
          <a:p>
            <a:r>
              <a:rPr lang="en-US" dirty="0"/>
              <a:t>If a database supports these features it is the responsibility of the database to insure data integrity as well as the </a:t>
            </a:r>
            <a:r>
              <a:rPr lang="en-US" dirty="0" smtClean="0"/>
              <a:t>consistency model </a:t>
            </a:r>
            <a:r>
              <a:rPr lang="en-US" dirty="0"/>
              <a:t>for the data storage and retrieval. If a database does not support these features it is the responsibility of the applications to ensure data integrity while the database supports the consistency model </a:t>
            </a:r>
            <a:r>
              <a:rPr lang="en-US" dirty="0" smtClean="0"/>
              <a:t>for </a:t>
            </a:r>
            <a:r>
              <a:rPr lang="en-US" dirty="0"/>
              <a:t>the data storage and retrieval</a:t>
            </a:r>
            <a:r>
              <a:rPr lang="en-US" dirty="0" smtClean="0"/>
              <a:t>.</a:t>
            </a:r>
          </a:p>
          <a:p>
            <a:endParaRPr lang="en-US" dirty="0"/>
          </a:p>
          <a:p>
            <a:r>
              <a:rPr lang="en-US" dirty="0"/>
              <a:t>Having a single, well-controlled, and well-defined data-integrity system increases</a:t>
            </a:r>
          </a:p>
          <a:p>
            <a:r>
              <a:rPr lang="en-US" dirty="0"/>
              <a:t>stability (one centralized system performs all data integrity operations)</a:t>
            </a:r>
          </a:p>
          <a:p>
            <a:r>
              <a:rPr lang="en-US" dirty="0"/>
              <a:t>performance (all data integrity operations are performed in the same tier as the consistency </a:t>
            </a:r>
            <a:r>
              <a:rPr lang="en-US" dirty="0" smtClean="0"/>
              <a:t>model) re-usability </a:t>
            </a:r>
            <a:r>
              <a:rPr lang="en-US" dirty="0"/>
              <a:t>(all applications benefit from a single centralized data integrity </a:t>
            </a:r>
            <a:r>
              <a:rPr lang="en-US" dirty="0" smtClean="0"/>
              <a:t>system) maintainability </a:t>
            </a:r>
            <a:r>
              <a:rPr lang="en-US" dirty="0"/>
              <a:t>(one centralized system for all </a:t>
            </a:r>
            <a:r>
              <a:rPr lang="en-US" b="1" dirty="0"/>
              <a:t>data integrity</a:t>
            </a:r>
            <a:r>
              <a:rPr lang="en-US" dirty="0"/>
              <a:t> administration</a:t>
            </a:r>
            <a:r>
              <a:rPr lang="en-US" dirty="0" smtClean="0"/>
              <a:t>).</a:t>
            </a:r>
          </a:p>
          <a:p>
            <a:endParaRPr lang="en-US" dirty="0"/>
          </a:p>
          <a:p>
            <a:r>
              <a:rPr lang="en-US" dirty="0"/>
              <a:t>The </a:t>
            </a:r>
            <a:r>
              <a:rPr lang="en-US" b="1" dirty="0"/>
              <a:t>primary key </a:t>
            </a:r>
            <a:r>
              <a:rPr lang="en-US" dirty="0"/>
              <a:t>of a relational table uniquely identifies each record in the table. It can either be a normal attribute that is guaranteed to be unique (such as Social Security Number in a table with no more than one record per person) or it can be generated by the DBMS (such as a globally unique identifier, or </a:t>
            </a:r>
            <a:r>
              <a:rPr lang="en-US" dirty="0" smtClean="0"/>
              <a:t>GUID). Primary keys </a:t>
            </a:r>
            <a:r>
              <a:rPr lang="en-US" dirty="0"/>
              <a:t>may consist of a single attribute or multiple attributes in combination.</a:t>
            </a:r>
            <a:endParaRPr lang="en-US" dirty="0" smtClean="0"/>
          </a:p>
          <a:p>
            <a:endParaRPr lang="en-US" dirty="0"/>
          </a:p>
          <a:p>
            <a:r>
              <a:rPr lang="en-US" dirty="0" smtClean="0"/>
              <a:t>A </a:t>
            </a:r>
            <a:r>
              <a:rPr lang="en-US" b="1" dirty="0"/>
              <a:t>foreign key</a:t>
            </a:r>
            <a:r>
              <a:rPr lang="en-US" dirty="0"/>
              <a:t> is a </a:t>
            </a:r>
            <a:r>
              <a:rPr lang="en-US" dirty="0" smtClean="0"/>
              <a:t>field (or </a:t>
            </a:r>
            <a:r>
              <a:rPr lang="en-US" dirty="0"/>
              <a:t>collection of fields) in one </a:t>
            </a:r>
            <a:r>
              <a:rPr lang="en-US" dirty="0" smtClean="0"/>
              <a:t>table </a:t>
            </a:r>
            <a:r>
              <a:rPr lang="en-US" dirty="0"/>
              <a:t>that uniquely identifies a row of another table</a:t>
            </a:r>
            <a:r>
              <a:rPr lang="en-US" dirty="0" smtClean="0"/>
              <a:t>. </a:t>
            </a:r>
            <a:r>
              <a:rPr lang="en-US" dirty="0"/>
              <a:t>In simpler words, the foreign key is defined in a second table, but it refers to the primary key in the first table.</a:t>
            </a:r>
          </a:p>
        </p:txBody>
      </p:sp>
    </p:spTree>
    <p:extLst>
      <p:ext uri="{BB962C8B-B14F-4D97-AF65-F5344CB8AC3E}">
        <p14:creationId xmlns:p14="http://schemas.microsoft.com/office/powerpoint/2010/main" val="764494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Views – Additional Information	</a:t>
            </a:r>
            <a:endParaRPr lang="en-US" sz="1400" dirty="0"/>
          </a:p>
        </p:txBody>
      </p:sp>
      <p:sp>
        <p:nvSpPr>
          <p:cNvPr id="4" name="Content Placeholder 3"/>
          <p:cNvSpPr>
            <a:spLocks noGrp="1"/>
          </p:cNvSpPr>
          <p:nvPr>
            <p:ph sz="quarter" idx="15"/>
          </p:nvPr>
        </p:nvSpPr>
        <p:spPr>
          <a:xfrm>
            <a:off x="301752" y="685800"/>
            <a:ext cx="8074152" cy="6019800"/>
          </a:xfrm>
        </p:spPr>
        <p:txBody>
          <a:bodyPr>
            <a:normAutofit lnSpcReduction="10000"/>
          </a:bodyPr>
          <a:lstStyle/>
          <a:p>
            <a:r>
              <a:rPr lang="en-US" sz="1600" dirty="0" smtClean="0"/>
              <a:t>Views </a:t>
            </a:r>
            <a:r>
              <a:rPr lang="en-US" sz="1600" dirty="0"/>
              <a:t>are virtual tables that are compiled at run time. The data associated with views are not physically stored in the view, but it is stored in the base tables of the view. A view can be made over one or more database tables. Generally we put those columns in view that we need to retrieve/query again and again. Once you have created the view, you can query view like as table. We can make index, trigger on view. </a:t>
            </a:r>
            <a:endParaRPr lang="en-US" sz="1600" dirty="0" smtClean="0"/>
          </a:p>
          <a:p>
            <a:endParaRPr lang="en-US" sz="1600" dirty="0"/>
          </a:p>
          <a:p>
            <a:r>
              <a:rPr lang="en-US" sz="1600" dirty="0"/>
              <a:t>Views are a very useful feature of relational technology in general, and Microsoft SQL Server specifically. They are wonderful tools that ease data access and system development when used prudently. Furthermore, views are simple to create and implement. But unfortunately most users do not adhere to a systematic and logical approach to view creation. This causes the advantages of views to become muddled and misunderstood</a:t>
            </a:r>
            <a:r>
              <a:rPr lang="en-US" sz="1600" dirty="0" smtClean="0"/>
              <a:t>.</a:t>
            </a:r>
          </a:p>
          <a:p>
            <a:endParaRPr lang="en-US" sz="1600" dirty="0"/>
          </a:p>
          <a:p>
            <a:r>
              <a:rPr lang="en-US" sz="1600" dirty="0"/>
              <a:t>T</a:t>
            </a:r>
            <a:r>
              <a:rPr lang="en-US" sz="1600" dirty="0" smtClean="0"/>
              <a:t>he </a:t>
            </a:r>
            <a:r>
              <a:rPr lang="en-US" sz="1600" dirty="0"/>
              <a:t>basics of </a:t>
            </a:r>
            <a:r>
              <a:rPr lang="en-US" sz="1600" dirty="0" smtClean="0"/>
              <a:t>views: </a:t>
            </a:r>
            <a:r>
              <a:rPr lang="en-US" sz="1600" dirty="0"/>
              <a:t>All operations on a SQL Server table result in another table. This is a requirement of the relational model and is referred to as relational closure. A view is basically the relational model's way of turning a SELECT statement into a "table" that is accessible using SQL. Therefore, a view can be considered a logical table. No physical structure is required of a view; it is a representation of data that is stored in other tables. The data "in the view" is not stored anywhere and only physically exists in the underlying tables. Views can also be based on other views.</a:t>
            </a:r>
            <a:endParaRPr lang="en-US" sz="1600" dirty="0" smtClean="0"/>
          </a:p>
          <a:p>
            <a:endParaRPr lang="en-US" sz="1600" dirty="0"/>
          </a:p>
          <a:p>
            <a:r>
              <a:rPr lang="en-US" sz="1600" dirty="0"/>
              <a:t>In </a:t>
            </a:r>
            <a:r>
              <a:rPr lang="en-US" sz="1600" dirty="0" smtClean="0"/>
              <a:t>SQL </a:t>
            </a:r>
            <a:r>
              <a:rPr lang="en-US" sz="1600" dirty="0"/>
              <a:t>Server we make views for security purpose since it restricts the user to view some columns/fields of the table(s). Views show only those columns that are present in the query which is used to make </a:t>
            </a:r>
            <a:r>
              <a:rPr lang="en-US" sz="1600" dirty="0" smtClean="0"/>
              <a:t>the view. One </a:t>
            </a:r>
            <a:r>
              <a:rPr lang="en-US" sz="1600" dirty="0"/>
              <a:t>more advantage of Views is, data abstraction since the end user is not aware of all the data present in database table.</a:t>
            </a:r>
          </a:p>
          <a:p>
            <a:endParaRPr lang="en-US" sz="1600" dirty="0"/>
          </a:p>
        </p:txBody>
      </p:sp>
    </p:spTree>
    <p:extLst>
      <p:ext uri="{BB962C8B-B14F-4D97-AF65-F5344CB8AC3E}">
        <p14:creationId xmlns:p14="http://schemas.microsoft.com/office/powerpoint/2010/main" val="952102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Views – Additional Information	</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r>
              <a:rPr lang="en-US" sz="1600" dirty="0" smtClean="0"/>
              <a:t>In SQL Server, we have (2) types of views:</a:t>
            </a:r>
          </a:p>
          <a:p>
            <a:pPr marL="285750" indent="-285750">
              <a:buFont typeface="Arial" panose="020B0604020202020204" pitchFamily="34" charset="0"/>
              <a:buChar char="•"/>
            </a:pPr>
            <a:r>
              <a:rPr lang="en-US" sz="1600" dirty="0" smtClean="0"/>
              <a:t>System Designed Views - </a:t>
            </a:r>
            <a:r>
              <a:rPr lang="en-US" sz="1600" dirty="0"/>
              <a:t>System defined Views are predefined Views that already exist in the Master database of </a:t>
            </a:r>
            <a:r>
              <a:rPr lang="en-US" sz="1600" dirty="0" smtClean="0"/>
              <a:t>SQL Server</a:t>
            </a:r>
            <a:r>
              <a:rPr lang="en-US" sz="1600" dirty="0"/>
              <a:t>. These are also used as template Views for all newly created databases. These system Views will be automatically attached to any user defined database.</a:t>
            </a:r>
            <a:endParaRPr lang="en-US" sz="1600" dirty="0" smtClean="0"/>
          </a:p>
          <a:p>
            <a:pPr marL="1028700" lvl="1">
              <a:buFont typeface="Arial" panose="020B0604020202020204" pitchFamily="34" charset="0"/>
              <a:buChar char="•"/>
            </a:pPr>
            <a:r>
              <a:rPr lang="en-US" sz="1600" dirty="0" smtClean="0"/>
              <a:t>Information Schema View</a:t>
            </a:r>
          </a:p>
          <a:p>
            <a:pPr marL="1028700" lvl="1">
              <a:buFont typeface="Arial" panose="020B0604020202020204" pitchFamily="34" charset="0"/>
              <a:buChar char="•"/>
            </a:pPr>
            <a:r>
              <a:rPr lang="en-US" sz="1600" dirty="0" smtClean="0"/>
              <a:t>Catalog View</a:t>
            </a:r>
          </a:p>
          <a:p>
            <a:pPr marL="1028700" lvl="1">
              <a:buFont typeface="Arial" panose="020B0604020202020204" pitchFamily="34" charset="0"/>
              <a:buChar char="•"/>
            </a:pPr>
            <a:r>
              <a:rPr lang="en-US" sz="1600" dirty="0" smtClean="0"/>
              <a:t>Dynamic Management View</a:t>
            </a:r>
          </a:p>
          <a:p>
            <a:pPr marL="285750" indent="-285750">
              <a:buFont typeface="Arial" panose="020B0604020202020204" pitchFamily="34" charset="0"/>
              <a:buChar char="•"/>
            </a:pPr>
            <a:r>
              <a:rPr lang="en-US" sz="1600" dirty="0" smtClean="0"/>
              <a:t>User Designed Views - </a:t>
            </a:r>
            <a:r>
              <a:rPr lang="en-US" sz="1600" dirty="0"/>
              <a:t>These types of view are defined by users. We have two types of user defined views</a:t>
            </a:r>
            <a:r>
              <a:rPr lang="en-US" sz="1600" dirty="0" smtClean="0"/>
              <a:t>.</a:t>
            </a:r>
          </a:p>
          <a:p>
            <a:pPr marL="1028700" lvl="1">
              <a:buFont typeface="Arial" panose="020B0604020202020204" pitchFamily="34" charset="0"/>
              <a:buChar char="•"/>
            </a:pPr>
            <a:r>
              <a:rPr lang="en-US" sz="1600" dirty="0" smtClean="0"/>
              <a:t>Simple</a:t>
            </a:r>
          </a:p>
          <a:p>
            <a:pPr marL="1028700" lvl="1">
              <a:buFont typeface="Arial" panose="020B0604020202020204" pitchFamily="34" charset="0"/>
              <a:buChar char="•"/>
            </a:pPr>
            <a:r>
              <a:rPr lang="en-US" sz="1600" dirty="0" smtClean="0"/>
              <a:t>Complex</a:t>
            </a:r>
            <a:endParaRPr lang="en-US" sz="1600" dirty="0"/>
          </a:p>
        </p:txBody>
      </p:sp>
    </p:spTree>
    <p:extLst>
      <p:ext uri="{BB962C8B-B14F-4D97-AF65-F5344CB8AC3E}">
        <p14:creationId xmlns:p14="http://schemas.microsoft.com/office/powerpoint/2010/main" val="87041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Views – Additional Information	</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r>
              <a:rPr lang="en-US" sz="1600" dirty="0" smtClean="0"/>
              <a:t>User Defined Views:</a:t>
            </a:r>
          </a:p>
          <a:p>
            <a:endParaRPr lang="en-US" sz="1600" dirty="0" smtClean="0"/>
          </a:p>
          <a:p>
            <a:r>
              <a:rPr lang="en-US" sz="1600" b="1" dirty="0" smtClean="0"/>
              <a:t>Simple View</a:t>
            </a:r>
            <a:r>
              <a:rPr lang="en-US" sz="1600" dirty="0" smtClean="0"/>
              <a:t>:</a:t>
            </a:r>
            <a:endParaRPr lang="en-US" sz="1600" dirty="0"/>
          </a:p>
          <a:p>
            <a:r>
              <a:rPr lang="en-US" sz="1600" dirty="0"/>
              <a:t>When we create a view on a single table, it is called </a:t>
            </a:r>
            <a:r>
              <a:rPr lang="en-US" sz="1600" b="1" dirty="0"/>
              <a:t>simple view</a:t>
            </a:r>
            <a:r>
              <a:rPr lang="en-US" sz="1600" dirty="0" smtClean="0"/>
              <a:t>. </a:t>
            </a:r>
            <a:r>
              <a:rPr lang="en-US" sz="1600" b="1" dirty="0"/>
              <a:t>In simple view we can insert, update, delete data.</a:t>
            </a:r>
            <a:r>
              <a:rPr lang="en-US" sz="1600" dirty="0"/>
              <a:t> We can only insert data in simple view if we have </a:t>
            </a:r>
            <a:r>
              <a:rPr lang="en-US" sz="1600" dirty="0" smtClean="0"/>
              <a:t>a primary </a:t>
            </a:r>
            <a:r>
              <a:rPr lang="en-US" sz="1600" dirty="0"/>
              <a:t>key and all not null fields in the view</a:t>
            </a:r>
            <a:r>
              <a:rPr lang="en-US" sz="1600" dirty="0" smtClean="0"/>
              <a:t>.</a:t>
            </a:r>
          </a:p>
          <a:p>
            <a:endParaRPr lang="en-US" sz="1600" dirty="0"/>
          </a:p>
          <a:p>
            <a:r>
              <a:rPr lang="en-US" sz="1600" b="1" dirty="0" smtClean="0"/>
              <a:t>Complex View</a:t>
            </a:r>
            <a:r>
              <a:rPr lang="en-US" sz="1600" dirty="0" smtClean="0"/>
              <a:t>:</a:t>
            </a:r>
          </a:p>
          <a:p>
            <a:r>
              <a:rPr lang="en-US" sz="1600" dirty="0"/>
              <a:t>When we create a view on more than one table, it is called complex view</a:t>
            </a:r>
            <a:r>
              <a:rPr lang="en-US" sz="1600" dirty="0" smtClean="0"/>
              <a:t>. </a:t>
            </a:r>
            <a:r>
              <a:rPr lang="en-US" sz="1600" b="1" dirty="0"/>
              <a:t>We can only update data in complex view.</a:t>
            </a:r>
            <a:r>
              <a:rPr lang="en-US" sz="1600" dirty="0"/>
              <a:t> We can't insert data in complex view</a:t>
            </a:r>
            <a:r>
              <a:rPr lang="en-US" sz="1600" dirty="0" smtClean="0"/>
              <a:t>.</a:t>
            </a:r>
          </a:p>
          <a:p>
            <a:endParaRPr lang="en-US" sz="1600" dirty="0"/>
          </a:p>
          <a:p>
            <a:r>
              <a:rPr lang="en-US" sz="1600" dirty="0"/>
              <a:t>We make views for security purpose since it restricts the user to view some columns/fields of the table(s</a:t>
            </a:r>
            <a:r>
              <a:rPr lang="en-US" sz="1600" dirty="0" smtClean="0"/>
              <a:t>).</a:t>
            </a:r>
          </a:p>
          <a:p>
            <a:endParaRPr lang="en-US" sz="1600" dirty="0"/>
          </a:p>
          <a:p>
            <a:r>
              <a:rPr lang="en-US" sz="1600" dirty="0"/>
              <a:t>One more advantage of Views is, data abstraction since the end user is not aware of all the data present in database table</a:t>
            </a:r>
          </a:p>
          <a:p>
            <a:endParaRPr lang="en-US" sz="1600" dirty="0"/>
          </a:p>
        </p:txBody>
      </p:sp>
    </p:spTree>
    <p:extLst>
      <p:ext uri="{BB962C8B-B14F-4D97-AF65-F5344CB8AC3E}">
        <p14:creationId xmlns:p14="http://schemas.microsoft.com/office/powerpoint/2010/main" val="144986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Views – Additional Information	</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r>
              <a:rPr lang="en-US" sz="1600" dirty="0" smtClean="0"/>
              <a:t>Views and Data Integrity:</a:t>
            </a:r>
          </a:p>
          <a:p>
            <a:endParaRPr lang="en-US" sz="1600" dirty="0" smtClean="0"/>
          </a:p>
          <a:p>
            <a:r>
              <a:rPr lang="en-US" sz="1600" dirty="0" smtClean="0"/>
              <a:t>Rules </a:t>
            </a:r>
            <a:r>
              <a:rPr lang="en-US" sz="1600" dirty="0"/>
              <a:t>of thumb for when it is wise to create views. Guidelines such as these should be instituted within your organization to reduce the amount of time and effort required to implement effective views. </a:t>
            </a:r>
            <a:br>
              <a:rPr lang="en-US" sz="1600" dirty="0"/>
            </a:br>
            <a:r>
              <a:rPr lang="en-US" sz="1600" dirty="0"/>
              <a:t> </a:t>
            </a:r>
            <a:br>
              <a:rPr lang="en-US" sz="1600" dirty="0"/>
            </a:br>
            <a:r>
              <a:rPr lang="en-US" sz="1600" dirty="0"/>
              <a:t>The following rules will ensure that views are created in a responsible and useful manner at your shop. These rules were developed over a number of years as a result of implementing large relational databases in many different environments. There may be more uses for views than are presented here, so do not needlessly fret if you do not see your favorite use for views covered in this article—unless you blindly use base table views. There is no adequate rationale for enforcing a strict rule of one—view per base table for SQL Server application systems. In fact, the evidence supports not using views in this manner.</a:t>
            </a:r>
            <a:br>
              <a:rPr lang="en-US" sz="1600" dirty="0"/>
            </a:br>
            <a:r>
              <a:rPr lang="en-US" sz="1600" dirty="0"/>
              <a:t> </a:t>
            </a:r>
            <a:br>
              <a:rPr lang="en-US" sz="1600" dirty="0"/>
            </a:br>
            <a:r>
              <a:rPr lang="en-US" sz="1600" dirty="0"/>
              <a:t>There are three basic view implementation rules: </a:t>
            </a:r>
          </a:p>
          <a:p>
            <a:pPr marL="285750" indent="-285750">
              <a:buFont typeface="Arial" panose="020B0604020202020204" pitchFamily="34" charset="0"/>
              <a:buChar char="•"/>
            </a:pPr>
            <a:r>
              <a:rPr lang="en-US" sz="1600" dirty="0"/>
              <a:t>The View Usage Rule </a:t>
            </a:r>
            <a:r>
              <a:rPr lang="en-US" sz="1600" dirty="0" smtClean="0"/>
              <a:t> - </a:t>
            </a:r>
            <a:r>
              <a:rPr lang="en-US" sz="1600" i="1" dirty="0"/>
              <a:t>Views should be created only when they achieve a specific, reasonable goal.</a:t>
            </a:r>
          </a:p>
          <a:p>
            <a:pPr marL="285750" indent="-285750">
              <a:buFont typeface="Arial" panose="020B0604020202020204" pitchFamily="34" charset="0"/>
              <a:buChar char="•"/>
            </a:pPr>
            <a:r>
              <a:rPr lang="en-US" sz="1600" dirty="0"/>
              <a:t>The Proliferation Avoidance Rule </a:t>
            </a:r>
            <a:r>
              <a:rPr lang="en-US" sz="1600" dirty="0" smtClean="0"/>
              <a:t>- </a:t>
            </a:r>
            <a:r>
              <a:rPr lang="en-US" sz="1600" i="1" dirty="0" smtClean="0"/>
              <a:t>Do </a:t>
            </a:r>
            <a:r>
              <a:rPr lang="en-US" sz="1600" i="1" dirty="0"/>
              <a:t>not needlessly create SQL Server objects that are not </a:t>
            </a:r>
            <a:r>
              <a:rPr lang="en-US" sz="1600" i="1" dirty="0" smtClean="0"/>
              <a:t>necessary.</a:t>
            </a:r>
            <a:endParaRPr lang="en-US" sz="1600" i="1" dirty="0"/>
          </a:p>
          <a:p>
            <a:pPr marL="285750" indent="-285750">
              <a:buFont typeface="Arial" panose="020B0604020202020204" pitchFamily="34" charset="0"/>
              <a:buChar char="•"/>
            </a:pPr>
            <a:r>
              <a:rPr lang="en-US" sz="1600" dirty="0"/>
              <a:t>The View Synchronization Rule </a:t>
            </a:r>
            <a:r>
              <a:rPr lang="en-US" sz="1600" dirty="0" smtClean="0"/>
              <a:t>- </a:t>
            </a:r>
            <a:r>
              <a:rPr lang="en-US" sz="1600" i="1" dirty="0" smtClean="0"/>
              <a:t>Ensure </a:t>
            </a:r>
            <a:r>
              <a:rPr lang="en-US" sz="1600" i="1" dirty="0"/>
              <a:t>that views are kept in sync with the base tables upon which they are </a:t>
            </a:r>
            <a:r>
              <a:rPr lang="en-US" sz="1600" i="1" dirty="0" smtClean="0"/>
              <a:t>based.</a:t>
            </a:r>
            <a:endParaRPr lang="en-US" sz="1600" i="1" dirty="0"/>
          </a:p>
          <a:p>
            <a:endParaRPr lang="en-US" sz="1600" dirty="0"/>
          </a:p>
        </p:txBody>
      </p:sp>
    </p:spTree>
    <p:extLst>
      <p:ext uri="{BB962C8B-B14F-4D97-AF65-F5344CB8AC3E}">
        <p14:creationId xmlns:p14="http://schemas.microsoft.com/office/powerpoint/2010/main" val="227718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Views – Additional Information	</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r>
              <a:rPr lang="en-US" sz="1600" dirty="0" smtClean="0"/>
              <a:t>Additional Rules of thumb:</a:t>
            </a:r>
          </a:p>
          <a:p>
            <a:pPr marL="285750" indent="-285750">
              <a:buFont typeface="Arial" panose="020B0604020202020204" pitchFamily="34" charset="0"/>
              <a:buChar char="•"/>
            </a:pPr>
            <a:r>
              <a:rPr lang="en-US" sz="1600" dirty="0" smtClean="0"/>
              <a:t>Do not Create One View Per Base Table</a:t>
            </a:r>
          </a:p>
          <a:p>
            <a:pPr marL="285750" indent="-285750">
              <a:buFont typeface="Arial" panose="020B0604020202020204" pitchFamily="34" charset="0"/>
              <a:buChar char="•"/>
            </a:pPr>
            <a:r>
              <a:rPr lang="en-US" sz="1600" dirty="0" smtClean="0"/>
              <a:t>Always specify column names</a:t>
            </a:r>
          </a:p>
          <a:p>
            <a:pPr marL="285750" indent="-285750">
              <a:buFont typeface="Arial" panose="020B0604020202020204" pitchFamily="34" charset="0"/>
              <a:buChar char="•"/>
            </a:pPr>
            <a:r>
              <a:rPr lang="en-US" sz="1600" dirty="0" smtClean="0"/>
              <a:t>Code SQL Statements in Block Style</a:t>
            </a:r>
          </a:p>
          <a:p>
            <a:pPr marL="285750" indent="-285750">
              <a:buFont typeface="Arial" panose="020B0604020202020204" pitchFamily="34" charset="0"/>
              <a:buChar char="•"/>
            </a:pPr>
            <a:r>
              <a:rPr lang="en-US" sz="1600" dirty="0" smtClean="0"/>
              <a:t>Do Not Encrypt Views</a:t>
            </a:r>
          </a:p>
        </p:txBody>
      </p:sp>
    </p:spTree>
    <p:extLst>
      <p:ext uri="{BB962C8B-B14F-4D97-AF65-F5344CB8AC3E}">
        <p14:creationId xmlns:p14="http://schemas.microsoft.com/office/powerpoint/2010/main" val="3405880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r>
              <a:rPr lang="en-US" sz="1600" b="1" dirty="0"/>
              <a:t>Data integrity </a:t>
            </a:r>
            <a:r>
              <a:rPr lang="en-US" sz="1600" dirty="0"/>
              <a:t>is the accuracy and consistency of stored data, indicated by an absence of  any alteration in data between two updates of a data record. </a:t>
            </a:r>
            <a:r>
              <a:rPr lang="en-US" sz="1600" b="1" dirty="0"/>
              <a:t>Data integrity </a:t>
            </a:r>
            <a:r>
              <a:rPr lang="en-US" sz="1600" dirty="0"/>
              <a:t>is imposed within a system at its design stage through the use of standard rules and procedures, and is maintained through the use of error checking and validation routines</a:t>
            </a:r>
            <a:r>
              <a:rPr lang="en-US" sz="1600" dirty="0" smtClean="0"/>
              <a:t>.</a:t>
            </a:r>
          </a:p>
          <a:p>
            <a:endParaRPr lang="en-US" sz="1600" dirty="0"/>
          </a:p>
          <a:p>
            <a:r>
              <a:rPr lang="en-US" sz="1600" dirty="0" smtClean="0"/>
              <a:t>It </a:t>
            </a:r>
            <a:r>
              <a:rPr lang="en-US" sz="1600" dirty="0"/>
              <a:t>has become the de facto responsibility of the database to ensure </a:t>
            </a:r>
            <a:r>
              <a:rPr lang="en-US" sz="1600" b="1" dirty="0"/>
              <a:t>data integrity</a:t>
            </a:r>
            <a:r>
              <a:rPr lang="en-US" sz="1600" dirty="0" smtClean="0"/>
              <a:t>.</a:t>
            </a:r>
          </a:p>
          <a:p>
            <a:endParaRPr lang="en-US" sz="1600" dirty="0"/>
          </a:p>
          <a:p>
            <a:r>
              <a:rPr lang="en-US" sz="1600" dirty="0"/>
              <a:t>In a relational database, </a:t>
            </a:r>
            <a:r>
              <a:rPr lang="en-US" sz="1600" dirty="0" smtClean="0"/>
              <a:t>each </a:t>
            </a:r>
            <a:r>
              <a:rPr lang="en-US" sz="1600" dirty="0"/>
              <a:t>table should have at least one </a:t>
            </a:r>
            <a:r>
              <a:rPr lang="en-US" sz="1600" b="1" dirty="0"/>
              <a:t>primary key</a:t>
            </a:r>
            <a:r>
              <a:rPr lang="en-US" sz="1600" dirty="0"/>
              <a:t>.</a:t>
            </a:r>
            <a:endParaRPr lang="en-US" sz="1600" dirty="0" smtClean="0"/>
          </a:p>
          <a:p>
            <a:endParaRPr lang="en-US" sz="1600" dirty="0"/>
          </a:p>
          <a:p>
            <a:r>
              <a:rPr lang="en-US" sz="1600" b="1" dirty="0"/>
              <a:t>Views</a:t>
            </a:r>
            <a:r>
              <a:rPr lang="en-US" sz="1600" dirty="0"/>
              <a:t> are practical and helpful when implemented in a systematic and thoughtful manner. The view definition is stored by SQL Server so that it can be used as a virtual table to simplify queries and add a layer of security to your base tables; however, it does not take up any space in the database. In fact, a view really doesn't do anything until you query it</a:t>
            </a:r>
            <a:r>
              <a:rPr lang="en-US" sz="1600" dirty="0" smtClean="0"/>
              <a:t>.</a:t>
            </a:r>
          </a:p>
          <a:p>
            <a:endParaRPr lang="en-US" sz="1600" b="1" dirty="0"/>
          </a:p>
          <a:p>
            <a:endParaRPr lang="en-US" sz="1600" b="1" dirty="0"/>
          </a:p>
        </p:txBody>
      </p:sp>
    </p:spTree>
    <p:extLst>
      <p:ext uri="{BB962C8B-B14F-4D97-AF65-F5344CB8AC3E}">
        <p14:creationId xmlns:p14="http://schemas.microsoft.com/office/powerpoint/2010/main" val="3210362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endParaRPr lang="en-US" sz="1600" dirty="0"/>
          </a:p>
          <a:p>
            <a:endParaRPr lang="en-US" sz="1600" dirty="0"/>
          </a:p>
        </p:txBody>
      </p:sp>
      <p:sp>
        <p:nvSpPr>
          <p:cNvPr id="5" name="TextBox 4"/>
          <p:cNvSpPr txBox="1"/>
          <p:nvPr/>
        </p:nvSpPr>
        <p:spPr>
          <a:xfrm>
            <a:off x="301752" y="685800"/>
            <a:ext cx="8074152" cy="646331"/>
          </a:xfrm>
          <a:prstGeom prst="rect">
            <a:avLst/>
          </a:prstGeom>
          <a:noFill/>
        </p:spPr>
        <p:txBody>
          <a:bodyPr wrap="square" rtlCol="0">
            <a:spAutoFit/>
          </a:bodyPr>
          <a:lstStyle/>
          <a:p>
            <a:r>
              <a:rPr lang="en-US" dirty="0" smtClean="0"/>
              <a:t>To make a column a primary key, you would highlight the column, and then right-click and select </a:t>
            </a:r>
            <a:r>
              <a:rPr lang="en-US" b="1" dirty="0" smtClean="0"/>
              <a:t>Set Primary Key</a:t>
            </a:r>
            <a:r>
              <a:rPr lang="en-US" dirty="0" smtClean="0"/>
              <a:t>.</a:t>
            </a:r>
          </a:p>
        </p:txBody>
      </p:sp>
      <p:pic>
        <p:nvPicPr>
          <p:cNvPr id="9" name="Picture 8"/>
          <p:cNvPicPr>
            <a:picLocks noChangeAspect="1"/>
          </p:cNvPicPr>
          <p:nvPr/>
        </p:nvPicPr>
        <p:blipFill rotWithShape="1">
          <a:blip r:embed="rId2"/>
          <a:srcRect r="17544" b="14035"/>
          <a:stretch/>
        </p:blipFill>
        <p:spPr>
          <a:xfrm>
            <a:off x="381000" y="1496155"/>
            <a:ext cx="7994904" cy="5209445"/>
          </a:xfrm>
          <a:prstGeom prst="rect">
            <a:avLst/>
          </a:prstGeom>
        </p:spPr>
      </p:pic>
    </p:spTree>
    <p:extLst>
      <p:ext uri="{BB962C8B-B14F-4D97-AF65-F5344CB8AC3E}">
        <p14:creationId xmlns:p14="http://schemas.microsoft.com/office/powerpoint/2010/main" val="108288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endParaRPr lang="en-US" sz="1600" dirty="0"/>
          </a:p>
          <a:p>
            <a:endParaRPr lang="en-US" sz="1600" dirty="0"/>
          </a:p>
        </p:txBody>
      </p:sp>
      <p:sp>
        <p:nvSpPr>
          <p:cNvPr id="5" name="TextBox 4"/>
          <p:cNvSpPr txBox="1"/>
          <p:nvPr/>
        </p:nvSpPr>
        <p:spPr>
          <a:xfrm>
            <a:off x="301752" y="685800"/>
            <a:ext cx="8074152" cy="369332"/>
          </a:xfrm>
          <a:prstGeom prst="rect">
            <a:avLst/>
          </a:prstGeom>
          <a:noFill/>
        </p:spPr>
        <p:txBody>
          <a:bodyPr wrap="square" rtlCol="0">
            <a:spAutoFit/>
          </a:bodyPr>
          <a:lstStyle/>
          <a:p>
            <a:r>
              <a:rPr lang="en-US" dirty="0" smtClean="0"/>
              <a:t>To set a default key:</a:t>
            </a:r>
          </a:p>
        </p:txBody>
      </p:sp>
      <p:pic>
        <p:nvPicPr>
          <p:cNvPr id="7" name="Picture 6"/>
          <p:cNvPicPr>
            <a:picLocks noChangeAspect="1"/>
          </p:cNvPicPr>
          <p:nvPr/>
        </p:nvPicPr>
        <p:blipFill rotWithShape="1">
          <a:blip r:embed="rId2"/>
          <a:srcRect r="18182"/>
          <a:stretch/>
        </p:blipFill>
        <p:spPr>
          <a:xfrm>
            <a:off x="637032" y="1052605"/>
            <a:ext cx="7403592" cy="5655522"/>
          </a:xfrm>
          <a:prstGeom prst="rect">
            <a:avLst/>
          </a:prstGeom>
        </p:spPr>
      </p:pic>
    </p:spTree>
    <p:extLst>
      <p:ext uri="{BB962C8B-B14F-4D97-AF65-F5344CB8AC3E}">
        <p14:creationId xmlns:p14="http://schemas.microsoft.com/office/powerpoint/2010/main" val="261462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endParaRPr lang="en-US" sz="1600" dirty="0"/>
          </a:p>
          <a:p>
            <a:endParaRPr lang="en-US" sz="1600" dirty="0"/>
          </a:p>
        </p:txBody>
      </p:sp>
      <p:sp>
        <p:nvSpPr>
          <p:cNvPr id="5" name="TextBox 4"/>
          <p:cNvSpPr txBox="1"/>
          <p:nvPr/>
        </p:nvSpPr>
        <p:spPr>
          <a:xfrm>
            <a:off x="301752" y="685800"/>
            <a:ext cx="8074152" cy="369332"/>
          </a:xfrm>
          <a:prstGeom prst="rect">
            <a:avLst/>
          </a:prstGeom>
          <a:noFill/>
        </p:spPr>
        <p:txBody>
          <a:bodyPr wrap="square" rtlCol="0">
            <a:spAutoFit/>
          </a:bodyPr>
          <a:lstStyle/>
          <a:p>
            <a:r>
              <a:rPr lang="en-US" dirty="0" smtClean="0"/>
              <a:t>To indexes or unique keys:</a:t>
            </a:r>
          </a:p>
        </p:txBody>
      </p:sp>
      <p:pic>
        <p:nvPicPr>
          <p:cNvPr id="6" name="Picture 5"/>
          <p:cNvPicPr>
            <a:picLocks noChangeAspect="1"/>
          </p:cNvPicPr>
          <p:nvPr/>
        </p:nvPicPr>
        <p:blipFill rotWithShape="1">
          <a:blip r:embed="rId2"/>
          <a:srcRect r="17829"/>
          <a:stretch/>
        </p:blipFill>
        <p:spPr>
          <a:xfrm>
            <a:off x="621792" y="1053140"/>
            <a:ext cx="7434072" cy="5654453"/>
          </a:xfrm>
          <a:prstGeom prst="rect">
            <a:avLst/>
          </a:prstGeom>
        </p:spPr>
      </p:pic>
      <p:sp>
        <p:nvSpPr>
          <p:cNvPr id="8" name="Oval 7"/>
          <p:cNvSpPr/>
          <p:nvPr/>
        </p:nvSpPr>
        <p:spPr>
          <a:xfrm>
            <a:off x="990600" y="1295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1752600" y="976940"/>
            <a:ext cx="1676400" cy="445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3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Let’s talk Data INTEGRITY</a:t>
            </a:r>
            <a:endParaRPr lang="en-US" dirty="0"/>
          </a:p>
        </p:txBody>
      </p:sp>
    </p:spTree>
    <p:extLst>
      <p:ext uri="{BB962C8B-B14F-4D97-AF65-F5344CB8AC3E}">
        <p14:creationId xmlns:p14="http://schemas.microsoft.com/office/powerpoint/2010/main" val="139583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16992" y="1265301"/>
            <a:ext cx="8094878" cy="5059299"/>
          </a:xfrm>
          <a:prstGeom prst="rect">
            <a:avLst/>
          </a:prstGeom>
        </p:spPr>
      </p:pic>
      <p:sp>
        <p:nvSpPr>
          <p:cNvPr id="2" name="Title 1"/>
          <p:cNvSpPr>
            <a:spLocks noGrp="1"/>
          </p:cNvSpPr>
          <p:nvPr>
            <p:ph type="title"/>
          </p:nvPr>
        </p:nvSpPr>
        <p:spPr/>
        <p:txBody>
          <a:bodyPr>
            <a:normAutofit fontScale="90000"/>
          </a:bodyPr>
          <a:lstStyle/>
          <a:p>
            <a:r>
              <a:rPr lang="en-US" dirty="0" smtClean="0"/>
              <a:t>DATA INTEGRITY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endParaRPr lang="en-US" sz="1600" dirty="0"/>
          </a:p>
          <a:p>
            <a:endParaRPr lang="en-US" sz="1600" dirty="0"/>
          </a:p>
        </p:txBody>
      </p:sp>
      <p:sp>
        <p:nvSpPr>
          <p:cNvPr id="5" name="TextBox 4"/>
          <p:cNvSpPr txBox="1"/>
          <p:nvPr/>
        </p:nvSpPr>
        <p:spPr>
          <a:xfrm>
            <a:off x="301752" y="685800"/>
            <a:ext cx="8074152" cy="646331"/>
          </a:xfrm>
          <a:prstGeom prst="rect">
            <a:avLst/>
          </a:prstGeom>
          <a:noFill/>
        </p:spPr>
        <p:txBody>
          <a:bodyPr wrap="square" rtlCol="0">
            <a:spAutoFit/>
          </a:bodyPr>
          <a:lstStyle/>
          <a:p>
            <a:r>
              <a:rPr lang="en-US" dirty="0" smtClean="0"/>
              <a:t>To add a constraint, expand the table properties to view the constraints folder, right-click and select “Add Constraint”:</a:t>
            </a:r>
          </a:p>
        </p:txBody>
      </p:sp>
      <p:sp>
        <p:nvSpPr>
          <p:cNvPr id="8" name="Oval 7"/>
          <p:cNvSpPr/>
          <p:nvPr/>
        </p:nvSpPr>
        <p:spPr>
          <a:xfrm>
            <a:off x="920496" y="3116842"/>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1469136" y="2789134"/>
            <a:ext cx="1676400" cy="445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35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INTEGRITY</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Integrity</a:t>
            </a:r>
            <a:endParaRPr lang="en-US" sz="1400" dirty="0"/>
          </a:p>
        </p:txBody>
      </p:sp>
      <p:sp>
        <p:nvSpPr>
          <p:cNvPr id="4" name="Content Placeholder 3"/>
          <p:cNvSpPr>
            <a:spLocks noGrp="1"/>
          </p:cNvSpPr>
          <p:nvPr>
            <p:ph sz="quarter" idx="15"/>
          </p:nvPr>
        </p:nvSpPr>
        <p:spPr>
          <a:xfrm>
            <a:off x="304800" y="762000"/>
            <a:ext cx="8074152" cy="5943600"/>
          </a:xfrm>
        </p:spPr>
        <p:txBody>
          <a:bodyPr>
            <a:normAutofit/>
          </a:bodyPr>
          <a:lstStyle/>
          <a:p>
            <a:r>
              <a:rPr lang="en-US" sz="1800" b="1" dirty="0"/>
              <a:t>Data integrity</a:t>
            </a:r>
            <a:r>
              <a:rPr lang="en-US" sz="1800" dirty="0"/>
              <a:t> refers to maintaining and assuring the accuracy and consistency of data over its entire life-cycle and is a critical aspect to the design, implementation and usage of any system which stores, processes, or retrieves data. </a:t>
            </a:r>
          </a:p>
          <a:p>
            <a:endParaRPr lang="en-US" sz="1800" dirty="0"/>
          </a:p>
          <a:p>
            <a:r>
              <a:rPr lang="en-US" sz="1800" dirty="0"/>
              <a:t>Any unintended changes to data as the result of a storage, retrieval or processing operation, including malicious intent, unexpected hardware failure, and human error, is failure of </a:t>
            </a:r>
            <a:r>
              <a:rPr lang="en-US" sz="1800" b="1" dirty="0"/>
              <a:t>data integrity.</a:t>
            </a:r>
          </a:p>
          <a:p>
            <a:endParaRPr lang="en-US" sz="1800" b="1" dirty="0"/>
          </a:p>
          <a:p>
            <a:r>
              <a:rPr lang="en-US" sz="1800" dirty="0"/>
              <a:t>Data integrity can be roughly divided into two overlapping categories:</a:t>
            </a:r>
          </a:p>
          <a:p>
            <a:endParaRPr lang="en-US" sz="1800" b="1" dirty="0"/>
          </a:p>
          <a:p>
            <a:pPr marL="342900" indent="-342900">
              <a:buFont typeface="+mj-lt"/>
              <a:buAutoNum type="arabicPeriod"/>
            </a:pPr>
            <a:r>
              <a:rPr lang="en-US" sz="1800" b="1" dirty="0"/>
              <a:t>Physical integrity</a:t>
            </a:r>
            <a:r>
              <a:rPr lang="en-US" sz="1800" dirty="0"/>
              <a:t> - deals with challenges associated with correctly storing and fetching the data itself.</a:t>
            </a:r>
          </a:p>
          <a:p>
            <a:pPr marL="342900" indent="-342900">
              <a:buFont typeface="+mj-lt"/>
              <a:buAutoNum type="arabicPeriod"/>
            </a:pPr>
            <a:r>
              <a:rPr lang="en-US" sz="1800" b="1" dirty="0"/>
              <a:t>Logical integrity</a:t>
            </a:r>
            <a:r>
              <a:rPr lang="en-US" sz="1800" dirty="0"/>
              <a:t> - concerned with the correctness or rationality of a piece of data, given a particular context. This includes topics such as </a:t>
            </a:r>
            <a:r>
              <a:rPr lang="en-US" sz="1800" dirty="0">
                <a:hlinkClick r:id="rId3" tooltip="Referential integrity"/>
              </a:rPr>
              <a:t>referential integrity</a:t>
            </a:r>
            <a:r>
              <a:rPr lang="en-US" sz="1800" dirty="0"/>
              <a:t> and </a:t>
            </a:r>
            <a:r>
              <a:rPr lang="en-US" sz="1800" dirty="0">
                <a:hlinkClick r:id="rId4" tooltip="Entity integrity"/>
              </a:rPr>
              <a:t>entity integrity</a:t>
            </a:r>
            <a:r>
              <a:rPr lang="en-US" sz="1800" dirty="0"/>
              <a:t> in a </a:t>
            </a:r>
            <a:r>
              <a:rPr lang="en-US" sz="1800" dirty="0">
                <a:hlinkClick r:id="rId5" tooltip="Relational database"/>
              </a:rPr>
              <a:t>relational database</a:t>
            </a:r>
            <a:r>
              <a:rPr lang="en-US" sz="1800" dirty="0"/>
              <a:t> or correctly ignoring impossible sensor data in robotic systems. These concerns involve making certain the data "makes sense" given its environment.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INTEGRITY</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Integrity</a:t>
            </a:r>
            <a:endParaRPr lang="en-US" sz="1400" dirty="0"/>
          </a:p>
        </p:txBody>
      </p:sp>
      <p:graphicFrame>
        <p:nvGraphicFramePr>
          <p:cNvPr id="3" name="Content Placeholder 2"/>
          <p:cNvGraphicFramePr>
            <a:graphicFrameLocks noGrp="1"/>
          </p:cNvGraphicFramePr>
          <p:nvPr>
            <p:ph sz="quarter" idx="15"/>
            <p:extLst>
              <p:ext uri="{D42A27DB-BD31-4B8C-83A1-F6EECF244321}">
                <p14:modId xmlns:p14="http://schemas.microsoft.com/office/powerpoint/2010/main" val="4174414804"/>
              </p:ext>
            </p:extLst>
          </p:nvPr>
        </p:nvGraphicFramePr>
        <p:xfrm>
          <a:off x="3352800" y="2438400"/>
          <a:ext cx="5791201"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753070"/>
            <a:ext cx="8077200" cy="2031325"/>
          </a:xfrm>
          <a:prstGeom prst="rect">
            <a:avLst/>
          </a:prstGeom>
          <a:noFill/>
        </p:spPr>
        <p:txBody>
          <a:bodyPr wrap="square" rtlCol="0">
            <a:spAutoFit/>
          </a:bodyPr>
          <a:lstStyle/>
          <a:p>
            <a:r>
              <a:rPr lang="en-US" dirty="0"/>
              <a:t>Data integrity contains guidelines for </a:t>
            </a:r>
            <a:r>
              <a:rPr lang="en-US" b="1" dirty="0" smtClean="0"/>
              <a:t>data retention</a:t>
            </a:r>
            <a:r>
              <a:rPr lang="en-US" dirty="0" smtClean="0"/>
              <a:t>, </a:t>
            </a:r>
            <a:r>
              <a:rPr lang="en-US" dirty="0"/>
              <a:t>specifying or guaranteeing the length of time data can be retained in a particular database. It specifies what can be done with data values when their validity or usefulness expires.</a:t>
            </a:r>
            <a:endParaRPr lang="en-US" dirty="0" smtClean="0"/>
          </a:p>
          <a:p>
            <a:endParaRPr lang="en-US" dirty="0"/>
          </a:p>
          <a:p>
            <a:r>
              <a:rPr lang="en-US" dirty="0" smtClean="0"/>
              <a:t>SQL </a:t>
            </a:r>
            <a:r>
              <a:rPr lang="en-US" dirty="0"/>
              <a:t>Server 2012 allows you to add several </a:t>
            </a:r>
            <a:r>
              <a:rPr lang="en-US" b="1" dirty="0"/>
              <a:t>constraints</a:t>
            </a:r>
            <a:r>
              <a:rPr lang="en-US" dirty="0"/>
              <a:t> to a table. The primary goal of most constraints is </a:t>
            </a:r>
            <a:r>
              <a:rPr lang="en-US" b="1" dirty="0"/>
              <a:t>data integrity</a:t>
            </a:r>
            <a:r>
              <a:rPr lang="en-US" dirty="0"/>
              <a:t>. In other words, their purpose is to improve the validity and consistency of your data. </a:t>
            </a:r>
          </a:p>
        </p:txBody>
      </p:sp>
    </p:spTree>
    <p:extLst>
      <p:ext uri="{BB962C8B-B14F-4D97-AF65-F5344CB8AC3E}">
        <p14:creationId xmlns:p14="http://schemas.microsoft.com/office/powerpoint/2010/main" val="4203066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INTEGRITY</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Integrity</a:t>
            </a:r>
            <a:endParaRPr lang="en-US" sz="1400" dirty="0"/>
          </a:p>
        </p:txBody>
      </p:sp>
      <p:sp>
        <p:nvSpPr>
          <p:cNvPr id="5" name="TextBox 4"/>
          <p:cNvSpPr txBox="1"/>
          <p:nvPr/>
        </p:nvSpPr>
        <p:spPr>
          <a:xfrm>
            <a:off x="304800" y="753070"/>
            <a:ext cx="8077200" cy="5632311"/>
          </a:xfrm>
          <a:prstGeom prst="rect">
            <a:avLst/>
          </a:prstGeom>
          <a:noFill/>
        </p:spPr>
        <p:txBody>
          <a:bodyPr wrap="square" rtlCol="0">
            <a:spAutoFit/>
          </a:bodyPr>
          <a:lstStyle/>
          <a:p>
            <a:r>
              <a:rPr lang="en-US" dirty="0"/>
              <a:t>Data integrity is normally enforced in a </a:t>
            </a:r>
            <a:r>
              <a:rPr lang="en-US" dirty="0" smtClean="0"/>
              <a:t>database system by </a:t>
            </a:r>
            <a:r>
              <a:rPr lang="en-US" dirty="0"/>
              <a:t>a series of </a:t>
            </a:r>
            <a:r>
              <a:rPr lang="en-US" b="1" dirty="0" smtClean="0"/>
              <a:t>integrity constraints</a:t>
            </a:r>
            <a:r>
              <a:rPr lang="en-US" dirty="0" smtClean="0"/>
              <a:t> </a:t>
            </a:r>
            <a:r>
              <a:rPr lang="en-US" dirty="0"/>
              <a:t>or rules. Three types of integrity constraints are an inherent part of the relational data model: </a:t>
            </a:r>
            <a:r>
              <a:rPr lang="en-US" b="1" dirty="0"/>
              <a:t>entity integrity</a:t>
            </a:r>
            <a:r>
              <a:rPr lang="en-US" dirty="0"/>
              <a:t>, </a:t>
            </a:r>
            <a:r>
              <a:rPr lang="en-US" b="1" dirty="0"/>
              <a:t>referential integrity </a:t>
            </a:r>
            <a:r>
              <a:rPr lang="en-US" dirty="0"/>
              <a:t>and </a:t>
            </a:r>
            <a:r>
              <a:rPr lang="en-US" b="1" dirty="0"/>
              <a:t>domain integrity</a:t>
            </a:r>
            <a:r>
              <a:rPr lang="en-US" dirty="0"/>
              <a:t>:</a:t>
            </a:r>
          </a:p>
          <a:p>
            <a:pPr marL="285750" indent="-285750">
              <a:buFont typeface="Arial" panose="020B0604020202020204" pitchFamily="34" charset="0"/>
              <a:buChar char="•"/>
            </a:pPr>
            <a:r>
              <a:rPr lang="en-US" b="1" i="1" dirty="0" smtClean="0"/>
              <a:t>Entity integrity </a:t>
            </a:r>
            <a:r>
              <a:rPr lang="en-US" dirty="0" smtClean="0"/>
              <a:t>concerns </a:t>
            </a:r>
            <a:r>
              <a:rPr lang="en-US" dirty="0"/>
              <a:t>the concept of a </a:t>
            </a:r>
            <a:r>
              <a:rPr lang="en-US" b="1" dirty="0" smtClean="0"/>
              <a:t>primary key</a:t>
            </a:r>
            <a:r>
              <a:rPr lang="en-US" dirty="0" smtClean="0"/>
              <a:t>. </a:t>
            </a:r>
            <a:r>
              <a:rPr lang="en-US" dirty="0"/>
              <a:t>Entity integrity is an integrity rule which states that every table must have a primary key and that the column or columns chosen to be the primary key should be unique and not null.</a:t>
            </a:r>
          </a:p>
          <a:p>
            <a:pPr marL="285750" indent="-285750">
              <a:buFont typeface="Arial" panose="020B0604020202020204" pitchFamily="34" charset="0"/>
              <a:buChar char="•"/>
            </a:pPr>
            <a:r>
              <a:rPr lang="en-US" b="1" i="1" dirty="0" smtClean="0"/>
              <a:t>Referential integrity </a:t>
            </a:r>
            <a:r>
              <a:rPr lang="en-US" dirty="0"/>
              <a:t>concerns the concept of a </a:t>
            </a:r>
            <a:r>
              <a:rPr lang="en-US" b="1" dirty="0" smtClean="0"/>
              <a:t>foreign key</a:t>
            </a:r>
            <a:r>
              <a:rPr lang="en-US" dirty="0" smtClean="0"/>
              <a:t>. </a:t>
            </a:r>
            <a:r>
              <a:rPr lang="en-US" dirty="0"/>
              <a:t>The referential integrity rule states that any foreign-key value can only be in one of two states. The usual state of affairs is that the foreign-key value refers to a primary key value of some table in the database. Occasionally, and this will depend on the rules of the data owner, a foreign-key value can be </a:t>
            </a:r>
            <a:r>
              <a:rPr lang="en-US" dirty="0" smtClean="0"/>
              <a:t>null. </a:t>
            </a:r>
            <a:r>
              <a:rPr lang="en-US" dirty="0"/>
              <a:t>In this case we are explicitly saying that either there is no relationship between the objects represented in the database or that this relationship is unknown.</a:t>
            </a:r>
          </a:p>
          <a:p>
            <a:pPr marL="285750" indent="-285750">
              <a:buFont typeface="Arial" panose="020B0604020202020204" pitchFamily="34" charset="0"/>
              <a:buChar char="•"/>
            </a:pPr>
            <a:r>
              <a:rPr lang="en-US" b="1" i="1" dirty="0"/>
              <a:t>Domain integrity</a:t>
            </a:r>
            <a:r>
              <a:rPr lang="en-US" b="1" dirty="0"/>
              <a:t> </a:t>
            </a:r>
            <a:r>
              <a:rPr lang="en-US" dirty="0"/>
              <a:t>specifies that all columns in a relational database must be declared upon a defined domain. The primary unit of data in the relational data model is the data item. Such data items are said to be non-decomposable or atomic. A domain is a set of values of the same type. Domains are therefore pools of values from which actual values appearing in the columns of a table are drawn.</a:t>
            </a:r>
          </a:p>
          <a:p>
            <a:pPr marL="285750" indent="-285750">
              <a:buFont typeface="Arial" panose="020B0604020202020204" pitchFamily="34" charset="0"/>
              <a:buChar char="•"/>
            </a:pPr>
            <a:r>
              <a:rPr lang="en-US" b="1" i="1" dirty="0"/>
              <a:t>User-defined</a:t>
            </a:r>
            <a:r>
              <a:rPr lang="en-US" i="1" dirty="0"/>
              <a:t> integrity</a:t>
            </a:r>
            <a:r>
              <a:rPr lang="en-US" dirty="0"/>
              <a:t> refers to a set of rules specified by a user, which do not belong to the entity, domain and referential integrity categories.</a:t>
            </a:r>
          </a:p>
        </p:txBody>
      </p:sp>
    </p:spTree>
    <p:extLst>
      <p:ext uri="{BB962C8B-B14F-4D97-AF65-F5344CB8AC3E}">
        <p14:creationId xmlns:p14="http://schemas.microsoft.com/office/powerpoint/2010/main" val="848790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INTEGRITY</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Integrity</a:t>
            </a:r>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0"/>
            <a:ext cx="5130800" cy="5346700"/>
          </a:xfrm>
          <a:prstGeom prst="rect">
            <a:avLst/>
          </a:prstGeom>
        </p:spPr>
      </p:pic>
    </p:spTree>
    <p:extLst>
      <p:ext uri="{BB962C8B-B14F-4D97-AF65-F5344CB8AC3E}">
        <p14:creationId xmlns:p14="http://schemas.microsoft.com/office/powerpoint/2010/main" val="1312999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INTEGRITY</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Integrity</a:t>
            </a:r>
            <a:endParaRPr lang="en-US" sz="1400" dirty="0"/>
          </a:p>
        </p:txBody>
      </p:sp>
      <p:sp>
        <p:nvSpPr>
          <p:cNvPr id="5" name="TextBox 4"/>
          <p:cNvSpPr txBox="1"/>
          <p:nvPr/>
        </p:nvSpPr>
        <p:spPr>
          <a:xfrm>
            <a:off x="304800" y="753070"/>
            <a:ext cx="8077200" cy="6186309"/>
          </a:xfrm>
          <a:prstGeom prst="rect">
            <a:avLst/>
          </a:prstGeom>
          <a:noFill/>
        </p:spPr>
        <p:txBody>
          <a:bodyPr wrap="square" rtlCol="0">
            <a:spAutoFit/>
          </a:bodyPr>
          <a:lstStyle/>
          <a:p>
            <a:r>
              <a:rPr lang="en-US" dirty="0" smtClean="0"/>
              <a:t>Primary Key Constraints:</a:t>
            </a:r>
          </a:p>
          <a:p>
            <a:r>
              <a:rPr lang="en-US" dirty="0" smtClean="0"/>
              <a:t>A </a:t>
            </a:r>
            <a:r>
              <a:rPr lang="en-US" b="1" dirty="0"/>
              <a:t>primary key </a:t>
            </a:r>
            <a:r>
              <a:rPr lang="en-US" dirty="0"/>
              <a:t>is a column that contains a unique list of values. Often an integer column is added to a table with </a:t>
            </a:r>
            <a:r>
              <a:rPr lang="en-US" b="1" dirty="0"/>
              <a:t>the identity property </a:t>
            </a:r>
            <a:r>
              <a:rPr lang="en-US" dirty="0"/>
              <a:t>and is used as the </a:t>
            </a:r>
            <a:r>
              <a:rPr lang="en-US" b="1" dirty="0"/>
              <a:t>primary key</a:t>
            </a:r>
            <a:r>
              <a:rPr lang="en-US" dirty="0"/>
              <a:t>. However, you can create a primary key from almost any column or combination of columns. The main limitations are that the column cannot allow nulls, the values must be unique, and you can have only one </a:t>
            </a:r>
            <a:r>
              <a:rPr lang="en-US" b="1" dirty="0"/>
              <a:t>primary key</a:t>
            </a:r>
            <a:r>
              <a:rPr lang="en-US" dirty="0"/>
              <a:t> per table</a:t>
            </a:r>
            <a:r>
              <a:rPr lang="en-US" dirty="0" smtClean="0"/>
              <a:t>.</a:t>
            </a:r>
          </a:p>
          <a:p>
            <a:endParaRPr lang="en-US" dirty="0"/>
          </a:p>
          <a:p>
            <a:r>
              <a:rPr lang="en-US" dirty="0" smtClean="0"/>
              <a:t>Default Constraints:</a:t>
            </a:r>
          </a:p>
          <a:p>
            <a:r>
              <a:rPr lang="en-US" b="1" dirty="0"/>
              <a:t>Default constraints </a:t>
            </a:r>
            <a:r>
              <a:rPr lang="en-US" dirty="0"/>
              <a:t>are perfect when you have a column that typically contains a specific value. </a:t>
            </a:r>
            <a:r>
              <a:rPr lang="en-US" dirty="0" smtClean="0"/>
              <a:t>A really </a:t>
            </a:r>
            <a:r>
              <a:rPr lang="en-US" dirty="0"/>
              <a:t>good candidate for this is a column that has a data type of bit. The bit data type only </a:t>
            </a:r>
            <a:r>
              <a:rPr lang="en-US" dirty="0" smtClean="0"/>
              <a:t>accepts 1 </a:t>
            </a:r>
            <a:r>
              <a:rPr lang="en-US" dirty="0"/>
              <a:t>or 0 (true or false). If you add an Active column to the Employee table that specifies </a:t>
            </a:r>
            <a:r>
              <a:rPr lang="en-US" dirty="0" smtClean="0"/>
              <a:t>whether an </a:t>
            </a:r>
            <a:r>
              <a:rPr lang="en-US" dirty="0"/>
              <a:t>employee is currently working for the company, the default value will probably be true or </a:t>
            </a:r>
            <a:r>
              <a:rPr lang="en-US" dirty="0" smtClean="0"/>
              <a:t>1.  Therefore</a:t>
            </a:r>
            <a:r>
              <a:rPr lang="en-US" dirty="0"/>
              <a:t>, you should set the default value for that column accordingly</a:t>
            </a:r>
            <a:r>
              <a:rPr lang="en-US" dirty="0" smtClean="0"/>
              <a:t>.</a:t>
            </a:r>
          </a:p>
          <a:p>
            <a:endParaRPr lang="en-US" dirty="0"/>
          </a:p>
          <a:p>
            <a:r>
              <a:rPr lang="en-US" dirty="0" smtClean="0"/>
              <a:t>Unique Constraints:</a:t>
            </a:r>
          </a:p>
          <a:p>
            <a:r>
              <a:rPr lang="en-US" b="1" dirty="0"/>
              <a:t>Unique constraints </a:t>
            </a:r>
            <a:r>
              <a:rPr lang="en-US" dirty="0"/>
              <a:t>are sometimes confused with primary keys. These constraints simply ensure that duplicate values cannot be inserted into the corresponding column. For example, assume that you </a:t>
            </a:r>
            <a:r>
              <a:rPr lang="en-US" dirty="0" smtClean="0"/>
              <a:t>add </a:t>
            </a:r>
            <a:r>
              <a:rPr lang="en-US" dirty="0"/>
              <a:t>a column for Social Security numbers to the Employee table. Since Social Security numbers are truly unique values, you should add a unique constraint to ensure that a given Social Security number is entered only once.</a:t>
            </a:r>
          </a:p>
        </p:txBody>
      </p:sp>
    </p:spTree>
    <p:extLst>
      <p:ext uri="{BB962C8B-B14F-4D97-AF65-F5344CB8AC3E}">
        <p14:creationId xmlns:p14="http://schemas.microsoft.com/office/powerpoint/2010/main" val="3009365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INTEGRITY</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Integrity</a:t>
            </a:r>
            <a:endParaRPr lang="en-US" sz="1400" dirty="0"/>
          </a:p>
        </p:txBody>
      </p:sp>
      <p:sp>
        <p:nvSpPr>
          <p:cNvPr id="5" name="TextBox 4"/>
          <p:cNvSpPr txBox="1"/>
          <p:nvPr/>
        </p:nvSpPr>
        <p:spPr>
          <a:xfrm>
            <a:off x="304800" y="753070"/>
            <a:ext cx="8077200" cy="2308324"/>
          </a:xfrm>
          <a:prstGeom prst="rect">
            <a:avLst/>
          </a:prstGeom>
          <a:noFill/>
        </p:spPr>
        <p:txBody>
          <a:bodyPr wrap="square" rtlCol="0">
            <a:spAutoFit/>
          </a:bodyPr>
          <a:lstStyle/>
          <a:p>
            <a:r>
              <a:rPr lang="en-US" dirty="0"/>
              <a:t>The final constraint, </a:t>
            </a:r>
            <a:r>
              <a:rPr lang="en-US" b="1" dirty="0"/>
              <a:t>check</a:t>
            </a:r>
            <a:r>
              <a:rPr lang="en-US" dirty="0"/>
              <a:t>, allows you to check the value that is being inserted against logical expressions. This constraint is similar to the </a:t>
            </a:r>
            <a:r>
              <a:rPr lang="en-US" b="1" dirty="0"/>
              <a:t>foreign key</a:t>
            </a:r>
            <a:r>
              <a:rPr lang="en-US" dirty="0"/>
              <a:t> column in that it controls what values are inserted. The </a:t>
            </a:r>
            <a:r>
              <a:rPr lang="en-US" b="1" dirty="0"/>
              <a:t>foreign key </a:t>
            </a:r>
            <a:r>
              <a:rPr lang="en-US" dirty="0"/>
              <a:t>column gets its values from another table, while check constraints use expressions</a:t>
            </a:r>
            <a:r>
              <a:rPr lang="en-US" dirty="0" smtClean="0"/>
              <a:t>.</a:t>
            </a:r>
          </a:p>
          <a:p>
            <a:endParaRPr lang="en-US" dirty="0"/>
          </a:p>
          <a:p>
            <a:r>
              <a:rPr lang="en-US" dirty="0"/>
              <a:t>The integrity of data is the most important concern in a database. If you allow the insertion of </a:t>
            </a:r>
            <a:r>
              <a:rPr lang="en-US" dirty="0" smtClean="0"/>
              <a:t>bad data</a:t>
            </a:r>
            <a:r>
              <a:rPr lang="en-US" dirty="0"/>
              <a:t>, then that is what is going to come out. </a:t>
            </a:r>
            <a:r>
              <a:rPr lang="en-US" b="1" dirty="0" smtClean="0"/>
              <a:t>Foreign keys </a:t>
            </a:r>
            <a:r>
              <a:rPr lang="en-US" dirty="0" smtClean="0"/>
              <a:t>play </a:t>
            </a:r>
            <a:r>
              <a:rPr lang="en-US" dirty="0"/>
              <a:t>a vital role in enforcing the </a:t>
            </a:r>
            <a:r>
              <a:rPr lang="en-US" dirty="0" smtClean="0"/>
              <a:t>referential integrity </a:t>
            </a:r>
            <a:r>
              <a:rPr lang="en-US" dirty="0"/>
              <a:t>of the database</a:t>
            </a:r>
            <a:r>
              <a:rPr lang="en-US" dirty="0" smtClean="0"/>
              <a: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84" y="3505200"/>
            <a:ext cx="5514116" cy="3063398"/>
          </a:xfrm>
          <a:prstGeom prst="rect">
            <a:avLst/>
          </a:prstGeom>
        </p:spPr>
      </p:pic>
    </p:spTree>
    <p:extLst>
      <p:ext uri="{BB962C8B-B14F-4D97-AF65-F5344CB8AC3E}">
        <p14:creationId xmlns:p14="http://schemas.microsoft.com/office/powerpoint/2010/main" val="1321797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INTEGRITY</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Integrity</a:t>
            </a:r>
            <a:endParaRPr lang="en-US" sz="1400" dirty="0"/>
          </a:p>
        </p:txBody>
      </p:sp>
      <p:sp>
        <p:nvSpPr>
          <p:cNvPr id="5" name="TextBox 4"/>
          <p:cNvSpPr txBox="1"/>
          <p:nvPr/>
        </p:nvSpPr>
        <p:spPr>
          <a:xfrm>
            <a:off x="304800" y="685800"/>
            <a:ext cx="8077200" cy="6186309"/>
          </a:xfrm>
          <a:prstGeom prst="rect">
            <a:avLst/>
          </a:prstGeom>
          <a:noFill/>
        </p:spPr>
        <p:txBody>
          <a:bodyPr wrap="square" rtlCol="0">
            <a:spAutoFit/>
          </a:bodyPr>
          <a:lstStyle/>
          <a:p>
            <a:r>
              <a:rPr lang="en-US" dirty="0" smtClean="0"/>
              <a:t>Enforcing Data Integrity:</a:t>
            </a:r>
          </a:p>
          <a:p>
            <a:r>
              <a:rPr lang="en-US" dirty="0"/>
              <a:t>Data integrity is enforced through two methods: </a:t>
            </a:r>
            <a:r>
              <a:rPr lang="en-US" b="1" dirty="0"/>
              <a:t>declarative data integrity </a:t>
            </a:r>
            <a:r>
              <a:rPr lang="en-US" dirty="0"/>
              <a:t>and </a:t>
            </a:r>
            <a:r>
              <a:rPr lang="en-US" b="1" dirty="0"/>
              <a:t>procedural data integrity</a:t>
            </a:r>
            <a:r>
              <a:rPr lang="en-US" dirty="0"/>
              <a:t>.</a:t>
            </a:r>
          </a:p>
          <a:p>
            <a:endParaRPr lang="en-US" dirty="0" smtClean="0"/>
          </a:p>
          <a:p>
            <a:r>
              <a:rPr lang="en-US" dirty="0"/>
              <a:t>With </a:t>
            </a:r>
            <a:r>
              <a:rPr lang="en-US" b="1" i="1" dirty="0"/>
              <a:t>declarative integrity</a:t>
            </a:r>
            <a:r>
              <a:rPr lang="en-US" dirty="0"/>
              <a:t>, you define the criteria that the data must meet as part of an object definition, and then Microsoft SQL Server </a:t>
            </a:r>
            <a:r>
              <a:rPr lang="en-US" dirty="0" smtClean="0"/>
              <a:t>automatically </a:t>
            </a:r>
            <a:r>
              <a:rPr lang="en-US" dirty="0"/>
              <a:t>ensures that the data conforms to the criteria. The preferred method of implementing basic data integrity is to use declarative integrity. Consider the following facts about the declarative method: </a:t>
            </a:r>
          </a:p>
          <a:p>
            <a:pPr marL="285750" indent="-285750">
              <a:buFont typeface="Arial" panose="020B0604020202020204" pitchFamily="34" charset="0"/>
              <a:buChar char="•"/>
            </a:pPr>
            <a:r>
              <a:rPr lang="en-US" dirty="0"/>
              <a:t>Declarative integrity is part of the database definition created by using declared constraints that are defined directly on tables and columns. </a:t>
            </a:r>
          </a:p>
          <a:p>
            <a:pPr marL="285750" indent="-285750">
              <a:buFont typeface="Arial" panose="020B0604020202020204" pitchFamily="34" charset="0"/>
              <a:buChar char="•"/>
            </a:pPr>
            <a:r>
              <a:rPr lang="en-US" dirty="0"/>
              <a:t>You can implement declarative integrity by using constraints. </a:t>
            </a:r>
            <a:endParaRPr lang="en-US" dirty="0" smtClean="0"/>
          </a:p>
          <a:p>
            <a:pPr marL="285750" indent="-285750">
              <a:buFont typeface="Arial" panose="020B0604020202020204" pitchFamily="34" charset="0"/>
              <a:buChar char="•"/>
            </a:pPr>
            <a:endParaRPr lang="en-US" dirty="0"/>
          </a:p>
          <a:p>
            <a:r>
              <a:rPr lang="en-US" dirty="0" smtClean="0"/>
              <a:t>With </a:t>
            </a:r>
            <a:r>
              <a:rPr lang="en-US" b="1" i="1" dirty="0"/>
              <a:t>procedural integrity</a:t>
            </a:r>
            <a:r>
              <a:rPr lang="en-US" dirty="0"/>
              <a:t>, you write scripts that both define the criteria that data must meet and enforce the criteria. You should limit your use of procedural integrity to more complicated business logic and exceptions. For example, use procedural integrity when you want to have a cascading delete. The following facts apply to procedural integrity: </a:t>
            </a:r>
          </a:p>
          <a:p>
            <a:pPr marL="285750" indent="-285750">
              <a:buFont typeface="Arial" panose="020B0604020202020204" pitchFamily="34" charset="0"/>
              <a:buChar char="•"/>
            </a:pPr>
            <a:r>
              <a:rPr lang="en-US" dirty="0"/>
              <a:t>You can implement procedural integrity on the client or the server by using other programming languages and tools. </a:t>
            </a:r>
          </a:p>
          <a:p>
            <a:pPr marL="285750" indent="-285750">
              <a:buFont typeface="Arial" panose="020B0604020202020204" pitchFamily="34" charset="0"/>
              <a:buChar char="•"/>
            </a:pPr>
            <a:r>
              <a:rPr lang="en-US" dirty="0"/>
              <a:t>You can implement procedural integrity on SQL Server with defaults, rules, triggers, and stored procedures. </a:t>
            </a:r>
            <a:endParaRPr lang="en-US" dirty="0" smtClean="0"/>
          </a:p>
        </p:txBody>
      </p:sp>
    </p:spTree>
    <p:extLst>
      <p:ext uri="{BB962C8B-B14F-4D97-AF65-F5344CB8AC3E}">
        <p14:creationId xmlns:p14="http://schemas.microsoft.com/office/powerpoint/2010/main" val="2910925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2208</Words>
  <Application>Microsoft Office PowerPoint</Application>
  <PresentationFormat>On-screen Show (4:3)</PresentationFormat>
  <Paragraphs>153</Paragraphs>
  <Slides>20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Pitchbook</vt:lpstr>
      <vt:lpstr>SQL Implementation &amp; Administration</vt:lpstr>
      <vt:lpstr>Let’s talk 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lpstr>DATA INTEGRITY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2014-04-15T01:17:52Z</dcterms:created>
  <dcterms:modified xsi:type="dcterms:W3CDTF">2015-08-23T18:30:09Z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