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7"/>
  </p:notesMasterIdLst>
  <p:handoutMasterIdLst>
    <p:handoutMasterId r:id="rId38"/>
  </p:handoutMasterIdLst>
  <p:sldIdLst>
    <p:sldId id="256" r:id="rId2"/>
    <p:sldId id="284" r:id="rId3"/>
    <p:sldId id="320" r:id="rId4"/>
    <p:sldId id="332" r:id="rId5"/>
    <p:sldId id="333" r:id="rId6"/>
    <p:sldId id="334" r:id="rId7"/>
    <p:sldId id="335" r:id="rId8"/>
    <p:sldId id="336" r:id="rId9"/>
    <p:sldId id="360" r:id="rId10"/>
    <p:sldId id="337" r:id="rId11"/>
    <p:sldId id="338" r:id="rId12"/>
    <p:sldId id="339" r:id="rId13"/>
    <p:sldId id="340" r:id="rId14"/>
    <p:sldId id="341" r:id="rId15"/>
    <p:sldId id="342" r:id="rId16"/>
    <p:sldId id="328" r:id="rId17"/>
    <p:sldId id="343" r:id="rId18"/>
    <p:sldId id="344" r:id="rId19"/>
    <p:sldId id="345" r:id="rId20"/>
    <p:sldId id="346" r:id="rId21"/>
    <p:sldId id="347" r:id="rId22"/>
    <p:sldId id="348" r:id="rId23"/>
    <p:sldId id="359" r:id="rId24"/>
    <p:sldId id="331" r:id="rId25"/>
    <p:sldId id="349" r:id="rId26"/>
    <p:sldId id="350" r:id="rId27"/>
    <p:sldId id="351" r:id="rId28"/>
    <p:sldId id="352" r:id="rId29"/>
    <p:sldId id="353" r:id="rId30"/>
    <p:sldId id="354" r:id="rId31"/>
    <p:sldId id="355" r:id="rId32"/>
    <p:sldId id="356" r:id="rId33"/>
    <p:sldId id="357" r:id="rId34"/>
    <p:sldId id="308" r:id="rId35"/>
    <p:sldId id="358" r:id="rId3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A12"/>
    <a:srgbClr val="E9741F"/>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8034" autoAdjust="0"/>
  </p:normalViewPr>
  <p:slideViewPr>
    <p:cSldViewPr>
      <p:cViewPr varScale="1">
        <p:scale>
          <a:sx n="53" d="100"/>
          <a:sy n="53" d="100"/>
        </p:scale>
        <p:origin x="112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8/23/2015</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387907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8/23/2015</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35985270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extLst>
      <p:ext uri="{BB962C8B-B14F-4D97-AF65-F5344CB8AC3E}">
        <p14:creationId xmlns:p14="http://schemas.microsoft.com/office/powerpoint/2010/main" val="370943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a:p>
        </p:txBody>
      </p:sp>
    </p:spTree>
    <p:extLst>
      <p:ext uri="{BB962C8B-B14F-4D97-AF65-F5344CB8AC3E}">
        <p14:creationId xmlns:p14="http://schemas.microsoft.com/office/powerpoint/2010/main" val="340069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16</a:t>
            </a:fld>
            <a:endParaRPr lang="en-US"/>
          </a:p>
        </p:txBody>
      </p:sp>
    </p:spTree>
    <p:extLst>
      <p:ext uri="{BB962C8B-B14F-4D97-AF65-F5344CB8AC3E}">
        <p14:creationId xmlns:p14="http://schemas.microsoft.com/office/powerpoint/2010/main" val="26525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24</a:t>
            </a:fld>
            <a:endParaRPr lang="en-US"/>
          </a:p>
        </p:txBody>
      </p:sp>
    </p:spTree>
    <p:extLst>
      <p:ext uri="{BB962C8B-B14F-4D97-AF65-F5344CB8AC3E}">
        <p14:creationId xmlns:p14="http://schemas.microsoft.com/office/powerpoint/2010/main" val="4087696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381000"/>
            <a:ext cx="9194800" cy="4876799"/>
          </a:xfrm>
          <a:prstGeom prst="rect">
            <a:avLst/>
          </a:prstGeom>
        </p:spPr>
      </p:pic>
      <p:sp>
        <p:nvSpPr>
          <p:cNvPr id="8" name="Rectangle 10"/>
          <p:cNvSpPr/>
          <p:nvPr userDrawn="1"/>
        </p:nvSpPr>
        <p:spPr>
          <a:xfrm>
            <a:off x="-152400" y="3505200"/>
            <a:ext cx="9309100" cy="3352800"/>
          </a:xfrm>
          <a:prstGeom prst="rect">
            <a:avLst/>
          </a:prstGeom>
          <a:solidFill>
            <a:schemeClr val="bg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9" name="Rectangle 10"/>
          <p:cNvSpPr/>
          <p:nvPr userDrawn="1"/>
        </p:nvSpPr>
        <p:spPr>
          <a:xfrm>
            <a:off x="-152400" y="3581400"/>
            <a:ext cx="9372600" cy="1143000"/>
          </a:xfrm>
          <a:prstGeom prst="rect">
            <a:avLst/>
          </a:prstGeom>
          <a:solidFill>
            <a:schemeClr val="bg2">
              <a:lumMod val="2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24400"/>
            <a:ext cx="53340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8/23/2015</a:t>
            </a:fld>
            <a:endParaRPr lang="en-US" dirty="0"/>
          </a:p>
        </p:txBody>
      </p:sp>
      <p:sp>
        <p:nvSpPr>
          <p:cNvPr id="12" name="Rectangle 11"/>
          <p:cNvSpPr/>
          <p:nvPr userDrawn="1"/>
        </p:nvSpPr>
        <p:spPr>
          <a:xfrm>
            <a:off x="-228600" y="4627593"/>
            <a:ext cx="9448800" cy="45719"/>
          </a:xfrm>
          <a:prstGeom prst="rect">
            <a:avLst/>
          </a:prstGeom>
          <a:solidFill>
            <a:schemeClr val="accent3">
              <a:lumMod val="60000"/>
              <a:lumOff val="4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6339840"/>
            <a:ext cx="3200400" cy="5181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8/23/2015</a:t>
            </a:fld>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fld id="{CBEC585F-C108-48D6-9331-6628A0FBB73B}" type="datetime1">
              <a:rPr lang="en-US" smtClean="0"/>
              <a:pPr algn="r"/>
              <a:t>8/23/2015</a:t>
            </a:fld>
            <a:endParaRPr lang="en-US"/>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extLst/>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7293A964-5F5E-47DC-ABD9-08A6A9FFD04F}" type="datetime1">
              <a:rPr lang="en-US" smtClean="0"/>
              <a:pPr algn="r"/>
              <a:t>8/23/2015</a:t>
            </a:fld>
            <a:endParaRPr lang="en-US"/>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8/23/2015</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extLst/>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8/23/2015</a:t>
            </a:fld>
            <a:endParaRPr lang="en-US"/>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extLst/>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8/23/2015</a:t>
            </a:fld>
            <a:endParaRPr lang="en-US"/>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extLst/>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lang="en-US" smtClean="0"/>
              <a:pPr algn="r"/>
              <a:t>8/23/2015</a:t>
            </a:fld>
            <a:endParaRPr lang="en-US"/>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extLst/>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8/23/2015</a:t>
            </a:fld>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bg2">
              <a:lumMod val="2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8/23/2015</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8/23/2015</a:t>
            </a:fld>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8/23/2015</a:t>
            </a:fld>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8/23/2015</a:t>
            </a:fld>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8/23/2015</a:t>
            </a:fld>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8/23/2015</a:t>
            </a:fld>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8/23/2015</a:t>
            </a:fld>
            <a:endParaRPr lang="en-US"/>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bg2">
              <a:lumMod val="2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8/23/2015</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techopedia.com/definition/4169/windows-nt-lan-manager-ntlm" TargetMode="External"/><Relationship Id="rId2" Type="http://schemas.openxmlformats.org/officeDocument/2006/relationships/hyperlink" Target="http://searchsecurity.techtarget.com/definition/Kerberos"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http://www.sql-server-performance.com/2002/sql-security/"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extLst/>
          </a:lstStyle>
          <a:p>
            <a:r>
              <a:rPr lang="en-US" dirty="0" smtClean="0"/>
              <a:t>SQL Implementation &amp; Administration</a:t>
            </a:r>
            <a:endParaRPr lang="en-US" dirty="0"/>
          </a:p>
        </p:txBody>
      </p:sp>
      <p:sp>
        <p:nvSpPr>
          <p:cNvPr id="3" name="Rectangle 3"/>
          <p:cNvSpPr>
            <a:spLocks noGrp="1"/>
          </p:cNvSpPr>
          <p:nvPr>
            <p:ph type="subTitle" idx="1"/>
          </p:nvPr>
        </p:nvSpPr>
        <p:spPr/>
        <p:txBody>
          <a:bodyPr>
            <a:noAutofit/>
          </a:bodyPr>
          <a:lstStyle>
            <a:extLst/>
          </a:lstStyle>
          <a:p>
            <a:r>
              <a:rPr lang="en-US" sz="2000" dirty="0" smtClean="0"/>
              <a:t>Securing the </a:t>
            </a:r>
            <a:r>
              <a:rPr lang="en-US" sz="2000" dirty="0" smtClean="0"/>
              <a:t>Database</a:t>
            </a: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3416320"/>
          </a:xfrm>
          <a:prstGeom prst="rect">
            <a:avLst/>
          </a:prstGeom>
          <a:noFill/>
        </p:spPr>
        <p:txBody>
          <a:bodyPr wrap="square" rtlCol="0">
            <a:spAutoFit/>
          </a:bodyPr>
          <a:lstStyle/>
          <a:p>
            <a:r>
              <a:rPr lang="en-US" b="1" dirty="0" smtClean="0"/>
              <a:t>The Object of the Permission</a:t>
            </a:r>
            <a:endParaRPr lang="en-US" b="1" dirty="0"/>
          </a:p>
          <a:p>
            <a:r>
              <a:rPr lang="en-US" dirty="0" smtClean="0"/>
              <a:t>You </a:t>
            </a:r>
            <a:r>
              <a:rPr lang="en-US" dirty="0"/>
              <a:t>can secure every object shown in the figure separately with permissions. That makes sense for individual objects like server roles, certificates, and tables. But it has enormous significance for the container objects, database and schema. Each of those objects contain other objects. The cool security implication is that you can set permissions on the container that then apply to all the contained objects. For example, you could grant the SELECT permission on a schema, and the principal would receive that permission on all the tables in the schema. So just like roles aggregate permissions on potentially many principals, the container objects aggregate permissions on objects.</a:t>
            </a:r>
            <a:endParaRPr lang="en-US" dirty="0" smtClean="0"/>
          </a:p>
          <a:p>
            <a:endParaRPr lang="en-US" dirty="0"/>
          </a:p>
          <a:p>
            <a:endParaRPr lang="en-US" dirty="0"/>
          </a:p>
        </p:txBody>
      </p:sp>
    </p:spTree>
    <p:extLst>
      <p:ext uri="{BB962C8B-B14F-4D97-AF65-F5344CB8AC3E}">
        <p14:creationId xmlns:p14="http://schemas.microsoft.com/office/powerpoint/2010/main" val="883131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6186309"/>
          </a:xfrm>
          <a:prstGeom prst="rect">
            <a:avLst/>
          </a:prstGeom>
          <a:noFill/>
        </p:spPr>
        <p:txBody>
          <a:bodyPr wrap="square" rtlCol="0">
            <a:spAutoFit/>
          </a:bodyPr>
          <a:lstStyle/>
          <a:p>
            <a:r>
              <a:rPr lang="en-US" b="1" dirty="0" smtClean="0"/>
              <a:t>Fully Qualified Names</a:t>
            </a:r>
            <a:endParaRPr lang="en-US" b="1" dirty="0"/>
          </a:p>
          <a:p>
            <a:endParaRPr lang="en-US" b="1" dirty="0" smtClean="0"/>
          </a:p>
          <a:p>
            <a:r>
              <a:rPr lang="en-US" altLang="en-US" dirty="0"/>
              <a:t>Every object in a database has a unique four part fully qualified name in the form </a:t>
            </a:r>
            <a:r>
              <a:rPr lang="en-US" altLang="en-US" i="1" dirty="0" err="1"/>
              <a:t>InstanceName.DatabaseName.SchemaName.ObjectName</a:t>
            </a:r>
            <a:r>
              <a:rPr lang="en-US" altLang="en-US" dirty="0"/>
              <a:t>. </a:t>
            </a:r>
          </a:p>
          <a:p>
            <a:pPr marL="742950" lvl="1" indent="-285750">
              <a:buFont typeface="Arial" panose="020B0604020202020204" pitchFamily="34" charset="0"/>
              <a:buChar char="•"/>
            </a:pPr>
            <a:r>
              <a:rPr lang="en-US" altLang="en-US" dirty="0"/>
              <a:t>This implies a server level, database level, schema level, and object level hierarchy</a:t>
            </a:r>
            <a:r>
              <a:rPr lang="en-US" altLang="en-US" dirty="0" smtClean="0"/>
              <a:t>.</a:t>
            </a:r>
          </a:p>
          <a:p>
            <a:pPr marL="742950" lvl="1" indent="-285750">
              <a:buFont typeface="Arial" panose="020B0604020202020204" pitchFamily="34" charset="0"/>
              <a:buChar char="•"/>
            </a:pPr>
            <a:r>
              <a:rPr lang="en-US" altLang="en-US" dirty="0" smtClean="0"/>
              <a:t>Permissions can be granted at the different levels.</a:t>
            </a:r>
            <a:endParaRPr lang="en-US" altLang="en-US" dirty="0"/>
          </a:p>
          <a:p>
            <a:endParaRPr lang="en-US" b="1" dirty="0"/>
          </a:p>
          <a:p>
            <a:r>
              <a:rPr lang="en-US" b="1" dirty="0" smtClean="0"/>
              <a:t>Table </a:t>
            </a:r>
            <a:r>
              <a:rPr lang="en-US" b="1" dirty="0"/>
              <a:t>Name in SQL:</a:t>
            </a:r>
            <a:r>
              <a:rPr lang="en-US" dirty="0"/>
              <a:t> A table name in SQL is unique and it is a good practice to use table names which are relevant to the table.</a:t>
            </a:r>
          </a:p>
          <a:p>
            <a:r>
              <a:rPr lang="en-US" b="1" dirty="0"/>
              <a:t>Qualified table name:</a:t>
            </a:r>
            <a:r>
              <a:rPr lang="en-US" dirty="0"/>
              <a:t> A qualified table name is used to describe the owner of a table and the name of the table.</a:t>
            </a:r>
          </a:p>
          <a:p>
            <a:r>
              <a:rPr lang="en-US" dirty="0"/>
              <a:t>Syntax:</a:t>
            </a:r>
          </a:p>
          <a:p>
            <a:r>
              <a:rPr lang="en-US" dirty="0"/>
              <a:t>OWNER.TABLE</a:t>
            </a:r>
          </a:p>
          <a:p>
            <a:r>
              <a:rPr lang="en-US" dirty="0"/>
              <a:t>For Example: A user can access the table PHONE, for which Max is the owner by:</a:t>
            </a:r>
          </a:p>
          <a:p>
            <a:r>
              <a:rPr lang="en-US" dirty="0"/>
              <a:t>MAX.PHONE</a:t>
            </a:r>
          </a:p>
          <a:p>
            <a:r>
              <a:rPr lang="en-US" dirty="0"/>
              <a:t>Qualified table names can also be used with a schema. A schema is a collection of tables.</a:t>
            </a:r>
          </a:p>
          <a:p>
            <a:r>
              <a:rPr lang="en-US" dirty="0"/>
              <a:t>For Example:</a:t>
            </a:r>
          </a:p>
          <a:p>
            <a:r>
              <a:rPr lang="en-US" dirty="0"/>
              <a:t>ADDRESS.PHONE</a:t>
            </a:r>
          </a:p>
          <a:p>
            <a:endParaRPr lang="en-US" dirty="0"/>
          </a:p>
          <a:p>
            <a:endParaRPr lang="en-US" dirty="0"/>
          </a:p>
        </p:txBody>
      </p:sp>
    </p:spTree>
    <p:extLst>
      <p:ext uri="{BB962C8B-B14F-4D97-AF65-F5344CB8AC3E}">
        <p14:creationId xmlns:p14="http://schemas.microsoft.com/office/powerpoint/2010/main" val="403994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3970318"/>
          </a:xfrm>
          <a:prstGeom prst="rect">
            <a:avLst/>
          </a:prstGeom>
          <a:noFill/>
        </p:spPr>
        <p:txBody>
          <a:bodyPr wrap="square" rtlCol="0">
            <a:spAutoFit/>
          </a:bodyPr>
          <a:lstStyle/>
          <a:p>
            <a:r>
              <a:rPr lang="en-US" b="1" dirty="0" smtClean="0"/>
              <a:t>Fully Qualified Names</a:t>
            </a:r>
            <a:endParaRPr lang="en-US" b="1" dirty="0"/>
          </a:p>
          <a:p>
            <a:r>
              <a:rPr lang="en-US" b="1" dirty="0"/>
              <a:t>Column Name in SQL:</a:t>
            </a:r>
            <a:r>
              <a:rPr lang="en-US" dirty="0"/>
              <a:t> A column name is used to describe a particular column in SQL.</a:t>
            </a:r>
          </a:p>
          <a:p>
            <a:r>
              <a:rPr lang="en-US" b="1" dirty="0"/>
              <a:t>Qualified column name:</a:t>
            </a:r>
            <a:r>
              <a:rPr lang="en-US" dirty="0"/>
              <a:t> A qualified column name is used to describe the table name where the column is, and the column name.</a:t>
            </a:r>
          </a:p>
          <a:p>
            <a:r>
              <a:rPr lang="en-US" dirty="0"/>
              <a:t>Syntax:</a:t>
            </a:r>
          </a:p>
          <a:p>
            <a:r>
              <a:rPr lang="en-US" dirty="0"/>
              <a:t>For Example: For a table name PHONE and column name AREA_CODE, can be described by:</a:t>
            </a:r>
          </a:p>
          <a:p>
            <a:r>
              <a:rPr lang="en-US" dirty="0"/>
              <a:t>PHONE.AREA_CODE</a:t>
            </a:r>
          </a:p>
          <a:p>
            <a:r>
              <a:rPr lang="en-US" dirty="0"/>
              <a:t>A user can access the table PHONE, column AREA_CODE for which Max is the owner by:</a:t>
            </a:r>
          </a:p>
          <a:p>
            <a:r>
              <a:rPr lang="en-US" dirty="0"/>
              <a:t>MAX.PHONE.AREA_CODE</a:t>
            </a:r>
          </a:p>
          <a:p>
            <a:endParaRPr lang="en-US" dirty="0"/>
          </a:p>
          <a:p>
            <a:endParaRPr lang="en-US" dirty="0"/>
          </a:p>
        </p:txBody>
      </p:sp>
    </p:spTree>
    <p:extLst>
      <p:ext uri="{BB962C8B-B14F-4D97-AF65-F5344CB8AC3E}">
        <p14:creationId xmlns:p14="http://schemas.microsoft.com/office/powerpoint/2010/main" val="343332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4616648"/>
          </a:xfrm>
          <a:prstGeom prst="rect">
            <a:avLst/>
          </a:prstGeom>
          <a:noFill/>
        </p:spPr>
        <p:txBody>
          <a:bodyPr wrap="square" rtlCol="0">
            <a:spAutoFit/>
          </a:bodyPr>
          <a:lstStyle/>
          <a:p>
            <a:r>
              <a:rPr lang="en-US" b="1" dirty="0" smtClean="0"/>
              <a:t>Fully Qualified Names</a:t>
            </a:r>
            <a:endParaRPr lang="en-US" b="1" dirty="0"/>
          </a:p>
          <a:p>
            <a:pPr marL="285750" indent="-285750">
              <a:buFont typeface="Arial" panose="020B0604020202020204" pitchFamily="34" charset="0"/>
              <a:buChar char="•"/>
              <a:defRPr/>
            </a:pPr>
            <a:r>
              <a:rPr lang="en-US" sz="2400" dirty="0"/>
              <a:t>The four part SQL Server security architecture begins with the </a:t>
            </a:r>
            <a:r>
              <a:rPr lang="en-US" sz="2400" dirty="0" err="1"/>
              <a:t>InstanceName</a:t>
            </a:r>
            <a:r>
              <a:rPr lang="en-US" sz="2400" dirty="0"/>
              <a:t>. </a:t>
            </a:r>
          </a:p>
          <a:p>
            <a:pPr marL="285750" indent="-285750">
              <a:buFont typeface="Arial" panose="020B0604020202020204" pitchFamily="34" charset="0"/>
              <a:buChar char="•"/>
              <a:defRPr/>
            </a:pPr>
            <a:r>
              <a:rPr lang="en-US" sz="2400" dirty="0"/>
              <a:t>SQL Server can be installed into multiple instances on a single Windows operating system (OS) and hardware platform. </a:t>
            </a:r>
          </a:p>
          <a:p>
            <a:pPr marL="285750" indent="-285750">
              <a:buFont typeface="Arial" panose="020B0604020202020204" pitchFamily="34" charset="0"/>
              <a:buChar char="•"/>
              <a:defRPr/>
            </a:pPr>
            <a:r>
              <a:rPr lang="en-US" sz="2400" dirty="0"/>
              <a:t>The default SQL Server installation assumes the name of the OS platform and thus this four part naming convention has been traditionally expressed as </a:t>
            </a:r>
          </a:p>
          <a:p>
            <a:pPr marL="742950" lvl="1" indent="-285750">
              <a:buFont typeface="Arial" panose="020B0604020202020204" pitchFamily="34" charset="0"/>
              <a:buChar char="•"/>
              <a:defRPr/>
            </a:pPr>
            <a:r>
              <a:rPr lang="en-US" sz="2400" i="1" dirty="0"/>
              <a:t>  </a:t>
            </a:r>
            <a:r>
              <a:rPr lang="en-US" sz="2400" i="1" dirty="0" err="1" smtClean="0"/>
              <a:t>ServerName.DatabaseName.SchemaName.ObjectName</a:t>
            </a:r>
            <a:endParaRPr lang="en-US" sz="2400" dirty="0"/>
          </a:p>
          <a:p>
            <a:pPr marL="285750" indent="-285750">
              <a:buFont typeface="Arial" panose="020B0604020202020204" pitchFamily="34" charset="0"/>
              <a:buChar char="•"/>
              <a:defRPr/>
            </a:pPr>
            <a:r>
              <a:rPr lang="en-US" sz="2400" dirty="0"/>
              <a:t>Within each of these four scopes exist </a:t>
            </a:r>
            <a:r>
              <a:rPr lang="en-US" sz="2400" b="1" i="1" dirty="0" err="1"/>
              <a:t>securables</a:t>
            </a:r>
            <a:r>
              <a:rPr lang="en-US" sz="2400" i="1" dirty="0"/>
              <a:t>.</a:t>
            </a:r>
            <a:endParaRPr lang="en-US" sz="2400" dirty="0"/>
          </a:p>
          <a:p>
            <a:endParaRPr lang="en-US" dirty="0"/>
          </a:p>
          <a:p>
            <a:endParaRPr lang="en-US" dirty="0"/>
          </a:p>
        </p:txBody>
      </p:sp>
    </p:spTree>
    <p:extLst>
      <p:ext uri="{BB962C8B-B14F-4D97-AF65-F5344CB8AC3E}">
        <p14:creationId xmlns:p14="http://schemas.microsoft.com/office/powerpoint/2010/main" val="933109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3693319"/>
          </a:xfrm>
          <a:prstGeom prst="rect">
            <a:avLst/>
          </a:prstGeom>
          <a:noFill/>
        </p:spPr>
        <p:txBody>
          <a:bodyPr wrap="square" rtlCol="0">
            <a:spAutoFit/>
          </a:bodyPr>
          <a:lstStyle/>
          <a:p>
            <a:r>
              <a:rPr lang="en-US" b="1" dirty="0" err="1" smtClean="0"/>
              <a:t>Securables</a:t>
            </a:r>
            <a:endParaRPr lang="en-US" b="1" dirty="0" smtClean="0"/>
          </a:p>
          <a:p>
            <a:r>
              <a:rPr lang="en-US" dirty="0" err="1"/>
              <a:t>Securables</a:t>
            </a:r>
            <a:r>
              <a:rPr lang="en-US" dirty="0"/>
              <a:t> are the resources to which the SQL Server Database Engine authorization system regulates access. For example, a table is a securable. Some </a:t>
            </a:r>
            <a:r>
              <a:rPr lang="en-US" dirty="0" err="1"/>
              <a:t>securables</a:t>
            </a:r>
            <a:r>
              <a:rPr lang="en-US" dirty="0"/>
              <a:t> can be contained within others, creating nested hierarchies called "scopes" that can </a:t>
            </a:r>
            <a:endParaRPr lang="en-US" dirty="0" smtClean="0"/>
          </a:p>
          <a:p>
            <a:r>
              <a:rPr lang="en-US" dirty="0" smtClean="0"/>
              <a:t>themselves </a:t>
            </a:r>
            <a:r>
              <a:rPr lang="en-US" dirty="0"/>
              <a:t>be secured. </a:t>
            </a:r>
            <a:endParaRPr lang="en-US" dirty="0" smtClean="0"/>
          </a:p>
          <a:p>
            <a:r>
              <a:rPr lang="en-US" dirty="0" smtClean="0"/>
              <a:t>The </a:t>
            </a:r>
            <a:r>
              <a:rPr lang="en-US" dirty="0"/>
              <a:t>securable scopes </a:t>
            </a:r>
            <a:endParaRPr lang="en-US" dirty="0" smtClean="0"/>
          </a:p>
          <a:p>
            <a:r>
              <a:rPr lang="en-US" dirty="0" smtClean="0"/>
              <a:t>are </a:t>
            </a:r>
            <a:r>
              <a:rPr lang="en-US" dirty="0"/>
              <a:t>server, database, </a:t>
            </a:r>
            <a:endParaRPr lang="en-US" dirty="0" smtClean="0"/>
          </a:p>
          <a:p>
            <a:r>
              <a:rPr lang="en-US" dirty="0" smtClean="0"/>
              <a:t>and </a:t>
            </a:r>
            <a:r>
              <a:rPr lang="en-US" dirty="0"/>
              <a:t>schema.</a:t>
            </a:r>
          </a:p>
          <a:p>
            <a:r>
              <a:rPr lang="en-US" b="1" dirty="0"/>
              <a:t>Securable scope: Server</a:t>
            </a:r>
          </a:p>
          <a:p>
            <a:endParaRPr lang="en-US" b="1" dirty="0"/>
          </a:p>
          <a:p>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29660" t="19301" r="19002" b="10748"/>
          <a:stretch>
            <a:fillRect/>
          </a:stretch>
        </p:blipFill>
        <p:spPr bwMode="auto">
          <a:xfrm>
            <a:off x="2819400" y="1981200"/>
            <a:ext cx="57150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025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7078861"/>
          </a:xfrm>
          <a:prstGeom prst="rect">
            <a:avLst/>
          </a:prstGeom>
          <a:noFill/>
        </p:spPr>
        <p:txBody>
          <a:bodyPr wrap="square" rtlCol="0">
            <a:spAutoFit/>
          </a:bodyPr>
          <a:lstStyle/>
          <a:p>
            <a:r>
              <a:rPr lang="en-US" b="1" dirty="0" smtClean="0"/>
              <a:t>Permissions</a:t>
            </a:r>
          </a:p>
          <a:p>
            <a:r>
              <a:rPr lang="en-US" dirty="0"/>
              <a:t>Every SQL Server securable has associated permissions that can be granted to a principal. This topic provides the following information:</a:t>
            </a:r>
            <a:endParaRPr lang="en-US" b="1" dirty="0"/>
          </a:p>
          <a:p>
            <a:pPr marL="285750" indent="-285750">
              <a:buFont typeface="Arial" panose="020B0604020202020204" pitchFamily="34" charset="0"/>
              <a:buChar char="•"/>
            </a:pPr>
            <a:r>
              <a:rPr lang="en-US" altLang="en-US" sz="2000" dirty="0"/>
              <a:t>Within each of these scopes exist permissions. </a:t>
            </a:r>
          </a:p>
          <a:p>
            <a:pPr marL="285750" indent="-285750">
              <a:buFont typeface="Arial" panose="020B0604020202020204" pitchFamily="34" charset="0"/>
              <a:buChar char="•"/>
            </a:pPr>
            <a:r>
              <a:rPr lang="en-US" altLang="en-US" sz="2000" b="1" i="1" dirty="0"/>
              <a:t>Permissions</a:t>
            </a:r>
            <a:r>
              <a:rPr lang="en-US" altLang="en-US" sz="2000" dirty="0"/>
              <a:t> complete the security architecture model. </a:t>
            </a:r>
          </a:p>
          <a:p>
            <a:pPr marL="285750" indent="-285750">
              <a:buFont typeface="Arial" panose="020B0604020202020204" pitchFamily="34" charset="0"/>
              <a:buChar char="•"/>
            </a:pPr>
            <a:r>
              <a:rPr lang="en-US" altLang="en-US" sz="2000" dirty="0"/>
              <a:t>The permissions available for data manipulation language (DML) </a:t>
            </a:r>
            <a:r>
              <a:rPr lang="en-US" altLang="en-US" sz="2000" dirty="0" err="1"/>
              <a:t>securables</a:t>
            </a:r>
            <a:r>
              <a:rPr lang="en-US" altLang="en-US" sz="2000" dirty="0"/>
              <a:t>. </a:t>
            </a:r>
            <a:endParaRPr lang="en-US" altLang="en-US" sz="2000" dirty="0" smtClean="0"/>
          </a:p>
          <a:p>
            <a:pPr marL="285750" indent="-285750">
              <a:buFont typeface="Arial" panose="020B0604020202020204" pitchFamily="34" charset="0"/>
              <a:buChar char="•"/>
            </a:pPr>
            <a:endParaRPr lang="en-US" altLang="en-US" sz="2000" dirty="0"/>
          </a:p>
          <a:p>
            <a:r>
              <a:rPr lang="en-US" sz="2000" b="1" dirty="0" smtClean="0"/>
              <a:t>Credentials</a:t>
            </a:r>
          </a:p>
          <a:p>
            <a:r>
              <a:rPr lang="en-US" sz="2000" dirty="0" smtClean="0"/>
              <a:t>A </a:t>
            </a:r>
            <a:r>
              <a:rPr lang="en-US" sz="2000" b="1" dirty="0"/>
              <a:t>credential</a:t>
            </a:r>
            <a:r>
              <a:rPr lang="en-US" sz="2000" dirty="0"/>
              <a:t> is a record that contains the authentication information (credentials) required to connect to a resource outside SQL Server. This information is used internally by SQL Server. Most credentials contain a Windows user name and password. </a:t>
            </a:r>
            <a:endParaRPr lang="en-US" sz="2000" dirty="0" smtClean="0"/>
          </a:p>
          <a:p>
            <a:endParaRPr lang="en-US" sz="2000" dirty="0"/>
          </a:p>
          <a:p>
            <a:r>
              <a:rPr lang="en-US" sz="2000" dirty="0"/>
              <a:t>The information stored in a credential enables a user who has connected to SQL Server by way of SQL Server Authentication to access resources outside the server instance. When the external resource is Windows, the user is authenticated as the Windows user specified in the credential. A single credential can be mapped to multiple SQL Server logins. However, a SQL Server login can be mapped to only one credential.</a:t>
            </a:r>
          </a:p>
          <a:p>
            <a:endParaRPr lang="en-US" altLang="en-US" sz="2000" dirty="0"/>
          </a:p>
          <a:p>
            <a:pPr marL="285750" indent="-28575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17641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Let’s talk PERMISSIONS</a:t>
            </a:r>
            <a:endParaRPr lang="en-US" dirty="0"/>
          </a:p>
        </p:txBody>
      </p:sp>
    </p:spTree>
    <p:extLst>
      <p:ext uri="{BB962C8B-B14F-4D97-AF65-F5344CB8AC3E}">
        <p14:creationId xmlns:p14="http://schemas.microsoft.com/office/powerpoint/2010/main" val="129232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PERMISSIONS	</a:t>
            </a:r>
            <a:endParaRPr lang="en-US" sz="1400" dirty="0"/>
          </a:p>
        </p:txBody>
      </p:sp>
      <p:sp>
        <p:nvSpPr>
          <p:cNvPr id="6" name="TextBox 5"/>
          <p:cNvSpPr txBox="1"/>
          <p:nvPr/>
        </p:nvSpPr>
        <p:spPr>
          <a:xfrm>
            <a:off x="381001" y="838200"/>
            <a:ext cx="8001000" cy="4339650"/>
          </a:xfrm>
          <a:prstGeom prst="rect">
            <a:avLst/>
          </a:prstGeom>
          <a:noFill/>
        </p:spPr>
        <p:txBody>
          <a:bodyPr wrap="square" rtlCol="0">
            <a:spAutoFit/>
          </a:bodyPr>
          <a:lstStyle/>
          <a:p>
            <a:r>
              <a:rPr lang="en-US" sz="2400" b="1" dirty="0" smtClean="0"/>
              <a:t>Permissions</a:t>
            </a:r>
          </a:p>
          <a:p>
            <a:pPr marL="342900" indent="-342900">
              <a:buFont typeface="Arial" panose="020B0604020202020204" pitchFamily="34" charset="0"/>
              <a:buChar char="•"/>
            </a:pPr>
            <a:r>
              <a:rPr lang="en-US" altLang="en-US" sz="2400" dirty="0"/>
              <a:t>Maintaining data integrity involves creating users, controlling their access and limiting their ability to read, change, add or delete data.</a:t>
            </a:r>
          </a:p>
          <a:p>
            <a:pPr marL="342900" indent="-342900">
              <a:buFont typeface="Arial" panose="020B0604020202020204" pitchFamily="34" charset="0"/>
              <a:buChar char="•"/>
            </a:pPr>
            <a:r>
              <a:rPr lang="en-US" altLang="en-US" sz="2400" dirty="0"/>
              <a:t>SQL Server processes user names and passwords according to an authentication mode. SQL Server provides two such modes: </a:t>
            </a:r>
          </a:p>
          <a:p>
            <a:pPr marL="800100" lvl="1" indent="-342900">
              <a:buFont typeface="Arial" panose="020B0604020202020204" pitchFamily="34" charset="0"/>
              <a:buChar char="•"/>
            </a:pPr>
            <a:r>
              <a:rPr lang="en-US" altLang="en-US" sz="2400" b="1" dirty="0"/>
              <a:t>Windows Authentication</a:t>
            </a:r>
            <a:r>
              <a:rPr lang="en-US" altLang="en-US" sz="2400" dirty="0"/>
              <a:t>.</a:t>
            </a:r>
          </a:p>
          <a:p>
            <a:pPr marL="800100" lvl="1" indent="-342900">
              <a:buFont typeface="Arial" panose="020B0604020202020204" pitchFamily="34" charset="0"/>
              <a:buChar char="•"/>
            </a:pPr>
            <a:r>
              <a:rPr lang="en-US" altLang="en-US" sz="2400" b="1" dirty="0"/>
              <a:t>Mixed</a:t>
            </a:r>
            <a:r>
              <a:rPr lang="en-US" altLang="en-US" sz="2400" dirty="0"/>
              <a:t>.</a:t>
            </a:r>
          </a:p>
          <a:p>
            <a:endParaRPr lang="en-US" altLang="en-US" sz="2000" dirty="0"/>
          </a:p>
          <a:p>
            <a:pPr marL="285750" indent="-285750">
              <a:buFont typeface="Arial" panose="020B0604020202020204" pitchFamily="34" charset="0"/>
              <a:buChar char="•"/>
            </a:pPr>
            <a:endParaRPr lang="en-US" sz="2000" dirty="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479149"/>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37" y="4579162"/>
            <a:ext cx="1943100" cy="1943100"/>
          </a:xfrm>
          <a:prstGeom prst="rect">
            <a:avLst/>
          </a:prstGeom>
        </p:spPr>
      </p:pic>
    </p:spTree>
    <p:extLst>
      <p:ext uri="{BB962C8B-B14F-4D97-AF65-F5344CB8AC3E}">
        <p14:creationId xmlns:p14="http://schemas.microsoft.com/office/powerpoint/2010/main" val="2713087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PERMISSIONS	</a:t>
            </a:r>
            <a:endParaRPr lang="en-US" sz="1400" dirty="0"/>
          </a:p>
        </p:txBody>
      </p:sp>
      <p:sp>
        <p:nvSpPr>
          <p:cNvPr id="6" name="TextBox 5"/>
          <p:cNvSpPr txBox="1"/>
          <p:nvPr/>
        </p:nvSpPr>
        <p:spPr>
          <a:xfrm>
            <a:off x="381001" y="838200"/>
            <a:ext cx="8001000" cy="6617196"/>
          </a:xfrm>
          <a:prstGeom prst="rect">
            <a:avLst/>
          </a:prstGeom>
          <a:noFill/>
        </p:spPr>
        <p:txBody>
          <a:bodyPr wrap="square" rtlCol="0">
            <a:spAutoFit/>
          </a:bodyPr>
          <a:lstStyle/>
          <a:p>
            <a:r>
              <a:rPr lang="en-US" sz="2400" b="1" dirty="0" smtClean="0"/>
              <a:t>Windows Authentication Mode</a:t>
            </a:r>
          </a:p>
          <a:p>
            <a:pPr marL="457200" indent="-457200">
              <a:buFont typeface="Arial" panose="020B0604020202020204" pitchFamily="34" charset="0"/>
              <a:buChar char="•"/>
            </a:pPr>
            <a:r>
              <a:rPr lang="en-US" altLang="en-US" sz="2400" dirty="0"/>
              <a:t>With this mode, users can sit down at their computers, log in to the Windows domain, and gain access to SQL Server using the Kerberos security protocol. </a:t>
            </a:r>
          </a:p>
          <a:p>
            <a:pPr marL="457200" indent="-457200">
              <a:buFont typeface="Arial" panose="020B0604020202020204" pitchFamily="34" charset="0"/>
              <a:buChar char="•"/>
            </a:pPr>
            <a:r>
              <a:rPr lang="en-US" altLang="en-US" sz="2400" dirty="0"/>
              <a:t>Use Windows Authentication mode so users don’t have to remember multiple usernames and passwords.</a:t>
            </a:r>
          </a:p>
          <a:p>
            <a:pPr marL="457200" indent="-457200">
              <a:buFont typeface="Arial" panose="020B0604020202020204" pitchFamily="34" charset="0"/>
              <a:buChar char="•"/>
            </a:pPr>
            <a:r>
              <a:rPr lang="en-US" altLang="en-US" sz="2400" dirty="0"/>
              <a:t>Only users with Windows accounts can open a trusted connection to SQL Server. </a:t>
            </a:r>
          </a:p>
          <a:p>
            <a:pPr marL="914400" lvl="1" indent="-457200">
              <a:buFont typeface="Arial" panose="020B0604020202020204" pitchFamily="34" charset="0"/>
              <a:buChar char="•"/>
            </a:pPr>
            <a:r>
              <a:rPr lang="en-US" altLang="en-US" sz="2400" dirty="0"/>
              <a:t>This means others, such as Apple or Linux clients, can’t use Windows Authentication mode because they don’t have a Windows user account. </a:t>
            </a:r>
            <a:endParaRPr lang="en-US" altLang="en-US" sz="2400" dirty="0" smtClean="0"/>
          </a:p>
          <a:p>
            <a:pPr marL="342900" indent="-342900">
              <a:buFont typeface="Arial" panose="020B0604020202020204" pitchFamily="34" charset="0"/>
              <a:buChar char="•"/>
            </a:pPr>
            <a:r>
              <a:rPr lang="en-US" sz="2400" dirty="0"/>
              <a:t>Windows Authentication is more secure than Mixed Mode Authentication and, when enabled, Windows credentials (that is </a:t>
            </a:r>
            <a:r>
              <a:rPr lang="en-US" sz="2400" dirty="0">
                <a:hlinkClick r:id="rId2"/>
              </a:rPr>
              <a:t>Kerberos</a:t>
            </a:r>
            <a:r>
              <a:rPr lang="en-US" sz="2400" dirty="0"/>
              <a:t> or </a:t>
            </a:r>
            <a:r>
              <a:rPr lang="en-US" sz="2400" dirty="0">
                <a:hlinkClick r:id="rId3"/>
              </a:rPr>
              <a:t>Windows NT LAN Manager</a:t>
            </a:r>
            <a:r>
              <a:rPr lang="en-US" sz="2400" dirty="0"/>
              <a:t> [NTLM] authentication credentials) are trusted to log on to SQL Server.</a:t>
            </a:r>
            <a:endParaRPr lang="en-US" altLang="en-US" sz="2400" dirty="0"/>
          </a:p>
          <a:p>
            <a:pPr marL="285750" indent="-28575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1337873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PERMISSIONS	</a:t>
            </a:r>
            <a:endParaRPr lang="en-US" sz="1400" dirty="0"/>
          </a:p>
        </p:txBody>
      </p:sp>
      <p:sp>
        <p:nvSpPr>
          <p:cNvPr id="6" name="TextBox 5"/>
          <p:cNvSpPr txBox="1"/>
          <p:nvPr/>
        </p:nvSpPr>
        <p:spPr>
          <a:xfrm>
            <a:off x="381001" y="838200"/>
            <a:ext cx="8001000" cy="5570756"/>
          </a:xfrm>
          <a:prstGeom prst="rect">
            <a:avLst/>
          </a:prstGeom>
          <a:noFill/>
        </p:spPr>
        <p:txBody>
          <a:bodyPr wrap="square" rtlCol="0">
            <a:spAutoFit/>
          </a:bodyPr>
          <a:lstStyle/>
          <a:p>
            <a:r>
              <a:rPr lang="en-US" sz="2400" b="1" dirty="0" smtClean="0"/>
              <a:t>Mixed Mode</a:t>
            </a:r>
          </a:p>
          <a:p>
            <a:pPr marL="342900" indent="-342900">
              <a:buFont typeface="Arial" panose="020B0604020202020204" pitchFamily="34" charset="0"/>
              <a:buChar char="•"/>
            </a:pPr>
            <a:r>
              <a:rPr lang="en-US" altLang="en-US" sz="2400" dirty="0" smtClean="0"/>
              <a:t>Mixed mode allows both Windows Authentication and SQL Server Authentication (or Standard Authentication).</a:t>
            </a:r>
          </a:p>
          <a:p>
            <a:pPr marL="342900" indent="-342900">
              <a:buFont typeface="Arial" panose="020B0604020202020204" pitchFamily="34" charset="0"/>
              <a:buChar char="•"/>
            </a:pPr>
            <a:r>
              <a:rPr lang="en-US" altLang="en-US" sz="2400" dirty="0" smtClean="0"/>
              <a:t>Anyone can gain access to SQL Server using Mixed mode. Mac users, Novell users, Unix users, and the like, can gain access using SQL Server authentication.  </a:t>
            </a:r>
          </a:p>
          <a:p>
            <a:pPr marL="342900" indent="-342900">
              <a:buFont typeface="Arial" panose="020B0604020202020204" pitchFamily="34" charset="0"/>
              <a:buChar char="•"/>
            </a:pPr>
            <a:endParaRPr lang="en-US" altLang="en-US" sz="2400" dirty="0"/>
          </a:p>
          <a:p>
            <a:r>
              <a:rPr lang="en-US" altLang="en-US" sz="2400" b="1" dirty="0" smtClean="0"/>
              <a:t>Assigning Permissions</a:t>
            </a:r>
          </a:p>
          <a:p>
            <a:pPr marL="342900" indent="-342900">
              <a:buFont typeface="Arial" panose="020B0604020202020204" pitchFamily="34" charset="0"/>
              <a:buChar char="•"/>
            </a:pPr>
            <a:r>
              <a:rPr lang="en-US" altLang="en-US" sz="2400" dirty="0"/>
              <a:t>Now that you’ve created user accounts for everyone, you need to restrict what those users can do with the database. </a:t>
            </a:r>
          </a:p>
          <a:p>
            <a:pPr marL="342900" indent="-342900">
              <a:buFont typeface="Arial" panose="020B0604020202020204" pitchFamily="34" charset="0"/>
              <a:buChar char="•"/>
            </a:pPr>
            <a:r>
              <a:rPr lang="en-US" altLang="en-US" sz="2400" dirty="0"/>
              <a:t>You do so by assigning permissions directly to the users or adding the users to a database role with a predefined set of permissions.</a:t>
            </a:r>
          </a:p>
          <a:p>
            <a:pPr marL="342900" indent="-342900">
              <a:buFont typeface="Arial" panose="020B0604020202020204" pitchFamily="34" charset="0"/>
              <a:buChar char="•"/>
            </a:pPr>
            <a:endParaRPr lang="en-US" altLang="en-US" sz="2400" dirty="0" smtClean="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85840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Let’s talk SECURITY</a:t>
            </a:r>
            <a:endParaRPr lang="en-US" dirty="0"/>
          </a:p>
        </p:txBody>
      </p:sp>
    </p:spTree>
    <p:extLst>
      <p:ext uri="{BB962C8B-B14F-4D97-AF65-F5344CB8AC3E}">
        <p14:creationId xmlns:p14="http://schemas.microsoft.com/office/powerpoint/2010/main" val="139583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PERMISSIONS	</a:t>
            </a:r>
            <a:endParaRPr lang="en-US" sz="1400" dirty="0"/>
          </a:p>
        </p:txBody>
      </p:sp>
      <p:sp>
        <p:nvSpPr>
          <p:cNvPr id="6" name="TextBox 5"/>
          <p:cNvSpPr txBox="1"/>
          <p:nvPr/>
        </p:nvSpPr>
        <p:spPr>
          <a:xfrm>
            <a:off x="381001" y="838200"/>
            <a:ext cx="8001000" cy="5262979"/>
          </a:xfrm>
          <a:prstGeom prst="rect">
            <a:avLst/>
          </a:prstGeom>
          <a:noFill/>
        </p:spPr>
        <p:txBody>
          <a:bodyPr wrap="square" rtlCol="0">
            <a:spAutoFit/>
          </a:bodyPr>
          <a:lstStyle/>
          <a:p>
            <a:r>
              <a:rPr lang="en-US" altLang="en-US" sz="2400" b="1" dirty="0" smtClean="0"/>
              <a:t>Object Permissions</a:t>
            </a:r>
          </a:p>
          <a:p>
            <a:pPr marL="342900" indent="-342900">
              <a:buFont typeface="Arial" panose="020B0604020202020204" pitchFamily="34" charset="0"/>
              <a:buChar char="•"/>
            </a:pPr>
            <a:r>
              <a:rPr lang="en-US" altLang="en-US" sz="2400" dirty="0"/>
              <a:t>Alter</a:t>
            </a:r>
          </a:p>
          <a:p>
            <a:pPr marL="342900" indent="-342900">
              <a:buFont typeface="Arial" panose="020B0604020202020204" pitchFamily="34" charset="0"/>
              <a:buChar char="•"/>
            </a:pPr>
            <a:r>
              <a:rPr lang="en-US" altLang="en-US" sz="2400" dirty="0"/>
              <a:t>Control</a:t>
            </a:r>
          </a:p>
          <a:p>
            <a:pPr marL="342900" indent="-342900">
              <a:buFont typeface="Arial" panose="020B0604020202020204" pitchFamily="34" charset="0"/>
              <a:buChar char="•"/>
            </a:pPr>
            <a:r>
              <a:rPr lang="en-US" altLang="en-US" sz="2400" dirty="0"/>
              <a:t>Create</a:t>
            </a:r>
          </a:p>
          <a:p>
            <a:pPr marL="342900" indent="-342900">
              <a:buFont typeface="Arial" panose="020B0604020202020204" pitchFamily="34" charset="0"/>
              <a:buChar char="•"/>
            </a:pPr>
            <a:r>
              <a:rPr lang="en-US" altLang="en-US" sz="2400" dirty="0"/>
              <a:t>Delete</a:t>
            </a:r>
          </a:p>
          <a:p>
            <a:pPr marL="342900" indent="-342900">
              <a:buFont typeface="Arial" panose="020B0604020202020204" pitchFamily="34" charset="0"/>
              <a:buChar char="•"/>
            </a:pPr>
            <a:r>
              <a:rPr lang="en-US" altLang="en-US" sz="2400" dirty="0"/>
              <a:t>Execute</a:t>
            </a:r>
          </a:p>
          <a:p>
            <a:pPr marL="342900" indent="-342900">
              <a:buFont typeface="Arial" panose="020B0604020202020204" pitchFamily="34" charset="0"/>
              <a:buChar char="•"/>
            </a:pPr>
            <a:r>
              <a:rPr lang="en-US" altLang="en-US" sz="2400" dirty="0" smtClean="0"/>
              <a:t>Impersonate</a:t>
            </a:r>
          </a:p>
          <a:p>
            <a:pPr marL="342900" indent="-342900">
              <a:buFont typeface="Arial" panose="020B0604020202020204" pitchFamily="34" charset="0"/>
              <a:buChar char="•"/>
            </a:pPr>
            <a:r>
              <a:rPr lang="en-US" altLang="en-US" sz="2400" dirty="0"/>
              <a:t>Insert</a:t>
            </a:r>
          </a:p>
          <a:p>
            <a:pPr marL="342900" indent="-342900">
              <a:buFont typeface="Arial" panose="020B0604020202020204" pitchFamily="34" charset="0"/>
              <a:buChar char="•"/>
            </a:pPr>
            <a:r>
              <a:rPr lang="en-US" altLang="en-US" sz="2400" dirty="0"/>
              <a:t>References</a:t>
            </a:r>
          </a:p>
          <a:p>
            <a:pPr marL="342900" indent="-342900">
              <a:buFont typeface="Arial" panose="020B0604020202020204" pitchFamily="34" charset="0"/>
              <a:buChar char="•"/>
            </a:pPr>
            <a:r>
              <a:rPr lang="en-US" altLang="en-US" sz="2400" dirty="0"/>
              <a:t>Select</a:t>
            </a:r>
          </a:p>
          <a:p>
            <a:pPr marL="342900" indent="-342900">
              <a:buFont typeface="Arial" panose="020B0604020202020204" pitchFamily="34" charset="0"/>
              <a:buChar char="•"/>
            </a:pPr>
            <a:r>
              <a:rPr lang="en-US" altLang="en-US" sz="2400" dirty="0"/>
              <a:t>Take Ownership</a:t>
            </a:r>
          </a:p>
          <a:p>
            <a:pPr marL="342900" indent="-342900">
              <a:buFont typeface="Arial" panose="020B0604020202020204" pitchFamily="34" charset="0"/>
              <a:buChar char="•"/>
            </a:pPr>
            <a:r>
              <a:rPr lang="en-US" altLang="en-US" sz="2400" dirty="0"/>
              <a:t>Update</a:t>
            </a:r>
          </a:p>
          <a:p>
            <a:pPr marL="342900" indent="-342900">
              <a:buFont typeface="Arial" panose="020B0604020202020204" pitchFamily="34" charset="0"/>
              <a:buChar char="•"/>
            </a:pPr>
            <a:r>
              <a:rPr lang="en-US" altLang="en-US" sz="2400" dirty="0"/>
              <a:t>View Definition</a:t>
            </a:r>
          </a:p>
          <a:p>
            <a:pPr marL="342900" indent="-342900">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32287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PERMISSIONS	</a:t>
            </a:r>
            <a:endParaRPr lang="en-US" sz="1400" dirty="0"/>
          </a:p>
        </p:txBody>
      </p:sp>
      <p:sp>
        <p:nvSpPr>
          <p:cNvPr id="6" name="TextBox 5"/>
          <p:cNvSpPr txBox="1"/>
          <p:nvPr/>
        </p:nvSpPr>
        <p:spPr>
          <a:xfrm>
            <a:off x="381001" y="838200"/>
            <a:ext cx="8001000" cy="5940088"/>
          </a:xfrm>
          <a:prstGeom prst="rect">
            <a:avLst/>
          </a:prstGeom>
          <a:noFill/>
        </p:spPr>
        <p:txBody>
          <a:bodyPr wrap="square" rtlCol="0">
            <a:spAutoFit/>
          </a:bodyPr>
          <a:lstStyle/>
          <a:p>
            <a:r>
              <a:rPr lang="en-US" altLang="en-US" sz="2400" b="1" dirty="0" smtClean="0"/>
              <a:t>Assigning Permissions</a:t>
            </a:r>
          </a:p>
          <a:p>
            <a:pPr marL="285750" indent="-285750">
              <a:buFont typeface="Arial" panose="020B0604020202020204" pitchFamily="34" charset="0"/>
              <a:buChar char="•"/>
            </a:pPr>
            <a:r>
              <a:rPr lang="en-US" altLang="en-US" sz="2400" dirty="0"/>
              <a:t>These permissions control create, alter and drop actions on:</a:t>
            </a:r>
          </a:p>
          <a:p>
            <a:pPr marL="742950" lvl="1" indent="-285750">
              <a:buFont typeface="Arial" panose="020B0604020202020204" pitchFamily="34" charset="0"/>
              <a:buChar char="•"/>
            </a:pPr>
            <a:r>
              <a:rPr lang="en-US" altLang="en-US" sz="2400" dirty="0"/>
              <a:t>Databases</a:t>
            </a:r>
          </a:p>
          <a:p>
            <a:pPr marL="742950" lvl="1" indent="-285750">
              <a:buFont typeface="Arial" panose="020B0604020202020204" pitchFamily="34" charset="0"/>
              <a:buChar char="•"/>
            </a:pPr>
            <a:r>
              <a:rPr lang="en-US" altLang="en-US" sz="2400" dirty="0"/>
              <a:t>Tables</a:t>
            </a:r>
          </a:p>
          <a:p>
            <a:pPr marL="742950" lvl="1" indent="-285750">
              <a:buFont typeface="Arial" panose="020B0604020202020204" pitchFamily="34" charset="0"/>
              <a:buChar char="•"/>
            </a:pPr>
            <a:r>
              <a:rPr lang="en-US" altLang="en-US" sz="2400" dirty="0"/>
              <a:t>Views</a:t>
            </a:r>
          </a:p>
          <a:p>
            <a:pPr marL="742950" lvl="1" indent="-285750">
              <a:buFont typeface="Arial" panose="020B0604020202020204" pitchFamily="34" charset="0"/>
              <a:buChar char="•"/>
            </a:pPr>
            <a:r>
              <a:rPr lang="en-US" altLang="en-US" sz="2400" dirty="0"/>
              <a:t>Procedures</a:t>
            </a:r>
          </a:p>
          <a:p>
            <a:pPr marL="742950" lvl="1" indent="-285750">
              <a:buFont typeface="Arial" panose="020B0604020202020204" pitchFamily="34" charset="0"/>
              <a:buChar char="•"/>
            </a:pPr>
            <a:r>
              <a:rPr lang="en-US" altLang="en-US" sz="2400" dirty="0"/>
              <a:t>Indexes</a:t>
            </a:r>
          </a:p>
          <a:p>
            <a:pPr marL="742950" lvl="1" indent="-285750">
              <a:buFont typeface="Arial" panose="020B0604020202020204" pitchFamily="34" charset="0"/>
              <a:buChar char="•"/>
            </a:pPr>
            <a:r>
              <a:rPr lang="en-US" altLang="en-US" sz="2400" dirty="0"/>
              <a:t>Rules</a:t>
            </a:r>
          </a:p>
          <a:p>
            <a:pPr marL="742950" lvl="1" indent="-285750">
              <a:buFont typeface="Arial" panose="020B0604020202020204" pitchFamily="34" charset="0"/>
              <a:buChar char="•"/>
            </a:pPr>
            <a:r>
              <a:rPr lang="en-US" altLang="en-US" sz="2400" dirty="0" smtClean="0"/>
              <a:t>Defaults</a:t>
            </a:r>
          </a:p>
          <a:p>
            <a:pPr marL="742950" lvl="1" indent="-28575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000" dirty="0"/>
              <a:t>Once the structure exists to hold the data, you need to give users permission to start working with the data in the databases. </a:t>
            </a:r>
          </a:p>
          <a:p>
            <a:pPr marL="342900" indent="-342900">
              <a:buFont typeface="Arial" panose="020B0604020202020204" pitchFamily="34" charset="0"/>
              <a:buChar char="•"/>
            </a:pPr>
            <a:r>
              <a:rPr lang="en-US" altLang="en-US" sz="2000" dirty="0"/>
              <a:t>You accomplish this by granting object permissions to your users. </a:t>
            </a:r>
          </a:p>
          <a:p>
            <a:pPr marL="342900" indent="-342900">
              <a:buFont typeface="Arial" panose="020B0604020202020204" pitchFamily="34" charset="0"/>
              <a:buChar char="•"/>
            </a:pPr>
            <a:r>
              <a:rPr lang="en-US" altLang="en-US" sz="2000" dirty="0"/>
              <a:t>Using object permissions, you can control who may read from, write to, or otherwise manipulate your data. </a:t>
            </a:r>
          </a:p>
          <a:p>
            <a:pPr marL="800100" lvl="1" indent="-342900">
              <a:buFont typeface="Arial" panose="020B0604020202020204" pitchFamily="34" charset="0"/>
              <a:buChar char="•"/>
            </a:pPr>
            <a:endParaRPr lang="en-US" alt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8076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PERMISSIONS	</a:t>
            </a:r>
            <a:endParaRPr lang="en-US" sz="1400" dirty="0"/>
          </a:p>
        </p:txBody>
      </p:sp>
      <p:sp>
        <p:nvSpPr>
          <p:cNvPr id="6" name="TextBox 5"/>
          <p:cNvSpPr txBox="1"/>
          <p:nvPr/>
        </p:nvSpPr>
        <p:spPr>
          <a:xfrm>
            <a:off x="381001" y="838200"/>
            <a:ext cx="8001000" cy="4462760"/>
          </a:xfrm>
          <a:prstGeom prst="rect">
            <a:avLst/>
          </a:prstGeom>
          <a:noFill/>
        </p:spPr>
        <p:txBody>
          <a:bodyPr wrap="square" rtlCol="0">
            <a:spAutoFit/>
          </a:bodyPr>
          <a:lstStyle/>
          <a:p>
            <a:r>
              <a:rPr lang="en-US" altLang="en-US" sz="2400" b="1" dirty="0" smtClean="0"/>
              <a:t>Permission States</a:t>
            </a:r>
          </a:p>
          <a:p>
            <a:pPr marL="342900" indent="-342900">
              <a:buFont typeface="Arial" panose="020B0604020202020204" pitchFamily="34" charset="0"/>
              <a:buChar char="•"/>
            </a:pPr>
            <a:r>
              <a:rPr lang="en-US" altLang="en-US" sz="2400" dirty="0"/>
              <a:t>All the permissions in SQL Server can exist in one of three states:</a:t>
            </a:r>
          </a:p>
          <a:p>
            <a:pPr marL="800100" lvl="1" indent="-342900">
              <a:buFont typeface="Arial" panose="020B0604020202020204" pitchFamily="34" charset="0"/>
              <a:buChar char="•"/>
            </a:pPr>
            <a:r>
              <a:rPr lang="en-US" altLang="en-US" sz="2400" dirty="0" smtClean="0"/>
              <a:t>Granted - </a:t>
            </a:r>
            <a:r>
              <a:rPr lang="en-US" sz="2400" dirty="0"/>
              <a:t>A </a:t>
            </a:r>
            <a:r>
              <a:rPr lang="en-US" sz="2400" b="1" dirty="0"/>
              <a:t>GRANT</a:t>
            </a:r>
            <a:r>
              <a:rPr lang="en-US" sz="2400" dirty="0"/>
              <a:t> statement grants a permission on a securable object to a principal.</a:t>
            </a:r>
            <a:endParaRPr lang="en-US" altLang="en-US" sz="2400" dirty="0"/>
          </a:p>
          <a:p>
            <a:pPr marL="800100" lvl="1" indent="-342900">
              <a:buFont typeface="Arial" panose="020B0604020202020204" pitchFamily="34" charset="0"/>
              <a:buChar char="•"/>
            </a:pPr>
            <a:r>
              <a:rPr lang="en-US" altLang="en-US" sz="2400" dirty="0" smtClean="0"/>
              <a:t>Revoked - </a:t>
            </a:r>
            <a:r>
              <a:rPr lang="en-US" sz="2400" dirty="0"/>
              <a:t>A </a:t>
            </a:r>
            <a:r>
              <a:rPr lang="en-US" sz="2400" b="1" dirty="0"/>
              <a:t>REVOKE</a:t>
            </a:r>
            <a:r>
              <a:rPr lang="en-US" sz="2400" dirty="0"/>
              <a:t> statement undoes what the GRANT statement does: it removes a permission on an object previously granted to a principal. </a:t>
            </a:r>
            <a:endParaRPr lang="en-US" altLang="en-US" sz="2400" dirty="0"/>
          </a:p>
          <a:p>
            <a:pPr marL="800100" lvl="1" indent="-342900">
              <a:buFont typeface="Arial" panose="020B0604020202020204" pitchFamily="34" charset="0"/>
              <a:buChar char="•"/>
            </a:pPr>
            <a:r>
              <a:rPr lang="en-US" altLang="en-US" sz="2400" dirty="0" smtClean="0"/>
              <a:t>Denied - </a:t>
            </a:r>
            <a:r>
              <a:rPr lang="en-US" sz="2400" dirty="0"/>
              <a:t>A </a:t>
            </a:r>
            <a:r>
              <a:rPr lang="en-US" sz="2400" b="1" dirty="0"/>
              <a:t>DENY</a:t>
            </a:r>
            <a:r>
              <a:rPr lang="en-US" sz="2400" dirty="0"/>
              <a:t> statement also revokes a permission, but does it in such a way that the principal cannot inherit the permission through role membership.</a:t>
            </a:r>
            <a:endParaRPr lang="en-US" altLang="en-US" sz="24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7796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PERMISSIONS	</a:t>
            </a:r>
            <a:endParaRPr lang="en-US" sz="1400" dirty="0"/>
          </a:p>
        </p:txBody>
      </p:sp>
      <p:sp>
        <p:nvSpPr>
          <p:cNvPr id="6" name="TextBox 5"/>
          <p:cNvSpPr txBox="1"/>
          <p:nvPr/>
        </p:nvSpPr>
        <p:spPr>
          <a:xfrm>
            <a:off x="495300" y="838200"/>
            <a:ext cx="8001000" cy="3262432"/>
          </a:xfrm>
          <a:prstGeom prst="rect">
            <a:avLst/>
          </a:prstGeom>
          <a:noFill/>
        </p:spPr>
        <p:txBody>
          <a:bodyPr wrap="square" rtlCol="0">
            <a:spAutoFit/>
          </a:bodyPr>
          <a:lstStyle/>
          <a:p>
            <a:r>
              <a:rPr lang="en-US" altLang="en-US" sz="2400" b="1" dirty="0" smtClean="0"/>
              <a:t>Applying Permissions</a:t>
            </a:r>
          </a:p>
          <a:p>
            <a:pPr marL="285750" indent="-285750">
              <a:buFont typeface="Arial" panose="020B0604020202020204" pitchFamily="34" charset="0"/>
              <a:buChar char="•"/>
            </a:pPr>
            <a:r>
              <a:rPr lang="en-US" dirty="0"/>
              <a:t>SSMS</a:t>
            </a:r>
          </a:p>
          <a:p>
            <a:pPr marL="742950" lvl="1" indent="-285750">
              <a:buFont typeface="Arial" panose="020B0604020202020204" pitchFamily="34" charset="0"/>
              <a:buChar char="•"/>
            </a:pPr>
            <a:r>
              <a:rPr lang="en-US" dirty="0"/>
              <a:t>Begin with a principal</a:t>
            </a:r>
          </a:p>
          <a:p>
            <a:pPr marL="742950" lvl="1" indent="-285750">
              <a:buFont typeface="Arial" panose="020B0604020202020204" pitchFamily="34" charset="0"/>
              <a:buChar char="•"/>
            </a:pPr>
            <a:r>
              <a:rPr lang="en-US" dirty="0"/>
              <a:t>Begin with a securable</a:t>
            </a:r>
          </a:p>
          <a:p>
            <a:pPr marL="285750" indent="-285750">
              <a:buFont typeface="Arial" panose="020B0604020202020204" pitchFamily="34" charset="0"/>
              <a:buChar char="•"/>
            </a:pPr>
            <a:r>
              <a:rPr lang="en-US" dirty="0"/>
              <a:t>T-SQL statements</a:t>
            </a:r>
          </a:p>
          <a:p>
            <a:pPr marL="742950" lvl="1" indent="-285750">
              <a:buFont typeface="Arial" panose="020B0604020202020204" pitchFamily="34" charset="0"/>
              <a:buChar char="•"/>
            </a:pPr>
            <a:r>
              <a:rPr lang="en-US" dirty="0"/>
              <a:t>GRANT</a:t>
            </a:r>
          </a:p>
          <a:p>
            <a:pPr marL="742950" lvl="1" indent="-285750">
              <a:buFont typeface="Arial" panose="020B0604020202020204" pitchFamily="34" charset="0"/>
              <a:buChar char="•"/>
            </a:pPr>
            <a:r>
              <a:rPr lang="en-US" dirty="0"/>
              <a:t>REVOKE</a:t>
            </a:r>
          </a:p>
          <a:p>
            <a:pPr marL="742950" lvl="1" indent="-285750">
              <a:buFont typeface="Arial" panose="020B0604020202020204" pitchFamily="34" charset="0"/>
              <a:buChar char="•"/>
            </a:pPr>
            <a:r>
              <a:rPr lang="en-US" dirty="0"/>
              <a:t>DENY</a:t>
            </a:r>
          </a:p>
          <a:p>
            <a:pPr marL="1200150" lvl="2" indent="-285750">
              <a:buFont typeface="Arial" panose="020B0604020202020204" pitchFamily="34" charset="0"/>
              <a:buChar char="•"/>
            </a:pPr>
            <a:r>
              <a:rPr lang="en-US" dirty="0"/>
              <a:t>Security model anomaly (prior to SQL Server 2012)</a:t>
            </a:r>
          </a:p>
          <a:p>
            <a:pPr marL="1657350" lvl="3" indent="-285750">
              <a:buFont typeface="Arial" panose="020B0604020202020204" pitchFamily="34" charset="0"/>
              <a:buChar char="•"/>
            </a:pPr>
            <a:r>
              <a:rPr lang="en-US" dirty="0"/>
              <a:t>Column-level GRANT override Table-level DENY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68306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Let’s talk LOGINS, ROLES and CREDENTIALS</a:t>
            </a:r>
            <a:endParaRPr lang="en-US" dirty="0"/>
          </a:p>
        </p:txBody>
      </p:sp>
    </p:spTree>
    <p:extLst>
      <p:ext uri="{BB962C8B-B14F-4D97-AF65-F5344CB8AC3E}">
        <p14:creationId xmlns:p14="http://schemas.microsoft.com/office/powerpoint/2010/main" val="1296157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5970865"/>
          </a:xfrm>
          <a:prstGeom prst="rect">
            <a:avLst/>
          </a:prstGeom>
          <a:noFill/>
        </p:spPr>
        <p:txBody>
          <a:bodyPr wrap="square" rtlCol="0">
            <a:spAutoFit/>
          </a:bodyPr>
          <a:lstStyle/>
          <a:p>
            <a:r>
              <a:rPr lang="en-US" altLang="en-US" sz="2400" b="1" dirty="0" smtClean="0"/>
              <a:t>Logins</a:t>
            </a:r>
          </a:p>
          <a:p>
            <a:pPr marL="342900" indent="-342900">
              <a:buFont typeface="Arial" panose="020B0604020202020204" pitchFamily="34" charset="0"/>
              <a:buChar char="•"/>
            </a:pPr>
            <a:r>
              <a:rPr lang="en-US" altLang="en-US" sz="2000" dirty="0"/>
              <a:t>A SQL Server key—a </a:t>
            </a:r>
            <a:r>
              <a:rPr lang="en-US" altLang="en-US" sz="2000" b="1" i="1" dirty="0"/>
              <a:t>login</a:t>
            </a:r>
            <a:r>
              <a:rPr lang="en-US" altLang="en-US" sz="2000" dirty="0"/>
              <a:t>—gives your users access to SQL Server as a whole, not to the resources (such as databases) inside. </a:t>
            </a:r>
          </a:p>
          <a:p>
            <a:pPr marL="342900" indent="-342900">
              <a:buFont typeface="Arial" panose="020B0604020202020204" pitchFamily="34" charset="0"/>
              <a:buChar char="•"/>
            </a:pPr>
            <a:r>
              <a:rPr lang="en-US" altLang="en-US" sz="2000" dirty="0"/>
              <a:t>If you’re a member of the </a:t>
            </a:r>
            <a:r>
              <a:rPr lang="en-US" altLang="en-US" sz="2000" dirty="0" err="1"/>
              <a:t>sysadmin</a:t>
            </a:r>
            <a:r>
              <a:rPr lang="en-US" altLang="en-US" sz="2000" dirty="0"/>
              <a:t> or </a:t>
            </a:r>
            <a:r>
              <a:rPr lang="en-US" altLang="en-US" sz="2000" dirty="0" err="1"/>
              <a:t>securityadmin</a:t>
            </a:r>
            <a:r>
              <a:rPr lang="en-US" altLang="en-US" sz="2000" dirty="0"/>
              <a:t> fixed server, you can create one of two types of logins: </a:t>
            </a:r>
          </a:p>
          <a:p>
            <a:pPr marL="800100" lvl="1" indent="-342900">
              <a:buFont typeface="Arial" panose="020B0604020202020204" pitchFamily="34" charset="0"/>
              <a:buChar char="•"/>
            </a:pPr>
            <a:r>
              <a:rPr lang="en-US" altLang="en-US" sz="2000" b="1" dirty="0" smtClean="0"/>
              <a:t>Standard logins</a:t>
            </a:r>
            <a:r>
              <a:rPr lang="en-US" altLang="en-US" sz="2000" dirty="0" smtClean="0"/>
              <a:t>:</a:t>
            </a:r>
          </a:p>
          <a:p>
            <a:pPr marL="1200150" lvl="2" indent="-285750">
              <a:buFont typeface="Arial" panose="020B0604020202020204" pitchFamily="34" charset="0"/>
              <a:buChar char="•"/>
            </a:pPr>
            <a:r>
              <a:rPr lang="en-US" altLang="en-US" dirty="0"/>
              <a:t>Only clients with a Windows account can make trusted connections to SQL Server (where SQL Server trusts Windows to validate the user’s password). </a:t>
            </a:r>
          </a:p>
          <a:p>
            <a:pPr marL="1200150" lvl="2" indent="-285750">
              <a:buFont typeface="Arial" panose="020B0604020202020204" pitchFamily="34" charset="0"/>
              <a:buChar char="•"/>
            </a:pPr>
            <a:r>
              <a:rPr lang="en-US" altLang="en-US" dirty="0"/>
              <a:t>If the user (such as a Macintosh or Linux client) for whom you’re creating a login can’t make a trusted connection, you must create a standard login for him or her. </a:t>
            </a:r>
            <a:endParaRPr lang="en-US" altLang="en-US" dirty="0" smtClean="0"/>
          </a:p>
          <a:p>
            <a:pPr lvl="2"/>
            <a:endParaRPr lang="en-US" altLang="en-US" sz="2000" dirty="0" smtClean="0"/>
          </a:p>
          <a:p>
            <a:pPr marL="800100" lvl="1" indent="-342900">
              <a:buFont typeface="Arial" panose="020B0604020202020204" pitchFamily="34" charset="0"/>
              <a:buChar char="•"/>
            </a:pPr>
            <a:r>
              <a:rPr lang="en-US" altLang="en-US" sz="2000" b="1" dirty="0" smtClean="0"/>
              <a:t>Windows logins</a:t>
            </a:r>
            <a:r>
              <a:rPr lang="en-US" altLang="en-US" sz="2000" dirty="0" smtClean="0"/>
              <a:t>:</a:t>
            </a:r>
          </a:p>
          <a:p>
            <a:pPr marL="1200150" lvl="2" indent="-285750">
              <a:buFont typeface="Arial" panose="020B0604020202020204" pitchFamily="34" charset="0"/>
              <a:buChar char="•"/>
            </a:pPr>
            <a:r>
              <a:rPr lang="en-US" altLang="en-US" dirty="0"/>
              <a:t>A Windows login can be mapped to one of the following:</a:t>
            </a:r>
          </a:p>
          <a:p>
            <a:pPr marL="1657350" lvl="3" indent="-285750">
              <a:buFont typeface="Arial" panose="020B0604020202020204" pitchFamily="34" charset="0"/>
              <a:buChar char="•"/>
            </a:pPr>
            <a:r>
              <a:rPr lang="en-US" altLang="en-US" dirty="0"/>
              <a:t>A single user</a:t>
            </a:r>
          </a:p>
          <a:p>
            <a:pPr marL="1657350" lvl="3" indent="-285750">
              <a:buFont typeface="Arial" panose="020B0604020202020204" pitchFamily="34" charset="0"/>
              <a:buChar char="•"/>
            </a:pPr>
            <a:r>
              <a:rPr lang="en-US" altLang="en-US" dirty="0"/>
              <a:t>A Windows group that an administrator has created</a:t>
            </a:r>
          </a:p>
          <a:p>
            <a:pPr marL="1657350" lvl="3" indent="-285750">
              <a:buFont typeface="Arial" panose="020B0604020202020204" pitchFamily="34" charset="0"/>
              <a:buChar char="•"/>
            </a:pPr>
            <a:r>
              <a:rPr lang="en-US" altLang="en-US" dirty="0"/>
              <a:t>A Windows built-in group (for example, Administrators)</a:t>
            </a:r>
          </a:p>
          <a:p>
            <a:pPr marL="1200150" lvl="2" indent="-285750">
              <a:buFont typeface="Arial" panose="020B0604020202020204" pitchFamily="34" charset="0"/>
              <a:buChar char="•"/>
            </a:pPr>
            <a:endParaRPr lang="en-US" altLang="en-US" dirty="0"/>
          </a:p>
          <a:p>
            <a:pPr marL="1257300" lvl="2" indent="-342900">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1646903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5940088"/>
          </a:xfrm>
          <a:prstGeom prst="rect">
            <a:avLst/>
          </a:prstGeom>
          <a:noFill/>
        </p:spPr>
        <p:txBody>
          <a:bodyPr wrap="square" rtlCol="0">
            <a:spAutoFit/>
          </a:bodyPr>
          <a:lstStyle/>
          <a:p>
            <a:r>
              <a:rPr lang="en-US" altLang="en-US" sz="2400" b="1" dirty="0" smtClean="0"/>
              <a:t>Logins</a:t>
            </a:r>
          </a:p>
          <a:p>
            <a:pPr marL="457200" indent="-457200">
              <a:buFont typeface="Arial" panose="020B0604020202020204" pitchFamily="34" charset="0"/>
              <a:buChar char="•"/>
            </a:pPr>
            <a:r>
              <a:rPr lang="en-US" altLang="en-US" sz="2800" dirty="0"/>
              <a:t>When users first log in to SQL Server, they connect to the default database.</a:t>
            </a:r>
          </a:p>
          <a:p>
            <a:pPr marL="914400" lvl="1" indent="-457200">
              <a:buFont typeface="Arial" panose="020B0604020202020204" pitchFamily="34" charset="0"/>
              <a:buChar char="•"/>
            </a:pPr>
            <a:r>
              <a:rPr lang="en-US" altLang="en-US" sz="2800" dirty="0"/>
              <a:t>In all types of logins, you can grant database access at create time. </a:t>
            </a:r>
          </a:p>
          <a:p>
            <a:pPr marL="914400" lvl="1" indent="-457200">
              <a:buFont typeface="Arial" panose="020B0604020202020204" pitchFamily="34" charset="0"/>
              <a:buChar char="•"/>
            </a:pPr>
            <a:r>
              <a:rPr lang="en-US" altLang="en-US" sz="2800" dirty="0"/>
              <a:t>If you create a Windows login using </a:t>
            </a:r>
            <a:r>
              <a:rPr lang="en-US" altLang="en-US" sz="2800" dirty="0" err="1"/>
              <a:t>sp_grantlogin</a:t>
            </a:r>
            <a:r>
              <a:rPr lang="en-US" altLang="en-US" sz="2800" dirty="0"/>
              <a:t>, you can’t set the default database or language.</a:t>
            </a:r>
          </a:p>
          <a:p>
            <a:pPr marL="914400" lvl="1" indent="-457200">
              <a:buFont typeface="Arial" panose="020B0604020202020204" pitchFamily="34" charset="0"/>
              <a:buChar char="•"/>
            </a:pPr>
            <a:r>
              <a:rPr lang="en-US" altLang="en-US" sz="2800" dirty="0"/>
              <a:t>In addition, you can add users to a fixed server role at the time you create them</a:t>
            </a:r>
          </a:p>
          <a:p>
            <a:pPr marL="1257300" lvl="2" indent="-342900">
              <a:buFont typeface="Arial" panose="020B0604020202020204" pitchFamily="34" charset="0"/>
              <a:buChar char="•"/>
            </a:pPr>
            <a:r>
              <a:rPr lang="en-US" altLang="en-US" sz="2400" dirty="0"/>
              <a:t>You do this on the Server Roles tab in SQL Server Management Studio.</a:t>
            </a:r>
          </a:p>
          <a:p>
            <a:endParaRPr lang="en-US" altLang="en-US" dirty="0"/>
          </a:p>
          <a:p>
            <a:pPr marL="1200150" lvl="2" indent="-285750">
              <a:buFont typeface="Arial" panose="020B0604020202020204" pitchFamily="34" charset="0"/>
              <a:buChar char="•"/>
            </a:pPr>
            <a:endParaRPr lang="en-US" altLang="en-US" dirty="0"/>
          </a:p>
          <a:p>
            <a:pPr marL="1257300" lvl="2" indent="-342900">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420772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6001643"/>
          </a:xfrm>
          <a:prstGeom prst="rect">
            <a:avLst/>
          </a:prstGeom>
          <a:noFill/>
        </p:spPr>
        <p:txBody>
          <a:bodyPr wrap="square" rtlCol="0">
            <a:spAutoFit/>
          </a:bodyPr>
          <a:lstStyle/>
          <a:p>
            <a:r>
              <a:rPr lang="en-US" altLang="en-US" sz="2400" b="1" dirty="0" smtClean="0"/>
              <a:t>Database User Accounts</a:t>
            </a:r>
          </a:p>
          <a:p>
            <a:pPr marL="457200" indent="-457200">
              <a:buFont typeface="Arial" panose="020B0604020202020204" pitchFamily="34" charset="0"/>
              <a:buChar char="•"/>
            </a:pPr>
            <a:r>
              <a:rPr lang="en-US" altLang="en-US" sz="2400" dirty="0"/>
              <a:t>In much the same way, you need to give users access to databases once they have logged in to SQL Server. </a:t>
            </a:r>
          </a:p>
          <a:p>
            <a:pPr marL="457200" indent="-457200">
              <a:buFont typeface="Arial" panose="020B0604020202020204" pitchFamily="34" charset="0"/>
              <a:buChar char="•"/>
            </a:pPr>
            <a:r>
              <a:rPr lang="en-US" altLang="en-US" sz="2400" dirty="0"/>
              <a:t>You do so by creating database user accounts and then assigning permissions to those user accounts. </a:t>
            </a:r>
          </a:p>
          <a:p>
            <a:pPr marL="457200" indent="-457200">
              <a:buFont typeface="Arial" panose="020B0604020202020204" pitchFamily="34" charset="0"/>
              <a:buChar char="•"/>
            </a:pPr>
            <a:r>
              <a:rPr lang="en-US" altLang="en-US" sz="2400" dirty="0"/>
              <a:t>Once this process completes, your SQL Server users also have more than one key: one for the front door (the login) and one for each file cabinet (database) to which they need access. </a:t>
            </a:r>
            <a:endParaRPr lang="en-US" altLang="en-US" sz="2400" dirty="0" smtClean="0"/>
          </a:p>
          <a:p>
            <a:pPr marL="285750" indent="-285750">
              <a:buFont typeface="Arial" panose="020B0604020202020204" pitchFamily="34" charset="0"/>
              <a:buChar char="•"/>
            </a:pPr>
            <a:r>
              <a:rPr lang="en-US" altLang="en-US" sz="2400" dirty="0"/>
              <a:t>You may have noticed that two user accounts already exist in your databases when they are first created: </a:t>
            </a:r>
          </a:p>
          <a:p>
            <a:pPr marL="742950" lvl="1" indent="-285750">
              <a:buFont typeface="Arial" panose="020B0604020202020204" pitchFamily="34" charset="0"/>
              <a:buChar char="•"/>
            </a:pPr>
            <a:r>
              <a:rPr lang="en-US" altLang="en-US" sz="2400" dirty="0"/>
              <a:t>DBO</a:t>
            </a:r>
          </a:p>
          <a:p>
            <a:pPr marL="742950" lvl="1" indent="-285750">
              <a:buFont typeface="Arial" panose="020B0604020202020204" pitchFamily="34" charset="0"/>
              <a:buChar char="•"/>
            </a:pPr>
            <a:r>
              <a:rPr lang="en-US" altLang="en-US" sz="2400" dirty="0"/>
              <a:t>Guest</a:t>
            </a:r>
          </a:p>
          <a:p>
            <a:pPr marL="285750" indent="-285750">
              <a:buFont typeface="Arial" panose="020B0604020202020204" pitchFamily="34" charset="0"/>
              <a:buChar char="•"/>
            </a:pPr>
            <a:r>
              <a:rPr lang="en-US" altLang="en-US" sz="2400" dirty="0"/>
              <a:t>Members of the </a:t>
            </a:r>
            <a:r>
              <a:rPr lang="en-US" altLang="en-US" sz="2400" dirty="0" err="1"/>
              <a:t>sysadmin</a:t>
            </a:r>
            <a:r>
              <a:rPr lang="en-US" altLang="en-US" sz="2400" dirty="0"/>
              <a:t> fixed server role automatically become the database owner (DBO) user in every database on the system. </a:t>
            </a:r>
          </a:p>
        </p:txBody>
      </p:sp>
    </p:spTree>
    <p:extLst>
      <p:ext uri="{BB962C8B-B14F-4D97-AF65-F5344CB8AC3E}">
        <p14:creationId xmlns:p14="http://schemas.microsoft.com/office/powerpoint/2010/main" val="3476582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6063198"/>
          </a:xfrm>
          <a:prstGeom prst="rect">
            <a:avLst/>
          </a:prstGeom>
          <a:noFill/>
        </p:spPr>
        <p:txBody>
          <a:bodyPr wrap="square" rtlCol="0">
            <a:spAutoFit/>
          </a:bodyPr>
          <a:lstStyle/>
          <a:p>
            <a:r>
              <a:rPr lang="en-US" altLang="en-US" sz="2400" b="1" dirty="0" smtClean="0"/>
              <a:t>Roles</a:t>
            </a:r>
          </a:p>
          <a:p>
            <a:pPr marL="342900" indent="-342900">
              <a:buFont typeface="Arial" panose="020B0604020202020204" pitchFamily="34" charset="0"/>
              <a:buChar char="•"/>
            </a:pPr>
            <a:r>
              <a:rPr lang="en-US" altLang="en-US" sz="2000" dirty="0"/>
              <a:t>Roles are analogous to groups in the operating system. </a:t>
            </a:r>
          </a:p>
          <a:p>
            <a:pPr marL="342900" indent="-342900">
              <a:buFont typeface="Arial" panose="020B0604020202020204" pitchFamily="34" charset="0"/>
              <a:buChar char="•"/>
            </a:pPr>
            <a:r>
              <a:rPr lang="en-US" altLang="en-US" sz="2000" dirty="0"/>
              <a:t>A user can be added to a role to inherit the permissions of the role. </a:t>
            </a:r>
          </a:p>
          <a:p>
            <a:pPr marL="342900" indent="-342900">
              <a:buFont typeface="Arial" panose="020B0604020202020204" pitchFamily="34" charset="0"/>
              <a:buChar char="•"/>
            </a:pPr>
            <a:r>
              <a:rPr lang="en-US" altLang="en-US" sz="2000" dirty="0"/>
              <a:t>In this manner you can simplify your administrative load: create a role and design the necessary security protocol. </a:t>
            </a:r>
          </a:p>
          <a:p>
            <a:pPr marL="342900" indent="-342900">
              <a:buFont typeface="Arial" panose="020B0604020202020204" pitchFamily="34" charset="0"/>
              <a:buChar char="•"/>
            </a:pPr>
            <a:r>
              <a:rPr lang="en-US" altLang="en-US" sz="2000" dirty="0"/>
              <a:t>Users can then be added or removed easily maintaining your security plan. </a:t>
            </a:r>
            <a:endParaRPr lang="en-US" altLang="en-US" sz="2000" dirty="0" smtClean="0"/>
          </a:p>
          <a:p>
            <a:pPr marL="342900" indent="-342900">
              <a:buFont typeface="Arial" panose="020B0604020202020204" pitchFamily="34" charset="0"/>
              <a:buChar char="•"/>
            </a:pPr>
            <a:endParaRPr lang="en-US" altLang="en-US" sz="2000" dirty="0"/>
          </a:p>
          <a:p>
            <a:r>
              <a:rPr lang="en-US" altLang="en-US" sz="2400" b="1" dirty="0" smtClean="0"/>
              <a:t>Fixed Server Roles</a:t>
            </a:r>
          </a:p>
          <a:p>
            <a:pPr marL="342900" indent="-342900">
              <a:buFont typeface="Arial" panose="020B0604020202020204" pitchFamily="34" charset="0"/>
              <a:buChar char="•"/>
            </a:pPr>
            <a:r>
              <a:rPr lang="en-US" altLang="en-US" sz="2000" b="1" dirty="0" err="1" smtClean="0"/>
              <a:t>Bulkadmin</a:t>
            </a:r>
            <a:r>
              <a:rPr lang="en-US" altLang="en-US" sz="2000" dirty="0" smtClean="0"/>
              <a:t> - </a:t>
            </a:r>
            <a:r>
              <a:rPr lang="en-US" sz="2000" dirty="0"/>
              <a:t>Granted: ADMINISTER BULK OPERATIONS</a:t>
            </a:r>
          </a:p>
          <a:p>
            <a:pPr marL="342900" indent="-342900">
              <a:buFont typeface="Arial" panose="020B0604020202020204" pitchFamily="34" charset="0"/>
              <a:buChar char="•"/>
            </a:pPr>
            <a:r>
              <a:rPr lang="en-US" altLang="en-US" sz="2000" b="1" dirty="0" err="1" smtClean="0"/>
              <a:t>Dbcreator</a:t>
            </a:r>
            <a:r>
              <a:rPr lang="en-US" altLang="en-US" sz="2000" b="1" dirty="0" smtClean="0"/>
              <a:t> </a:t>
            </a:r>
            <a:r>
              <a:rPr lang="en-US" altLang="en-US" sz="2000" dirty="0" smtClean="0"/>
              <a:t>- </a:t>
            </a:r>
            <a:r>
              <a:rPr lang="en-US" sz="2000" dirty="0"/>
              <a:t>Granted: CREATE ANY DATABASE</a:t>
            </a:r>
          </a:p>
          <a:p>
            <a:pPr marL="342900" indent="-342900">
              <a:buFont typeface="Arial" panose="020B0604020202020204" pitchFamily="34" charset="0"/>
              <a:buChar char="•"/>
            </a:pPr>
            <a:r>
              <a:rPr lang="en-US" altLang="en-US" sz="2000" b="1" dirty="0" err="1" smtClean="0"/>
              <a:t>Diskadmin</a:t>
            </a:r>
            <a:r>
              <a:rPr lang="en-US" altLang="en-US" sz="2000" dirty="0" smtClean="0"/>
              <a:t> - </a:t>
            </a:r>
            <a:r>
              <a:rPr lang="en-US" sz="2000" dirty="0"/>
              <a:t>Granted: ALTER RESOURCES</a:t>
            </a:r>
          </a:p>
          <a:p>
            <a:pPr marL="342900" indent="-342900">
              <a:buFont typeface="Arial" panose="020B0604020202020204" pitchFamily="34" charset="0"/>
              <a:buChar char="•"/>
            </a:pPr>
            <a:r>
              <a:rPr lang="en-US" altLang="en-US" sz="2000" b="1" dirty="0" err="1" smtClean="0"/>
              <a:t>Processadmin</a:t>
            </a:r>
            <a:r>
              <a:rPr lang="en-US" altLang="en-US" sz="2000" dirty="0" smtClean="0"/>
              <a:t> - </a:t>
            </a:r>
            <a:r>
              <a:rPr lang="en-US" sz="2000" dirty="0"/>
              <a:t>Granted: ALTER ANY CONNECTION, ALTER SERVER STATE</a:t>
            </a:r>
          </a:p>
          <a:p>
            <a:pPr marL="342900" indent="-342900">
              <a:buFont typeface="Arial" panose="020B0604020202020204" pitchFamily="34" charset="0"/>
              <a:buChar char="•"/>
            </a:pPr>
            <a:r>
              <a:rPr lang="en-US" altLang="en-US" sz="2000" b="1" dirty="0" smtClean="0"/>
              <a:t>Public</a:t>
            </a:r>
            <a:endParaRPr lang="en-US" altLang="en-US" sz="2000" b="1" dirty="0"/>
          </a:p>
          <a:p>
            <a:pPr marL="342900" indent="-342900">
              <a:buFont typeface="Arial" panose="020B0604020202020204" pitchFamily="34" charset="0"/>
              <a:buChar char="•"/>
            </a:pPr>
            <a:r>
              <a:rPr lang="en-US" altLang="en-US" sz="2000" b="1" dirty="0" err="1" smtClean="0"/>
              <a:t>Securityadmin</a:t>
            </a:r>
            <a:r>
              <a:rPr lang="en-US" altLang="en-US" sz="2000" dirty="0" smtClean="0"/>
              <a:t> - </a:t>
            </a:r>
            <a:r>
              <a:rPr lang="en-US" sz="2000" dirty="0"/>
              <a:t>Granted: ALTER ANY </a:t>
            </a:r>
            <a:r>
              <a:rPr lang="en-US" sz="2000" dirty="0" smtClean="0"/>
              <a:t>LOGIN (Assign most server perms)</a:t>
            </a:r>
            <a:endParaRPr lang="en-US" altLang="en-US" sz="2000" dirty="0"/>
          </a:p>
          <a:p>
            <a:pPr marL="342900" indent="-342900">
              <a:buFont typeface="Arial" panose="020B0604020202020204" pitchFamily="34" charset="0"/>
              <a:buChar char="•"/>
            </a:pPr>
            <a:r>
              <a:rPr lang="en-US" altLang="en-US" sz="2000" b="1" dirty="0" err="1" smtClean="0"/>
              <a:t>Serveradmin</a:t>
            </a:r>
            <a:r>
              <a:rPr lang="en-US" altLang="en-US" sz="2000" dirty="0" smtClean="0"/>
              <a:t> - </a:t>
            </a:r>
            <a:r>
              <a:rPr lang="en-US" sz="2000" dirty="0"/>
              <a:t>Granted: ALTER ANY ENDPOINT, ALTER RESOURCES, ALTER SERVER STATE, ALTER SETTINGS, SHUTDOWN, VIEW SERVER STATE</a:t>
            </a:r>
          </a:p>
          <a:p>
            <a:pPr marL="342900" indent="-342900">
              <a:buFont typeface="Arial" panose="020B0604020202020204" pitchFamily="34" charset="0"/>
              <a:buChar char="•"/>
            </a:pPr>
            <a:r>
              <a:rPr lang="en-US" altLang="en-US" sz="2000" b="1" dirty="0" err="1" smtClean="0"/>
              <a:t>Setupadmin</a:t>
            </a:r>
            <a:r>
              <a:rPr lang="en-US" altLang="en-US" sz="2000" dirty="0" smtClean="0"/>
              <a:t> - </a:t>
            </a:r>
            <a:r>
              <a:rPr lang="en-US" sz="2000" dirty="0"/>
              <a:t>Granted: ALTER ANY LINKED SERVER</a:t>
            </a:r>
          </a:p>
          <a:p>
            <a:pPr marL="342900" indent="-342900">
              <a:buFont typeface="Arial" panose="020B0604020202020204" pitchFamily="34" charset="0"/>
              <a:buChar char="•"/>
            </a:pPr>
            <a:r>
              <a:rPr lang="en-US" altLang="en-US" sz="2000" b="1" dirty="0" err="1" smtClean="0"/>
              <a:t>Sysadmin</a:t>
            </a:r>
            <a:r>
              <a:rPr lang="en-US" altLang="en-US" sz="2000" dirty="0" smtClean="0"/>
              <a:t> - </a:t>
            </a:r>
            <a:r>
              <a:rPr lang="en-US" sz="2000" dirty="0"/>
              <a:t>Granted with GRANT option: CONTROL </a:t>
            </a:r>
            <a:r>
              <a:rPr lang="en-US" sz="2000" dirty="0" smtClean="0"/>
              <a:t>SERVER</a:t>
            </a:r>
            <a:endParaRPr lang="en-US" sz="2000" dirty="0"/>
          </a:p>
        </p:txBody>
      </p:sp>
    </p:spTree>
    <p:extLst>
      <p:ext uri="{BB962C8B-B14F-4D97-AF65-F5344CB8AC3E}">
        <p14:creationId xmlns:p14="http://schemas.microsoft.com/office/powerpoint/2010/main" val="2521595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6924973"/>
          </a:xfrm>
          <a:prstGeom prst="rect">
            <a:avLst/>
          </a:prstGeom>
          <a:noFill/>
        </p:spPr>
        <p:txBody>
          <a:bodyPr wrap="square" rtlCol="0">
            <a:spAutoFit/>
          </a:bodyPr>
          <a:lstStyle/>
          <a:p>
            <a:r>
              <a:rPr lang="en-US" altLang="en-US" sz="2400" b="1" dirty="0" err="1" smtClean="0"/>
              <a:t>Sysadmin</a:t>
            </a:r>
            <a:r>
              <a:rPr lang="en-US" altLang="en-US" sz="2400" b="1" dirty="0" smtClean="0"/>
              <a:t> Role</a:t>
            </a:r>
          </a:p>
          <a:p>
            <a:pPr marL="342900" indent="-342900">
              <a:buFont typeface="Arial" panose="020B0604020202020204" pitchFamily="34" charset="0"/>
              <a:buChar char="•"/>
            </a:pPr>
            <a:r>
              <a:rPr lang="en-US" altLang="en-US" sz="2000" dirty="0"/>
              <a:t>Members of the </a:t>
            </a:r>
            <a:r>
              <a:rPr lang="en-US" altLang="en-US" sz="2000" dirty="0" err="1"/>
              <a:t>sysadmin</a:t>
            </a:r>
            <a:r>
              <a:rPr lang="en-US" altLang="en-US" sz="2000" dirty="0"/>
              <a:t> role have the authority to perform any task in SQL Server. </a:t>
            </a:r>
          </a:p>
          <a:p>
            <a:pPr marL="342900" indent="-342900">
              <a:buFont typeface="Arial" panose="020B0604020202020204" pitchFamily="34" charset="0"/>
              <a:buChar char="•"/>
            </a:pPr>
            <a:r>
              <a:rPr lang="en-US" altLang="en-US" sz="2000" dirty="0"/>
              <a:t>SQL Server automatically makes operating system BUILTIN\Administrators a member of the </a:t>
            </a:r>
            <a:r>
              <a:rPr lang="en-US" altLang="en-US" sz="2000" dirty="0" err="1"/>
              <a:t>sysadmin</a:t>
            </a:r>
            <a:r>
              <a:rPr lang="en-US" altLang="en-US" sz="2000" dirty="0"/>
              <a:t> server role, giving SQL Server administrative rights to all of your Windows </a:t>
            </a:r>
            <a:r>
              <a:rPr lang="en-US" altLang="en-US" sz="2000" dirty="0" smtClean="0"/>
              <a:t>administrators</a:t>
            </a:r>
          </a:p>
          <a:p>
            <a:pPr marL="342900" indent="-342900">
              <a:buFont typeface="Arial" panose="020B0604020202020204" pitchFamily="34" charset="0"/>
              <a:buChar char="•"/>
            </a:pPr>
            <a:endParaRPr lang="en-US" altLang="en-US" sz="2000" dirty="0"/>
          </a:p>
          <a:p>
            <a:pPr marL="285750" indent="-285750">
              <a:buFont typeface="Arial" panose="020B0604020202020204" pitchFamily="34" charset="0"/>
              <a:buChar char="•"/>
            </a:pPr>
            <a:r>
              <a:rPr lang="en-US" altLang="en-US" sz="2000" dirty="0"/>
              <a:t>Although granting permissions to single users proves useful from time to time, it’s better, faster, and easier to apply permissions via roles. </a:t>
            </a:r>
          </a:p>
          <a:p>
            <a:pPr marL="285750" indent="-285750">
              <a:buFont typeface="Arial" panose="020B0604020202020204" pitchFamily="34" charset="0"/>
              <a:buChar char="•"/>
            </a:pPr>
            <a:r>
              <a:rPr lang="en-US" altLang="en-US" sz="2000" dirty="0"/>
              <a:t>You have three types of database roles to consider:</a:t>
            </a:r>
          </a:p>
          <a:p>
            <a:pPr marL="742950" lvl="1" indent="-285750">
              <a:buFont typeface="Arial" panose="020B0604020202020204" pitchFamily="34" charset="0"/>
              <a:buChar char="•"/>
            </a:pPr>
            <a:r>
              <a:rPr lang="en-US" altLang="en-US" sz="2000" dirty="0"/>
              <a:t>Fixed</a:t>
            </a:r>
          </a:p>
          <a:p>
            <a:pPr marL="742950" lvl="1" indent="-285750">
              <a:buFont typeface="Arial" panose="020B0604020202020204" pitchFamily="34" charset="0"/>
              <a:buChar char="•"/>
            </a:pPr>
            <a:r>
              <a:rPr lang="en-US" altLang="en-US" sz="2000" dirty="0"/>
              <a:t>Custom</a:t>
            </a:r>
          </a:p>
          <a:p>
            <a:pPr marL="742950" lvl="1" indent="-285750">
              <a:buFont typeface="Arial" panose="020B0604020202020204" pitchFamily="34" charset="0"/>
              <a:buChar char="•"/>
            </a:pPr>
            <a:r>
              <a:rPr lang="en-US" altLang="en-US" sz="2000" dirty="0" smtClean="0"/>
              <a:t>Application</a:t>
            </a:r>
          </a:p>
          <a:p>
            <a:pPr lvl="1"/>
            <a:endParaRPr lang="en-US" altLang="en-US" sz="2000" dirty="0" smtClean="0"/>
          </a:p>
          <a:p>
            <a:r>
              <a:rPr lang="en-US" sz="2000" dirty="0"/>
              <a:t>The </a:t>
            </a:r>
            <a:r>
              <a:rPr lang="en-US" sz="2000" dirty="0" err="1"/>
              <a:t>sysadmin</a:t>
            </a:r>
            <a:r>
              <a:rPr lang="en-US" sz="2000" dirty="0"/>
              <a:t> (</a:t>
            </a:r>
            <a:r>
              <a:rPr lang="en-US" sz="2000" dirty="0" err="1"/>
              <a:t>sa</a:t>
            </a:r>
            <a:r>
              <a:rPr lang="en-US" sz="2000" dirty="0"/>
              <a:t>) account is vulnerable when it exits unchanged. Potential SQL Server attackers are aware of this, and it makes hacking one step easier if they take control of this powerful account. To prevent attacks on the </a:t>
            </a:r>
            <a:r>
              <a:rPr lang="en-US" sz="2000" dirty="0" err="1"/>
              <a:t>sa</a:t>
            </a:r>
            <a:r>
              <a:rPr lang="en-US" sz="2000" dirty="0"/>
              <a:t> account by name, rename the </a:t>
            </a:r>
            <a:r>
              <a:rPr lang="en-US" sz="2000" dirty="0" err="1"/>
              <a:t>sa</a:t>
            </a:r>
            <a:r>
              <a:rPr lang="en-US" sz="2000" dirty="0"/>
              <a:t> account to a different account name.</a:t>
            </a:r>
            <a:endParaRPr lang="en-US" altLang="en-US" sz="2000" dirty="0" smtClean="0"/>
          </a:p>
          <a:p>
            <a:pPr lvl="1"/>
            <a:endParaRPr lang="en-US" altLang="en-US" sz="2000" dirty="0" smtClean="0"/>
          </a:p>
          <a:p>
            <a:pPr lvl="1"/>
            <a:endParaRPr lang="en-US" altLang="en-US" sz="2000" dirty="0"/>
          </a:p>
          <a:p>
            <a:pPr lvl="1"/>
            <a:endParaRPr lang="en-US" altLang="en-US" sz="2000" dirty="0"/>
          </a:p>
          <a:p>
            <a:endParaRPr lang="en-US" altLang="en-US" sz="2000" dirty="0"/>
          </a:p>
        </p:txBody>
      </p:sp>
    </p:spTree>
    <p:extLst>
      <p:ext uri="{BB962C8B-B14F-4D97-AF65-F5344CB8AC3E}">
        <p14:creationId xmlns:p14="http://schemas.microsoft.com/office/powerpoint/2010/main" val="226249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800" dirty="0"/>
              <a:t>No matter if you work for a university, a bank, or a retail store, securing data is always a database administrator’s (DBA’s) top priority. Who can access the data, what data they can access, and how to access the data are often main topics of conversation inside and outside the information technology (IT) department. Data access needs will vary across applications, departments, and individuals, but the underlying requirement of governing permissions persists for every aspect of the data. </a:t>
            </a:r>
            <a:endParaRPr lang="en-US" sz="1800" dirty="0" smtClean="0"/>
          </a:p>
          <a:p>
            <a:endParaRPr lang="en-US" sz="1800" dirty="0"/>
          </a:p>
          <a:p>
            <a:r>
              <a:rPr lang="en-US" sz="1800" dirty="0"/>
              <a:t>Microsoft SQL Server </a:t>
            </a:r>
            <a:r>
              <a:rPr lang="en-US" sz="1800" dirty="0" smtClean="0"/>
              <a:t>provides </a:t>
            </a:r>
            <a:r>
              <a:rPr lang="en-US" sz="1800" dirty="0"/>
              <a:t>a very robust security structure that allows DBAs to control access from the server down to a specific object within the database. For example, a DBA could be given server-level permission without being granted any data-level access. Or an application or individual could be given access to a database or database objects without being granted any server-level permissions. </a:t>
            </a:r>
            <a:endParaRPr lang="en-US" sz="1800" dirty="0" smtClean="0"/>
          </a:p>
          <a:p>
            <a:endParaRPr lang="en-US" sz="1800" dirty="0"/>
          </a:p>
          <a:p>
            <a:r>
              <a:rPr lang="en-US" sz="1800" dirty="0" smtClean="0"/>
              <a:t>Having a good security plan is part of maintaining data integrity. </a:t>
            </a:r>
            <a:r>
              <a:rPr lang="en-US" sz="1800" dirty="0"/>
              <a:t>Like anything in SQL Server, you need to plan and design your permissions to provide the maximum protection for your data and server, while balancing the need for people and processes to access the data to do their jobs. This really is a balancing act, but is critical to implementing Least Privilege in SQL Server.</a:t>
            </a:r>
          </a:p>
        </p:txBody>
      </p:sp>
    </p:spTree>
    <p:extLst>
      <p:ext uri="{BB962C8B-B14F-4D97-AF65-F5344CB8AC3E}">
        <p14:creationId xmlns:p14="http://schemas.microsoft.com/office/powerpoint/2010/main" val="952102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5693866"/>
          </a:xfrm>
          <a:prstGeom prst="rect">
            <a:avLst/>
          </a:prstGeom>
          <a:noFill/>
        </p:spPr>
        <p:txBody>
          <a:bodyPr wrap="square" rtlCol="0">
            <a:spAutoFit/>
          </a:bodyPr>
          <a:lstStyle/>
          <a:p>
            <a:r>
              <a:rPr lang="en-US" altLang="en-US" sz="2400" b="1" dirty="0" smtClean="0"/>
              <a:t>Fixed Database Role</a:t>
            </a:r>
          </a:p>
          <a:p>
            <a:pPr marL="342900" indent="-342900">
              <a:buFont typeface="Arial" panose="020B0604020202020204" pitchFamily="34" charset="0"/>
              <a:buChar char="•"/>
            </a:pPr>
            <a:r>
              <a:rPr lang="en-US" altLang="en-US" sz="2000" b="1" i="1" dirty="0"/>
              <a:t>Fixed database roles</a:t>
            </a:r>
            <a:r>
              <a:rPr lang="en-US" altLang="en-US" sz="2000" dirty="0"/>
              <a:t> have permissions already applied; that is, you need only add users to these roles and the users inherit the associated </a:t>
            </a:r>
            <a:r>
              <a:rPr lang="en-US" altLang="en-US" sz="2000" dirty="0" smtClean="0"/>
              <a:t>permissions</a:t>
            </a:r>
          </a:p>
          <a:p>
            <a:pPr marL="342900" indent="-342900">
              <a:buFont typeface="Arial" panose="020B0604020202020204" pitchFamily="34" charset="0"/>
              <a:buChar char="•"/>
            </a:pPr>
            <a:endParaRPr lang="en-US" altLang="en-US" sz="2000" dirty="0"/>
          </a:p>
          <a:p>
            <a:pPr marL="342900" indent="-342900">
              <a:buFont typeface="Arial" panose="020B0604020202020204" pitchFamily="34" charset="0"/>
              <a:buChar char="•"/>
            </a:pPr>
            <a:r>
              <a:rPr lang="en-US" altLang="en-US" sz="2000" b="1" dirty="0" err="1" smtClean="0"/>
              <a:t>db_accessadmin</a:t>
            </a:r>
            <a:r>
              <a:rPr lang="en-US" altLang="en-US" sz="2000" dirty="0" smtClean="0"/>
              <a:t> - </a:t>
            </a:r>
            <a:r>
              <a:rPr lang="en-US" sz="2000" dirty="0"/>
              <a:t>Granted: ALTER ANY USER, CREATE SCHEMA</a:t>
            </a:r>
          </a:p>
          <a:p>
            <a:r>
              <a:rPr lang="en-US" sz="2000" dirty="0"/>
              <a:t>Granted with GRANT option: </a:t>
            </a:r>
            <a:r>
              <a:rPr lang="en-US" sz="2000" dirty="0" smtClean="0"/>
              <a:t>CONNECT</a:t>
            </a:r>
            <a:endParaRPr lang="en-US" altLang="en-US" sz="2000" dirty="0"/>
          </a:p>
          <a:p>
            <a:pPr marL="342900" indent="-342900">
              <a:buFont typeface="Arial" panose="020B0604020202020204" pitchFamily="34" charset="0"/>
              <a:buChar char="•"/>
            </a:pPr>
            <a:r>
              <a:rPr lang="en-US" altLang="en-US" sz="2000" b="1" dirty="0" err="1" smtClean="0"/>
              <a:t>db_backupoperator</a:t>
            </a:r>
            <a:r>
              <a:rPr lang="en-US" altLang="en-US" sz="2000" dirty="0" smtClean="0"/>
              <a:t> - </a:t>
            </a:r>
            <a:r>
              <a:rPr lang="en-US" sz="2000" dirty="0"/>
              <a:t>Granted: BACKUP DATABASE, BACKUP LOG, CHECKPOINT</a:t>
            </a:r>
          </a:p>
          <a:p>
            <a:pPr marL="342900" indent="-342900">
              <a:buFont typeface="Arial" panose="020B0604020202020204" pitchFamily="34" charset="0"/>
              <a:buChar char="•"/>
            </a:pPr>
            <a:r>
              <a:rPr lang="en-US" altLang="en-US" sz="2000" b="1" dirty="0" err="1" smtClean="0"/>
              <a:t>db_datareader</a:t>
            </a:r>
            <a:r>
              <a:rPr lang="en-US" altLang="en-US" sz="2000" dirty="0" smtClean="0"/>
              <a:t> - </a:t>
            </a:r>
            <a:r>
              <a:rPr lang="en-US" sz="2000" dirty="0"/>
              <a:t>Granted: SELECT</a:t>
            </a:r>
          </a:p>
          <a:p>
            <a:pPr marL="342900" indent="-342900">
              <a:buFont typeface="Arial" panose="020B0604020202020204" pitchFamily="34" charset="0"/>
              <a:buChar char="•"/>
            </a:pPr>
            <a:r>
              <a:rPr lang="en-US" altLang="en-US" sz="2000" b="1" dirty="0" err="1" smtClean="0"/>
              <a:t>db_datawriter</a:t>
            </a:r>
            <a:r>
              <a:rPr lang="en-US" altLang="en-US" sz="2000" dirty="0" smtClean="0"/>
              <a:t> - </a:t>
            </a:r>
            <a:r>
              <a:rPr lang="en-US" sz="2000" dirty="0" smtClean="0"/>
              <a:t>Granted</a:t>
            </a:r>
            <a:r>
              <a:rPr lang="en-US" sz="2000" dirty="0"/>
              <a:t>: DELETE, INSERT, UPDATE</a:t>
            </a:r>
          </a:p>
          <a:p>
            <a:pPr marL="342900" indent="-342900">
              <a:buFont typeface="Arial" panose="020B0604020202020204" pitchFamily="34" charset="0"/>
              <a:buChar char="•"/>
            </a:pPr>
            <a:r>
              <a:rPr lang="en-US" altLang="en-US" sz="2000" dirty="0" err="1" smtClean="0"/>
              <a:t>db_ddladmin</a:t>
            </a:r>
            <a:endParaRPr lang="en-US" altLang="en-US" sz="2000" dirty="0"/>
          </a:p>
          <a:p>
            <a:pPr marL="342900" indent="-342900">
              <a:buFont typeface="Arial" panose="020B0604020202020204" pitchFamily="34" charset="0"/>
              <a:buChar char="•"/>
            </a:pPr>
            <a:r>
              <a:rPr lang="en-US" altLang="en-US" sz="2000" b="1" dirty="0" err="1" smtClean="0"/>
              <a:t>db_denydatareader</a:t>
            </a:r>
            <a:r>
              <a:rPr lang="en-US" altLang="en-US" sz="2000" dirty="0" smtClean="0"/>
              <a:t> - </a:t>
            </a:r>
            <a:r>
              <a:rPr lang="en-US" sz="2000" dirty="0"/>
              <a:t>Denied: SELECT</a:t>
            </a:r>
          </a:p>
          <a:p>
            <a:pPr marL="342900" indent="-342900">
              <a:buFont typeface="Arial" panose="020B0604020202020204" pitchFamily="34" charset="0"/>
              <a:buChar char="•"/>
            </a:pPr>
            <a:r>
              <a:rPr lang="en-US" altLang="en-US" sz="2000" b="1" dirty="0" err="1" smtClean="0"/>
              <a:t>db_denydatawriter</a:t>
            </a:r>
            <a:r>
              <a:rPr lang="en-US" altLang="en-US" sz="2000" dirty="0" smtClean="0"/>
              <a:t> - </a:t>
            </a:r>
            <a:r>
              <a:rPr lang="en-US" sz="2000" dirty="0"/>
              <a:t>Denied: DELETE, INSERT, UPDATE</a:t>
            </a:r>
          </a:p>
          <a:p>
            <a:pPr marL="342900" indent="-342900">
              <a:buFont typeface="Arial" panose="020B0604020202020204" pitchFamily="34" charset="0"/>
              <a:buChar char="•"/>
            </a:pPr>
            <a:r>
              <a:rPr lang="en-US" altLang="en-US" sz="2000" b="1" dirty="0" err="1" smtClean="0"/>
              <a:t>db_owner</a:t>
            </a:r>
            <a:r>
              <a:rPr lang="en-US" altLang="en-US" sz="2000" dirty="0" smtClean="0"/>
              <a:t> - </a:t>
            </a:r>
            <a:r>
              <a:rPr lang="en-US" sz="2000" dirty="0"/>
              <a:t>Granted with GRANT option: CONTROL</a:t>
            </a:r>
          </a:p>
          <a:p>
            <a:pPr marL="342900" indent="-342900">
              <a:buFont typeface="Arial" panose="020B0604020202020204" pitchFamily="34" charset="0"/>
              <a:buChar char="•"/>
            </a:pPr>
            <a:r>
              <a:rPr lang="en-US" altLang="en-US" sz="2000" b="1" dirty="0" err="1" smtClean="0"/>
              <a:t>db_securityadmin</a:t>
            </a:r>
            <a:r>
              <a:rPr lang="en-US" altLang="en-US" sz="2000" dirty="0" smtClean="0"/>
              <a:t> - </a:t>
            </a:r>
            <a:r>
              <a:rPr lang="en-US" sz="2000" dirty="0"/>
              <a:t>Granted: ALTER ANY APPLICATION ROLE, ALTER ANY ROLE, CREATE SCHEMA, VIEW </a:t>
            </a:r>
            <a:r>
              <a:rPr lang="en-US" sz="2000" dirty="0" smtClean="0"/>
              <a:t>DEFINITION</a:t>
            </a:r>
            <a:endParaRPr lang="en-US" altLang="en-US" sz="2000" dirty="0"/>
          </a:p>
          <a:p>
            <a:pPr marL="342900" indent="-342900">
              <a:buFont typeface="Arial" panose="020B0604020202020204" pitchFamily="34" charset="0"/>
              <a:buChar char="•"/>
            </a:pPr>
            <a:r>
              <a:rPr lang="en-US" altLang="en-US" sz="2000" b="1" dirty="0" smtClean="0"/>
              <a:t>Public</a:t>
            </a:r>
            <a:endParaRPr lang="en-US" altLang="en-US" sz="2000" b="1" dirty="0"/>
          </a:p>
        </p:txBody>
      </p:sp>
    </p:spTree>
    <p:extLst>
      <p:ext uri="{BB962C8B-B14F-4D97-AF65-F5344CB8AC3E}">
        <p14:creationId xmlns:p14="http://schemas.microsoft.com/office/powerpoint/2010/main" val="2798905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5632311"/>
          </a:xfrm>
          <a:prstGeom prst="rect">
            <a:avLst/>
          </a:prstGeom>
          <a:noFill/>
        </p:spPr>
        <p:txBody>
          <a:bodyPr wrap="square" rtlCol="0">
            <a:spAutoFit/>
          </a:bodyPr>
          <a:lstStyle/>
          <a:p>
            <a:r>
              <a:rPr lang="en-US" altLang="en-US" sz="2400" b="1" dirty="0" smtClean="0"/>
              <a:t>Fixed Database Roles</a:t>
            </a:r>
          </a:p>
          <a:p>
            <a:pPr marL="342900" indent="-342900">
              <a:buFont typeface="Arial" panose="020B0604020202020204" pitchFamily="34" charset="0"/>
              <a:buChar char="•"/>
            </a:pPr>
            <a:r>
              <a:rPr lang="en-US" altLang="en-US" sz="2400" dirty="0"/>
              <a:t>Fixed database roles cover many—but not all—of the situations that require permissions to be assigned to users.</a:t>
            </a:r>
          </a:p>
          <a:p>
            <a:endParaRPr lang="en-US" altLang="en-US" sz="2400" b="1" dirty="0" smtClean="0"/>
          </a:p>
          <a:p>
            <a:r>
              <a:rPr lang="en-US" altLang="en-US" sz="2400" b="1" dirty="0" smtClean="0"/>
              <a:t>Custom Database Role</a:t>
            </a:r>
          </a:p>
          <a:p>
            <a:pPr marL="342900" indent="-342900">
              <a:buFont typeface="Arial" panose="020B0604020202020204" pitchFamily="34" charset="0"/>
              <a:buChar char="•"/>
            </a:pPr>
            <a:r>
              <a:rPr lang="en-US" altLang="en-US" sz="2000" b="1" i="1" dirty="0" smtClean="0"/>
              <a:t>Custom </a:t>
            </a:r>
            <a:r>
              <a:rPr lang="en-US" altLang="en-US" sz="2000" b="1" i="1" dirty="0"/>
              <a:t>database roles</a:t>
            </a:r>
            <a:r>
              <a:rPr lang="en-US" altLang="en-US" sz="2000" dirty="0"/>
              <a:t> </a:t>
            </a:r>
            <a:r>
              <a:rPr lang="en-US" altLang="en-US" sz="2000" dirty="0" smtClean="0"/>
              <a:t>can be created when fixed database roles don’t meet the permissions needs.</a:t>
            </a:r>
          </a:p>
          <a:p>
            <a:pPr marL="342900" indent="-342900">
              <a:buFont typeface="Arial" panose="020B0604020202020204" pitchFamily="34" charset="0"/>
              <a:buChar char="•"/>
            </a:pPr>
            <a:endParaRPr lang="en-US" altLang="en-US" sz="2000" dirty="0"/>
          </a:p>
          <a:p>
            <a:pPr marL="342900" indent="-342900">
              <a:buFont typeface="Arial" panose="020B0604020202020204" pitchFamily="34" charset="0"/>
              <a:buChar char="•"/>
            </a:pPr>
            <a:r>
              <a:rPr lang="en-US" altLang="en-US" sz="2000" dirty="0"/>
              <a:t>When you create this new role, you assign permissions to it and then assign users to the role</a:t>
            </a:r>
          </a:p>
          <a:p>
            <a:pPr marL="800100" lvl="1" indent="-342900">
              <a:buFont typeface="Arial" panose="020B0604020202020204" pitchFamily="34" charset="0"/>
              <a:buChar char="•"/>
            </a:pPr>
            <a:r>
              <a:rPr lang="en-US" altLang="en-US" sz="2000" dirty="0"/>
              <a:t>The users inherit whatever permissions you assign to that role. </a:t>
            </a:r>
          </a:p>
          <a:p>
            <a:pPr marL="800100" lvl="1" indent="-342900">
              <a:buFont typeface="Arial" panose="020B0604020202020204" pitchFamily="34" charset="0"/>
              <a:buChar char="•"/>
            </a:pPr>
            <a:r>
              <a:rPr lang="en-US" altLang="en-US" sz="2000" dirty="0"/>
              <a:t>You can make your custom database roles members of other database roles. This refers to </a:t>
            </a:r>
            <a:r>
              <a:rPr lang="en-US" altLang="en-US" sz="2000" i="1" dirty="0"/>
              <a:t>nesting roles</a:t>
            </a:r>
            <a:r>
              <a:rPr lang="en-US" altLang="en-US" sz="2000" dirty="0"/>
              <a:t>. </a:t>
            </a:r>
          </a:p>
          <a:p>
            <a:pPr marL="342900" indent="-342900">
              <a:buFont typeface="Arial" panose="020B0604020202020204" pitchFamily="34" charset="0"/>
              <a:buChar char="•"/>
            </a:pPr>
            <a:endParaRPr lang="en-US" altLang="en-US" sz="2000" dirty="0"/>
          </a:p>
          <a:p>
            <a:pPr marL="800100" lvl="1" indent="-342900">
              <a:buFont typeface="Arial" panose="020B0604020202020204" pitchFamily="34" charset="0"/>
              <a:buChar char="•"/>
            </a:pPr>
            <a:endParaRPr lang="en-US" altLang="en-US" sz="2000" dirty="0"/>
          </a:p>
          <a:p>
            <a:pPr lvl="1"/>
            <a:endParaRPr lang="en-US" altLang="en-US" sz="2000" dirty="0"/>
          </a:p>
          <a:p>
            <a:endParaRPr lang="en-US" altLang="en-US" sz="2000" dirty="0"/>
          </a:p>
        </p:txBody>
      </p:sp>
    </p:spTree>
    <p:extLst>
      <p:ext uri="{BB962C8B-B14F-4D97-AF65-F5344CB8AC3E}">
        <p14:creationId xmlns:p14="http://schemas.microsoft.com/office/powerpoint/2010/main" val="3843096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3847207"/>
          </a:xfrm>
          <a:prstGeom prst="rect">
            <a:avLst/>
          </a:prstGeom>
          <a:noFill/>
        </p:spPr>
        <p:txBody>
          <a:bodyPr wrap="square" rtlCol="0">
            <a:spAutoFit/>
          </a:bodyPr>
          <a:lstStyle/>
          <a:p>
            <a:r>
              <a:rPr lang="en-US" altLang="en-US" sz="2400" b="1" dirty="0" smtClean="0"/>
              <a:t>Application Database Role</a:t>
            </a:r>
          </a:p>
          <a:p>
            <a:pPr marL="457200" indent="-457200">
              <a:buFont typeface="Arial" panose="020B0604020202020204" pitchFamily="34" charset="0"/>
              <a:buChar char="•"/>
            </a:pPr>
            <a:r>
              <a:rPr lang="en-US" altLang="en-US" sz="2000" dirty="0"/>
              <a:t>The </a:t>
            </a:r>
            <a:r>
              <a:rPr lang="en-US" altLang="en-US" sz="2000" b="1" i="1" dirty="0"/>
              <a:t>application role</a:t>
            </a:r>
            <a:r>
              <a:rPr lang="en-US" altLang="en-US" sz="2000" dirty="0"/>
              <a:t>—grants you a great deal of authority over which applications can be used to work with the data in your databases.</a:t>
            </a:r>
          </a:p>
          <a:p>
            <a:pPr marL="457200" indent="-457200">
              <a:buFont typeface="Arial" panose="020B0604020202020204" pitchFamily="34" charset="0"/>
              <a:buChar char="•"/>
            </a:pPr>
            <a:r>
              <a:rPr lang="en-US" altLang="en-US" sz="2000" dirty="0"/>
              <a:t>To enable the application role, the application executes the </a:t>
            </a:r>
            <a:r>
              <a:rPr lang="en-US" altLang="en-US" sz="2000" dirty="0" err="1"/>
              <a:t>sp_setapprole</a:t>
            </a:r>
            <a:r>
              <a:rPr lang="en-US" altLang="en-US" sz="2000" dirty="0"/>
              <a:t> stored procedure (which writes to the application at design time).</a:t>
            </a:r>
          </a:p>
          <a:p>
            <a:pPr marL="457200" indent="-457200">
              <a:buFont typeface="Arial" panose="020B0604020202020204" pitchFamily="34" charset="0"/>
              <a:buChar char="•"/>
            </a:pPr>
            <a:r>
              <a:rPr lang="en-US" altLang="en-US" sz="2000" dirty="0"/>
              <a:t>Once the application role has been enabled, SQL Server no longer sees users as themselves.</a:t>
            </a:r>
          </a:p>
          <a:p>
            <a:pPr marL="914400" lvl="1" indent="-457200">
              <a:buFont typeface="Arial" panose="020B0604020202020204" pitchFamily="34" charset="0"/>
              <a:buChar char="•"/>
            </a:pPr>
            <a:r>
              <a:rPr lang="en-US" altLang="en-US" sz="2000" dirty="0"/>
              <a:t>it sees them as the application and grants them application role permissions. </a:t>
            </a:r>
          </a:p>
          <a:p>
            <a:pPr marL="800100" lvl="1" indent="-342900">
              <a:buFont typeface="Arial" panose="020B0604020202020204" pitchFamily="34" charset="0"/>
              <a:buChar char="•"/>
            </a:pPr>
            <a:endParaRPr lang="en-US" altLang="en-US" sz="2000" dirty="0"/>
          </a:p>
          <a:p>
            <a:endParaRPr lang="en-US" altLang="en-US" sz="2000" dirty="0"/>
          </a:p>
        </p:txBody>
      </p:sp>
    </p:spTree>
    <p:extLst>
      <p:ext uri="{BB962C8B-B14F-4D97-AF65-F5344CB8AC3E}">
        <p14:creationId xmlns:p14="http://schemas.microsoft.com/office/powerpoint/2010/main" val="1960579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Logins, Roles and Credentials	</a:t>
            </a:r>
            <a:endParaRPr lang="en-US" sz="1400" dirty="0"/>
          </a:p>
        </p:txBody>
      </p:sp>
      <p:sp>
        <p:nvSpPr>
          <p:cNvPr id="6" name="TextBox 5"/>
          <p:cNvSpPr txBox="1"/>
          <p:nvPr/>
        </p:nvSpPr>
        <p:spPr>
          <a:xfrm>
            <a:off x="381001" y="838200"/>
            <a:ext cx="8001000" cy="6586418"/>
          </a:xfrm>
          <a:prstGeom prst="rect">
            <a:avLst/>
          </a:prstGeom>
          <a:noFill/>
        </p:spPr>
        <p:txBody>
          <a:bodyPr wrap="square" rtlCol="0">
            <a:spAutoFit/>
          </a:bodyPr>
          <a:lstStyle/>
          <a:p>
            <a:r>
              <a:rPr lang="en-US" sz="2000" b="1" dirty="0" smtClean="0"/>
              <a:t>Complex Passwords</a:t>
            </a:r>
          </a:p>
          <a:p>
            <a:r>
              <a:rPr lang="en-US" sz="2000" dirty="0" smtClean="0"/>
              <a:t>When </a:t>
            </a:r>
            <a:r>
              <a:rPr lang="en-US" sz="2000" dirty="0"/>
              <a:t>Mixed Mode Authentication is used, ensure that complex passwords are used for </a:t>
            </a:r>
            <a:r>
              <a:rPr lang="en-US" sz="2000" dirty="0" err="1"/>
              <a:t>sa</a:t>
            </a:r>
            <a:r>
              <a:rPr lang="en-US" sz="2000" dirty="0"/>
              <a:t> and all other SQL-Server-specific logins on SQL Server. First, check the "Enforce password expiration" and "Enforce password policy" options for </a:t>
            </a:r>
            <a:r>
              <a:rPr lang="en-US" sz="2000" dirty="0" err="1"/>
              <a:t>sa</a:t>
            </a:r>
            <a:r>
              <a:rPr lang="en-US" sz="2000" dirty="0"/>
              <a:t> and all other SQL logins.</a:t>
            </a:r>
            <a:endParaRPr lang="en-US" altLang="en-US" sz="2000" b="1" dirty="0" smtClean="0"/>
          </a:p>
          <a:p>
            <a:endParaRPr lang="en-US" altLang="en-US" sz="2400" b="1" dirty="0" smtClean="0"/>
          </a:p>
          <a:p>
            <a:r>
              <a:rPr lang="en-US" altLang="en-US" sz="2000" b="1" dirty="0" smtClean="0"/>
              <a:t>Credentials</a:t>
            </a:r>
          </a:p>
          <a:p>
            <a:pPr marL="285750" indent="-285750">
              <a:buFont typeface="Arial" panose="020B0604020202020204" pitchFamily="34" charset="0"/>
              <a:buChar char="•"/>
            </a:pPr>
            <a:r>
              <a:rPr lang="en-US" altLang="en-US" dirty="0"/>
              <a:t>A </a:t>
            </a:r>
            <a:r>
              <a:rPr lang="en-US" altLang="en-US" b="1" i="1" dirty="0"/>
              <a:t>credential</a:t>
            </a:r>
            <a:r>
              <a:rPr lang="en-US" altLang="en-US" dirty="0"/>
              <a:t> record contains the authentication information (credentials) required to connect to a resource </a:t>
            </a:r>
            <a:r>
              <a:rPr lang="en-US" altLang="en-US" i="1" dirty="0"/>
              <a:t>outside</a:t>
            </a:r>
            <a:r>
              <a:rPr lang="en-US" altLang="en-US" dirty="0"/>
              <a:t> SQL Server. </a:t>
            </a:r>
          </a:p>
          <a:p>
            <a:pPr marL="742950" lvl="1" indent="-285750">
              <a:buFont typeface="Arial" panose="020B0604020202020204" pitchFamily="34" charset="0"/>
              <a:buChar char="•"/>
            </a:pPr>
            <a:r>
              <a:rPr lang="en-US" altLang="en-US" dirty="0"/>
              <a:t>SQL Server uses this information internally. </a:t>
            </a:r>
          </a:p>
          <a:p>
            <a:pPr marL="742950" lvl="1" indent="-285750">
              <a:buFont typeface="Arial" panose="020B0604020202020204" pitchFamily="34" charset="0"/>
              <a:buChar char="•"/>
            </a:pPr>
            <a:r>
              <a:rPr lang="en-US" altLang="en-US" dirty="0"/>
              <a:t>Most credentials contain a Windows user name and </a:t>
            </a:r>
            <a:r>
              <a:rPr lang="en-US" altLang="en-US" dirty="0" smtClean="0"/>
              <a:t>password.</a:t>
            </a:r>
          </a:p>
          <a:p>
            <a:endParaRPr lang="en-US" altLang="en-US" dirty="0"/>
          </a:p>
          <a:p>
            <a:r>
              <a:rPr lang="en-US" altLang="en-US" b="1" dirty="0" smtClean="0"/>
              <a:t>Guest Access</a:t>
            </a:r>
          </a:p>
          <a:p>
            <a:pPr marL="285750" indent="-285750">
              <a:buFont typeface="Arial" panose="020B0604020202020204" pitchFamily="34" charset="0"/>
              <a:buChar char="•"/>
            </a:pPr>
            <a:r>
              <a:rPr lang="en-US" dirty="0"/>
              <a:t>By default, guest user exists in every user and system database, which is a potential security risk in a lock down environment because it allows database access to logins who don’t have associated users in the database. Because of this potential security risk, disable guest user access from all user and system databases (excluding </a:t>
            </a:r>
            <a:r>
              <a:rPr lang="en-US" dirty="0" err="1"/>
              <a:t>msdb</a:t>
            </a:r>
            <a:r>
              <a:rPr lang="en-US" dirty="0"/>
              <a:t>). This ensures that public server role members are not able to access user databases on SQL Server instance unless they have been assigned explicit access to these databases.</a:t>
            </a:r>
            <a:endParaRPr lang="en-US" altLang="en-US" dirty="0"/>
          </a:p>
          <a:p>
            <a:pPr marL="800100" lvl="1" indent="-342900">
              <a:buFont typeface="Arial" panose="020B0604020202020204" pitchFamily="34" charset="0"/>
              <a:buChar char="•"/>
            </a:pPr>
            <a:endParaRPr lang="en-US" altLang="en-US" sz="2000" dirty="0"/>
          </a:p>
          <a:p>
            <a:endParaRPr lang="en-US" altLang="en-US" sz="2000" dirty="0"/>
          </a:p>
        </p:txBody>
      </p:sp>
    </p:spTree>
    <p:extLst>
      <p:ext uri="{BB962C8B-B14F-4D97-AF65-F5344CB8AC3E}">
        <p14:creationId xmlns:p14="http://schemas.microsoft.com/office/powerpoint/2010/main" val="2944167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endParaRPr lang="en-US" sz="1600" b="1" dirty="0"/>
          </a:p>
          <a:p>
            <a:endParaRPr lang="en-US" sz="1600" b="1" dirty="0"/>
          </a:p>
        </p:txBody>
      </p:sp>
      <p:sp>
        <p:nvSpPr>
          <p:cNvPr id="5" name="TextBox 4"/>
          <p:cNvSpPr txBox="1"/>
          <p:nvPr/>
        </p:nvSpPr>
        <p:spPr>
          <a:xfrm>
            <a:off x="301752" y="762000"/>
            <a:ext cx="8074152" cy="5355312"/>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SQL Server has a sophisticated security system that allows you to carefully implement your security plan. </a:t>
            </a:r>
            <a:endParaRPr lang="en-US" altLang="en-US" dirty="0" smtClean="0"/>
          </a:p>
          <a:p>
            <a:pPr marL="285750" indent="-285750">
              <a:buFont typeface="Arial" panose="020B0604020202020204" pitchFamily="34" charset="0"/>
              <a:buChar char="•"/>
            </a:pPr>
            <a:r>
              <a:rPr lang="en-US" altLang="en-US" dirty="0" smtClean="0"/>
              <a:t>Understand </a:t>
            </a:r>
            <a:r>
              <a:rPr lang="en-US" altLang="en-US" dirty="0"/>
              <a:t>SQL Server’s security architecture. </a:t>
            </a:r>
          </a:p>
          <a:p>
            <a:pPr marL="742950" lvl="1" indent="-285750">
              <a:buFont typeface="Arial" panose="020B0604020202020204" pitchFamily="34" charset="0"/>
              <a:buChar char="•"/>
            </a:pPr>
            <a:r>
              <a:rPr lang="en-US" altLang="en-US" dirty="0"/>
              <a:t>Understand the concepts of permissions, </a:t>
            </a:r>
            <a:r>
              <a:rPr lang="en-US" altLang="en-US" dirty="0" err="1"/>
              <a:t>securables</a:t>
            </a:r>
            <a:r>
              <a:rPr lang="en-US" altLang="en-US" dirty="0"/>
              <a:t> and </a:t>
            </a:r>
            <a:r>
              <a:rPr lang="en-US" altLang="en-US" dirty="0" smtClean="0"/>
              <a:t>principles.</a:t>
            </a:r>
          </a:p>
          <a:p>
            <a:pPr marL="457200" indent="-457200">
              <a:buFont typeface="Arial" panose="020B0604020202020204" pitchFamily="34" charset="0"/>
              <a:buChar char="•"/>
            </a:pPr>
            <a:r>
              <a:rPr lang="en-US" altLang="en-US" dirty="0" smtClean="0"/>
              <a:t>SQL Server can operate in Mixed security mode, which means Windows users and groups can be given access directly to SQL Server; or you can create separate, unique accounts that reside only in SQL Server. </a:t>
            </a:r>
          </a:p>
          <a:p>
            <a:pPr marL="914400" lvl="1" indent="-457200">
              <a:buFont typeface="Arial" panose="020B0604020202020204" pitchFamily="34" charset="0"/>
              <a:buChar char="•"/>
            </a:pPr>
            <a:r>
              <a:rPr lang="en-US" altLang="en-US" dirty="0" smtClean="0"/>
              <a:t>If </a:t>
            </a:r>
            <a:r>
              <a:rPr lang="en-US" altLang="en-US" dirty="0"/>
              <a:t>SQL Server runs in Windows Authentication mode, every user must first connect with a preauthorized Windows </a:t>
            </a:r>
            <a:r>
              <a:rPr lang="en-US" altLang="en-US" dirty="0" smtClean="0"/>
              <a:t>account.</a:t>
            </a:r>
          </a:p>
          <a:p>
            <a:pPr marL="285750" indent="-285750">
              <a:buFont typeface="Arial" panose="020B0604020202020204" pitchFamily="34" charset="0"/>
              <a:buChar char="•"/>
            </a:pPr>
            <a:r>
              <a:rPr lang="en-US" altLang="en-US" dirty="0" smtClean="0"/>
              <a:t>Each </a:t>
            </a:r>
            <a:r>
              <a:rPr lang="en-US" altLang="en-US" dirty="0"/>
              <a:t>database in SQL Server has its own independent permissions. </a:t>
            </a:r>
          </a:p>
          <a:p>
            <a:pPr marL="285750" indent="-285750">
              <a:buFont typeface="Arial" panose="020B0604020202020204" pitchFamily="34" charset="0"/>
              <a:buChar char="•"/>
            </a:pPr>
            <a:r>
              <a:rPr lang="en-US" altLang="en-US" dirty="0"/>
              <a:t>You looked at the two types of user permissions: statement permissions, which are used to create or change the data structure, and object permissions, which manipulate data. </a:t>
            </a:r>
          </a:p>
          <a:p>
            <a:pPr marL="285750" indent="-285750">
              <a:buFont typeface="Arial" panose="020B0604020202020204" pitchFamily="34" charset="0"/>
              <a:buChar char="•"/>
            </a:pPr>
            <a:r>
              <a:rPr lang="en-US" altLang="en-US" dirty="0"/>
              <a:t>Remember that statement permissions can’t be granted to other users</a:t>
            </a:r>
            <a:r>
              <a:rPr lang="en-US" altLang="en-US" dirty="0" smtClean="0"/>
              <a:t>.</a:t>
            </a:r>
          </a:p>
          <a:p>
            <a:pPr marL="285750" indent="-285750">
              <a:buFont typeface="Arial" panose="020B0604020202020204" pitchFamily="34" charset="0"/>
              <a:buChar char="•"/>
            </a:pPr>
            <a:r>
              <a:rPr lang="en-US" altLang="en-US" dirty="0"/>
              <a:t>Don’t forget that two types of permissions exist, object and statement. </a:t>
            </a:r>
          </a:p>
          <a:p>
            <a:pPr marL="285750" indent="-285750">
              <a:buFont typeface="Arial" panose="020B0604020202020204" pitchFamily="34" charset="0"/>
              <a:buChar char="•"/>
            </a:pPr>
            <a:r>
              <a:rPr lang="en-US" altLang="en-US" dirty="0"/>
              <a:t>Object permissions control a user’s ability to create or modify database objects, such as tables and views. </a:t>
            </a:r>
          </a:p>
          <a:p>
            <a:pPr marL="285750" indent="-285750">
              <a:buFont typeface="Arial" panose="020B0604020202020204" pitchFamily="34" charset="0"/>
              <a:buChar char="•"/>
            </a:pPr>
            <a:r>
              <a:rPr lang="en-US" altLang="en-US" dirty="0"/>
              <a:t>Statement permissions control a user’s ability to manipulate data using statements such as SELECT or INSERT</a:t>
            </a:r>
            <a:r>
              <a:rPr lang="en-US" altLang="en-US" dirty="0" smtClean="0"/>
              <a:t>.</a:t>
            </a:r>
            <a:endParaRPr lang="en-US" altLang="en-US" dirty="0"/>
          </a:p>
        </p:txBody>
      </p:sp>
    </p:spTree>
    <p:extLst>
      <p:ext uri="{BB962C8B-B14F-4D97-AF65-F5344CB8AC3E}">
        <p14:creationId xmlns:p14="http://schemas.microsoft.com/office/powerpoint/2010/main" val="3210362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endParaRPr lang="en-US" sz="1600" b="1" dirty="0"/>
          </a:p>
          <a:p>
            <a:endParaRPr lang="en-US" sz="1600" b="1" dirty="0"/>
          </a:p>
        </p:txBody>
      </p:sp>
      <p:sp>
        <p:nvSpPr>
          <p:cNvPr id="5" name="TextBox 4"/>
          <p:cNvSpPr txBox="1"/>
          <p:nvPr/>
        </p:nvSpPr>
        <p:spPr>
          <a:xfrm>
            <a:off x="301752" y="762000"/>
            <a:ext cx="8074152" cy="5632311"/>
          </a:xfrm>
          <a:prstGeom prst="rect">
            <a:avLst/>
          </a:prstGeom>
          <a:noFill/>
        </p:spPr>
        <p:txBody>
          <a:bodyPr wrap="square" rtlCol="0">
            <a:spAutoFit/>
          </a:bodyPr>
          <a:lstStyle/>
          <a:p>
            <a:r>
              <a:rPr lang="en-US" b="1" dirty="0"/>
              <a:t>Summary of </a:t>
            </a:r>
            <a:r>
              <a:rPr lang="en-US" b="1" dirty="0" err="1"/>
              <a:t>MsSQL</a:t>
            </a:r>
            <a:r>
              <a:rPr lang="en-US" b="1" dirty="0"/>
              <a:t> Security Best Practices</a:t>
            </a:r>
          </a:p>
          <a:p>
            <a:pPr marL="285750" indent="-285750">
              <a:buFont typeface="Arial" panose="020B0604020202020204" pitchFamily="34" charset="0"/>
              <a:buChar char="•"/>
            </a:pPr>
            <a:r>
              <a:rPr lang="en-US" dirty="0"/>
              <a:t>SQL Server should be hardened after the installation.</a:t>
            </a:r>
          </a:p>
          <a:p>
            <a:pPr marL="285750" indent="-285750">
              <a:buFont typeface="Arial" panose="020B0604020202020204" pitchFamily="34" charset="0"/>
              <a:buChar char="•"/>
            </a:pPr>
            <a:r>
              <a:rPr lang="en-US" dirty="0"/>
              <a:t>After the installation, use the SQL Server Configuration Manager tool in order to disable unnecessary features and services.</a:t>
            </a:r>
          </a:p>
          <a:p>
            <a:pPr marL="285750" indent="-285750">
              <a:buFont typeface="Arial" panose="020B0604020202020204" pitchFamily="34" charset="0"/>
              <a:buChar char="•"/>
            </a:pPr>
            <a:r>
              <a:rPr lang="en-US" dirty="0"/>
              <a:t>Install only required components.</a:t>
            </a:r>
          </a:p>
          <a:p>
            <a:pPr marL="285750" indent="-285750">
              <a:buFont typeface="Arial" panose="020B0604020202020204" pitchFamily="34" charset="0"/>
              <a:buChar char="•"/>
            </a:pPr>
            <a:r>
              <a:rPr lang="en-US" dirty="0"/>
              <a:t>Recent service packs and critical fixes should be installed for SQL Server and Windows.</a:t>
            </a:r>
          </a:p>
          <a:p>
            <a:pPr marL="285750" indent="-285750">
              <a:buFont typeface="Arial" panose="020B0604020202020204" pitchFamily="34" charset="0"/>
              <a:buChar char="•"/>
            </a:pPr>
            <a:r>
              <a:rPr lang="en-US" dirty="0"/>
              <a:t>Windows Authentication mode is more secure than SQL Authentication.</a:t>
            </a:r>
          </a:p>
          <a:p>
            <a:pPr marL="285750" indent="-285750">
              <a:buFont typeface="Arial" panose="020B0604020202020204" pitchFamily="34" charset="0"/>
              <a:buChar char="•"/>
            </a:pPr>
            <a:r>
              <a:rPr lang="en-US" dirty="0"/>
              <a:t>If there is still a need to use SQL Authentication – enforce strong password policy.</a:t>
            </a:r>
          </a:p>
          <a:p>
            <a:pPr marL="285750" indent="-285750">
              <a:buFont typeface="Arial" panose="020B0604020202020204" pitchFamily="34" charset="0"/>
              <a:buChar char="•"/>
            </a:pPr>
            <a:r>
              <a:rPr lang="en-US" dirty="0"/>
              <a:t>Disable the SA account and rename it. Do not use this account for SQL server management.</a:t>
            </a:r>
          </a:p>
          <a:p>
            <a:pPr marL="285750" indent="-285750">
              <a:buFont typeface="Arial" panose="020B0604020202020204" pitchFamily="34" charset="0"/>
              <a:buChar char="•"/>
            </a:pPr>
            <a:r>
              <a:rPr lang="en-US" dirty="0"/>
              <a:t>Change default SQL Server ports associated with the SQL Server installation to keep hackers from port scanning the server.</a:t>
            </a:r>
          </a:p>
          <a:p>
            <a:pPr marL="285750" indent="-285750">
              <a:buFont typeface="Arial" panose="020B0604020202020204" pitchFamily="34" charset="0"/>
              <a:buChar char="•"/>
            </a:pPr>
            <a:r>
              <a:rPr lang="en-US" dirty="0"/>
              <a:t>Hide SQL Server instances or disable the SQL Server Browser service.</a:t>
            </a:r>
          </a:p>
          <a:p>
            <a:pPr marL="285750" indent="-285750">
              <a:buFont typeface="Arial" panose="020B0604020202020204" pitchFamily="34" charset="0"/>
              <a:buChar char="•"/>
            </a:pPr>
            <a:r>
              <a:rPr lang="en-US" dirty="0"/>
              <a:t>Remove BUILDIN\Administrators group from the SQL Server Logins.</a:t>
            </a:r>
          </a:p>
          <a:p>
            <a:pPr marL="285750" indent="-285750">
              <a:buFont typeface="Arial" panose="020B0604020202020204" pitchFamily="34" charset="0"/>
              <a:buChar char="•"/>
            </a:pPr>
            <a:r>
              <a:rPr lang="en-US" dirty="0"/>
              <a:t>Enable logging SQL Server login attempts (failed &amp; successful</a:t>
            </a:r>
            <a:r>
              <a:rPr lang="en-US" dirty="0" smtClean="0"/>
              <a:t>).</a:t>
            </a:r>
          </a:p>
          <a:p>
            <a:pPr marL="285750" indent="-285750">
              <a:buFont typeface="Arial" panose="020B0604020202020204" pitchFamily="34" charset="0"/>
              <a:buChar char="•"/>
            </a:pPr>
            <a:endParaRPr lang="en-US" dirty="0"/>
          </a:p>
          <a:p>
            <a:r>
              <a:rPr lang="en-US" b="1" dirty="0" smtClean="0"/>
              <a:t>Additional Information</a:t>
            </a:r>
          </a:p>
          <a:p>
            <a:r>
              <a:rPr lang="en-US" dirty="0">
                <a:hlinkClick r:id="rId2"/>
              </a:rPr>
              <a:t>http://www.sql-server-performance.com/2002/sql-security</a:t>
            </a:r>
            <a:r>
              <a:rPr lang="en-US" dirty="0" smtClean="0">
                <a:hlinkClick r:id="rId2"/>
              </a:rPr>
              <a:t>/</a:t>
            </a:r>
            <a:r>
              <a:rPr lang="en-US" dirty="0" smtClean="0"/>
              <a:t> </a:t>
            </a:r>
          </a:p>
          <a:p>
            <a:endParaRPr lang="en-US" dirty="0"/>
          </a:p>
        </p:txBody>
      </p:sp>
    </p:spTree>
    <p:extLst>
      <p:ext uri="{BB962C8B-B14F-4D97-AF65-F5344CB8AC3E}">
        <p14:creationId xmlns:p14="http://schemas.microsoft.com/office/powerpoint/2010/main" val="501756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pic>
        <p:nvPicPr>
          <p:cNvPr id="6" name="Content Placeholder 5"/>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346117" y="609600"/>
            <a:ext cx="7937499" cy="6096000"/>
          </a:xfrm>
        </p:spPr>
      </p:pic>
    </p:spTree>
    <p:extLst>
      <p:ext uri="{BB962C8B-B14F-4D97-AF65-F5344CB8AC3E}">
        <p14:creationId xmlns:p14="http://schemas.microsoft.com/office/powerpoint/2010/main" val="45408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4" name="Content Placeholder 3"/>
          <p:cNvSpPr>
            <a:spLocks noGrp="1"/>
          </p:cNvSpPr>
          <p:nvPr>
            <p:ph sz="quarter" idx="15"/>
          </p:nvPr>
        </p:nvSpPr>
        <p:spPr>
          <a:xfrm>
            <a:off x="301752" y="609600"/>
            <a:ext cx="8074152" cy="5943600"/>
          </a:xfrm>
        </p:spPr>
        <p:txBody>
          <a:bodyPr>
            <a:normAutofit/>
          </a:bodyPr>
          <a:lstStyle/>
          <a:p>
            <a:r>
              <a:rPr lang="en-US" altLang="en-US" sz="2800" dirty="0"/>
              <a:t>Starting with SQL Server 2005, Microsoft introduced the concepts of working with </a:t>
            </a:r>
            <a:r>
              <a:rPr lang="en-US" altLang="en-US" sz="2800" b="1" dirty="0" smtClean="0"/>
              <a:t>principals</a:t>
            </a:r>
            <a:r>
              <a:rPr lang="en-US" altLang="en-US" sz="2800" b="1" dirty="0"/>
              <a:t>, </a:t>
            </a:r>
            <a:r>
              <a:rPr lang="en-US" altLang="en-US" sz="2800" b="1" dirty="0" err="1"/>
              <a:t>securables</a:t>
            </a:r>
            <a:r>
              <a:rPr lang="en-US" altLang="en-US" sz="2800" b="1" dirty="0"/>
              <a:t> </a:t>
            </a:r>
            <a:r>
              <a:rPr lang="en-US" altLang="en-US" sz="2800" dirty="0"/>
              <a:t>and </a:t>
            </a:r>
            <a:r>
              <a:rPr lang="en-US" altLang="en-US" sz="2800" b="1" dirty="0"/>
              <a:t>permissions</a:t>
            </a:r>
            <a:r>
              <a:rPr lang="en-US" altLang="en-US" sz="2800" dirty="0" smtClean="0"/>
              <a:t>.</a:t>
            </a:r>
            <a:endParaRPr lang="en-US" altLang="en-US" sz="2800" dirty="0"/>
          </a:p>
          <a:p>
            <a:pPr marL="914400" lvl="1" indent="-457200">
              <a:buFont typeface="Arial" panose="020B0604020202020204" pitchFamily="34" charset="0"/>
              <a:buChar char="•"/>
            </a:pPr>
            <a:r>
              <a:rPr lang="en-US" altLang="en-US" sz="2800" b="1" dirty="0" smtClean="0"/>
              <a:t>Principal</a:t>
            </a:r>
            <a:r>
              <a:rPr lang="en-US" altLang="en-US" sz="2800" dirty="0" smtClean="0"/>
              <a:t>: </a:t>
            </a:r>
            <a:r>
              <a:rPr lang="en-US" altLang="en-US" sz="2800" dirty="0"/>
              <a:t>An entity (such as a login, user, group, or role) that can be granted access to a securable resource.</a:t>
            </a:r>
          </a:p>
          <a:p>
            <a:pPr marL="914400" lvl="1" indent="-457200">
              <a:buFont typeface="Arial" panose="020B0604020202020204" pitchFamily="34" charset="0"/>
              <a:buChar char="•"/>
            </a:pPr>
            <a:r>
              <a:rPr lang="en-US" altLang="en-US" sz="2800" b="1" dirty="0"/>
              <a:t>Securable</a:t>
            </a:r>
            <a:r>
              <a:rPr lang="en-US" altLang="en-US" sz="2800" dirty="0"/>
              <a:t>: Entities that can be secured with permissions.</a:t>
            </a:r>
          </a:p>
          <a:p>
            <a:pPr marL="914400" lvl="1" indent="-457200">
              <a:buFont typeface="Arial" panose="020B0604020202020204" pitchFamily="34" charset="0"/>
              <a:buChar char="•"/>
            </a:pPr>
            <a:r>
              <a:rPr lang="en-US" altLang="en-US" sz="2800" b="1" dirty="0"/>
              <a:t>Permissions</a:t>
            </a:r>
            <a:r>
              <a:rPr lang="en-US" altLang="en-US" sz="2800" dirty="0"/>
              <a:t>: A rule associated with an object to regulate which users can gain access to the object and in what manner.</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41144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4" name="Content Placeholder 3"/>
          <p:cNvSpPr>
            <a:spLocks noGrp="1"/>
          </p:cNvSpPr>
          <p:nvPr>
            <p:ph sz="quarter" idx="15"/>
          </p:nvPr>
        </p:nvSpPr>
        <p:spPr>
          <a:xfrm>
            <a:off x="301752" y="609600"/>
            <a:ext cx="8074152" cy="5943600"/>
          </a:xfrm>
        </p:spPr>
        <p:txBody>
          <a:bodyPr>
            <a:normAutofit fontScale="85000" lnSpcReduction="10000"/>
          </a:bodyPr>
          <a:lstStyle/>
          <a:p>
            <a:r>
              <a:rPr lang="en-US" sz="2800" dirty="0"/>
              <a:t>One of the most striking changes in 2005 was the new permissions infrastructure component of server authorization. Finally gone were the days of having to assign users to system roles to grant them a single permission, along with other serious security shortcomings. Now, the permissions system is highly granular, letting you assign the minimum permissions necessary for a principal to do the job they need to do, which is the idea behind the security principle of Least Privilege.</a:t>
            </a:r>
            <a:endParaRPr lang="en-US" altLang="en-US" sz="2800" b="1" dirty="0" smtClean="0"/>
          </a:p>
          <a:p>
            <a:pPr marL="457200" indent="-457200">
              <a:buFont typeface="Arial" panose="020B0604020202020204" pitchFamily="34" charset="0"/>
              <a:buChar char="•"/>
            </a:pPr>
            <a:r>
              <a:rPr lang="en-US" altLang="en-US" sz="2800" b="1" dirty="0" smtClean="0"/>
              <a:t>Principals</a:t>
            </a:r>
            <a:r>
              <a:rPr lang="en-US" altLang="en-US" sz="2800" dirty="0" smtClean="0"/>
              <a:t> </a:t>
            </a:r>
            <a:r>
              <a:rPr lang="en-US" altLang="en-US" sz="2800" dirty="0"/>
              <a:t>are entities that can request SQL Server resources. </a:t>
            </a:r>
          </a:p>
          <a:p>
            <a:pPr marL="457200" indent="-457200">
              <a:buFont typeface="Arial" panose="020B0604020202020204" pitchFamily="34" charset="0"/>
              <a:buChar char="•"/>
            </a:pPr>
            <a:r>
              <a:rPr lang="en-US" altLang="en-US" sz="2800" b="1" dirty="0"/>
              <a:t>Principals</a:t>
            </a:r>
            <a:r>
              <a:rPr lang="en-US" altLang="en-US" sz="2800" dirty="0"/>
              <a:t> are arranged in a hierarchy. </a:t>
            </a:r>
          </a:p>
          <a:p>
            <a:pPr marL="457200" indent="-457200">
              <a:buFont typeface="Arial" panose="020B0604020202020204" pitchFamily="34" charset="0"/>
              <a:buChar char="•"/>
            </a:pPr>
            <a:r>
              <a:rPr lang="en-US" altLang="en-US" sz="2800" dirty="0"/>
              <a:t>The scope of influence of a principal depends on the scope of the definition of the principal: Windows, Server, Database, or whether the principal is indivisible or a collection</a:t>
            </a:r>
          </a:p>
          <a:p>
            <a:pPr marL="457200" indent="-457200">
              <a:buFont typeface="Arial" panose="020B0604020202020204" pitchFamily="34" charset="0"/>
              <a:buChar char="•"/>
            </a:pPr>
            <a:r>
              <a:rPr lang="en-US" altLang="en-US" sz="2800" dirty="0"/>
              <a:t>Every principal has a </a:t>
            </a:r>
            <a:r>
              <a:rPr lang="en-US" altLang="en-US" sz="2800" b="1" i="1" dirty="0"/>
              <a:t>security identifier</a:t>
            </a:r>
            <a:r>
              <a:rPr lang="en-US" altLang="en-US" sz="2800" dirty="0"/>
              <a:t> (SID).</a:t>
            </a:r>
          </a:p>
        </p:txBody>
      </p:sp>
    </p:spTree>
    <p:extLst>
      <p:ext uri="{BB962C8B-B14F-4D97-AF65-F5344CB8AC3E}">
        <p14:creationId xmlns:p14="http://schemas.microsoft.com/office/powerpoint/2010/main" val="342848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pic>
        <p:nvPicPr>
          <p:cNvPr id="5" name="Content Placeholder 4"/>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l="29750" t="50000" r="19456" b="26277"/>
          <a:stretch>
            <a:fillRect/>
          </a:stretch>
        </p:blipFill>
        <p:spPr bwMode="auto">
          <a:xfrm>
            <a:off x="301625" y="2672375"/>
            <a:ext cx="8074025" cy="235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1" y="838200"/>
            <a:ext cx="8001000" cy="5632311"/>
          </a:xfrm>
          <a:prstGeom prst="rect">
            <a:avLst/>
          </a:prstGeom>
          <a:noFill/>
        </p:spPr>
        <p:txBody>
          <a:bodyPr wrap="square" rtlCol="0">
            <a:spAutoFit/>
          </a:bodyPr>
          <a:lstStyle/>
          <a:p>
            <a:r>
              <a:rPr lang="en-US" b="1" dirty="0" smtClean="0"/>
              <a:t>Principals</a:t>
            </a:r>
            <a:endParaRPr lang="en-US" b="1" dirty="0"/>
          </a:p>
          <a:p>
            <a:r>
              <a:rPr lang="en-US" dirty="0"/>
              <a:t>SQL Server has a variety of types of principals that can be granted a permission on an object. The list of available principals, shown below, ranges from real users authenticated either by Windows or SQL Server, various mappings of principals at different scopes, as well as applications, asymmetric keys, and even security certificates</a:t>
            </a:r>
            <a:r>
              <a:rPr lang="en-US" dirty="0" smtClean="0"/>
              <a:t>.</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dirty="0"/>
              <a:t>Like Windows, a principal can be a single user or a collection of users, called a </a:t>
            </a:r>
            <a:r>
              <a:rPr lang="en-US" i="1" dirty="0"/>
              <a:t>group</a:t>
            </a:r>
            <a:r>
              <a:rPr lang="en-US" dirty="0"/>
              <a:t> in Windows and a </a:t>
            </a:r>
            <a:r>
              <a:rPr lang="en-US" i="1" dirty="0"/>
              <a:t>role</a:t>
            </a:r>
            <a:r>
              <a:rPr lang="en-US" dirty="0"/>
              <a:t> in SQL Server. You'll generally want to assign users to groups in Windows (which is then mapped to a role in SQL Server) or roles within SQL Server, then assign permissions to a role.</a:t>
            </a:r>
            <a:endParaRPr lang="en-US" b="1" dirty="0"/>
          </a:p>
        </p:txBody>
      </p:sp>
    </p:spTree>
    <p:extLst>
      <p:ext uri="{BB962C8B-B14F-4D97-AF65-F5344CB8AC3E}">
        <p14:creationId xmlns:p14="http://schemas.microsoft.com/office/powerpoint/2010/main" val="993670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2308324"/>
          </a:xfrm>
          <a:prstGeom prst="rect">
            <a:avLst/>
          </a:prstGeom>
          <a:noFill/>
        </p:spPr>
        <p:txBody>
          <a:bodyPr wrap="square" rtlCol="0">
            <a:spAutoFit/>
          </a:bodyPr>
          <a:lstStyle/>
          <a:p>
            <a:r>
              <a:rPr lang="en-US" b="1" dirty="0" smtClean="0"/>
              <a:t>The Object of the Permission</a:t>
            </a:r>
            <a:endParaRPr lang="en-US" b="1" dirty="0"/>
          </a:p>
          <a:p>
            <a:r>
              <a:rPr lang="en-US" dirty="0"/>
              <a:t>Just about every user-definable object in SQL Server is a securable object, something that you can control access to using permissions granted to a principal. There are three scopes of securable objects—server, database, and schema—that form a hierarchy of securable objects in an instance of SQL Server, as shown in Figure 1. The figure shows the most common objects you'll need to secure in each scope (but not all of them). It also shows how two of the objects—database and schema—are containers for other objects</a:t>
            </a:r>
            <a:r>
              <a:rPr lang="en-US" dirty="0" smtClean="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48" y="3375124"/>
            <a:ext cx="7161905" cy="3342857"/>
          </a:xfrm>
          <a:prstGeom prst="rect">
            <a:avLst/>
          </a:prstGeom>
        </p:spPr>
      </p:pic>
    </p:spTree>
    <p:extLst>
      <p:ext uri="{BB962C8B-B14F-4D97-AF65-F5344CB8AC3E}">
        <p14:creationId xmlns:p14="http://schemas.microsoft.com/office/powerpoint/2010/main" val="1578393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a:t>
            </a:r>
            <a:endParaRPr lang="en-US" dirty="0"/>
          </a:p>
        </p:txBody>
      </p:sp>
      <p:sp>
        <p:nvSpPr>
          <p:cNvPr id="3" name="Text Placeholder 2"/>
          <p:cNvSpPr>
            <a:spLocks noGrp="1"/>
          </p:cNvSpPr>
          <p:nvPr>
            <p:ph type="body" sz="quarter" idx="13"/>
          </p:nvPr>
        </p:nvSpPr>
        <p:spPr/>
        <p:txBody>
          <a:bodyPr>
            <a:noAutofit/>
          </a:bodyPr>
          <a:lstStyle/>
          <a:p>
            <a:r>
              <a:rPr lang="en-US" sz="1400" dirty="0" smtClean="0"/>
              <a:t>SECURITY	</a:t>
            </a:r>
            <a:endParaRPr lang="en-US" sz="1400" dirty="0"/>
          </a:p>
        </p:txBody>
      </p:sp>
      <p:sp>
        <p:nvSpPr>
          <p:cNvPr id="6" name="TextBox 5"/>
          <p:cNvSpPr txBox="1"/>
          <p:nvPr/>
        </p:nvSpPr>
        <p:spPr>
          <a:xfrm>
            <a:off x="381001" y="838200"/>
            <a:ext cx="8001000" cy="369332"/>
          </a:xfrm>
          <a:prstGeom prst="rect">
            <a:avLst/>
          </a:prstGeom>
          <a:noFill/>
        </p:spPr>
        <p:txBody>
          <a:bodyPr wrap="square" rtlCol="0">
            <a:spAutoFit/>
          </a:bodyPr>
          <a:lstStyle/>
          <a:p>
            <a:r>
              <a:rPr lang="en-US" b="1" dirty="0" smtClean="0"/>
              <a:t>The Object of the Permission</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219200"/>
            <a:ext cx="4244604" cy="5507593"/>
          </a:xfrm>
          <a:prstGeom prst="rect">
            <a:avLst/>
          </a:prstGeom>
        </p:spPr>
      </p:pic>
    </p:spTree>
    <p:extLst>
      <p:ext uri="{BB962C8B-B14F-4D97-AF65-F5344CB8AC3E}">
        <p14:creationId xmlns:p14="http://schemas.microsoft.com/office/powerpoint/2010/main" val="2794875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3346</Words>
  <Application>Microsoft Office PowerPoint</Application>
  <PresentationFormat>On-screen Show (4:3)</PresentationFormat>
  <Paragraphs>333</Paragraphs>
  <Slides>35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Pitchbook</vt:lpstr>
      <vt:lpstr>SQL Implementation &amp; Administration</vt:lpstr>
      <vt:lpstr>Let’s talk SECURITY</vt:lpstr>
      <vt:lpstr>SECURITY</vt:lpstr>
      <vt:lpstr>SECURITY</vt:lpstr>
      <vt:lpstr>SECURITY</vt:lpstr>
      <vt:lpstr>SECURITY</vt:lpstr>
      <vt:lpstr>SECURITY</vt:lpstr>
      <vt:lpstr>SECURITY</vt:lpstr>
      <vt:lpstr>SECURITY</vt:lpstr>
      <vt:lpstr>SECURITY</vt:lpstr>
      <vt:lpstr>SECURITY</vt:lpstr>
      <vt:lpstr>SECURITY</vt:lpstr>
      <vt:lpstr>SECURITY</vt:lpstr>
      <vt:lpstr>SECURITY</vt:lpstr>
      <vt:lpstr>SECURITY</vt:lpstr>
      <vt:lpstr>Let’s talk PERMISSIONS</vt:lpstr>
      <vt:lpstr>SECURITY</vt:lpstr>
      <vt:lpstr>SECURITY</vt:lpstr>
      <vt:lpstr>SECURITY</vt:lpstr>
      <vt:lpstr>SECURITY</vt:lpstr>
      <vt:lpstr>SECURITY</vt:lpstr>
      <vt:lpstr>SECURITY</vt:lpstr>
      <vt:lpstr>SECURITY</vt:lpstr>
      <vt:lpstr>Let’s talk LOGINS, ROLES and CREDENTIALS</vt:lpstr>
      <vt:lpstr>SECURITY</vt:lpstr>
      <vt:lpstr>SECURITY</vt:lpstr>
      <vt:lpstr>SECURITY</vt:lpstr>
      <vt:lpstr>SECURITY</vt:lpstr>
      <vt:lpstr>SECURITY</vt:lpstr>
      <vt:lpstr>SECURITY</vt:lpstr>
      <vt:lpstr>SECURITY</vt:lpstr>
      <vt:lpstr>SECURITY</vt:lpstr>
      <vt:lpstr>SECURITY</vt:lpstr>
      <vt:lpstr>SUMMARY</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2014-04-15T01:17:52Z</dcterms:created>
  <dcterms:modified xsi:type="dcterms:W3CDTF">2015-08-23T18:53:00Z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