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52"/>
  </p:notesMasterIdLst>
  <p:handoutMasterIdLst>
    <p:handoutMasterId r:id="rId53"/>
  </p:handoutMasterIdLst>
  <p:sldIdLst>
    <p:sldId id="256" r:id="rId2"/>
    <p:sldId id="351" r:id="rId3"/>
    <p:sldId id="284" r:id="rId4"/>
    <p:sldId id="320" r:id="rId5"/>
    <p:sldId id="411" r:id="rId6"/>
    <p:sldId id="379" r:id="rId7"/>
    <p:sldId id="380" r:id="rId8"/>
    <p:sldId id="381" r:id="rId9"/>
    <p:sldId id="415" r:id="rId10"/>
    <p:sldId id="414" r:id="rId11"/>
    <p:sldId id="383" r:id="rId12"/>
    <p:sldId id="385" r:id="rId13"/>
    <p:sldId id="412" r:id="rId14"/>
    <p:sldId id="416" r:id="rId15"/>
    <p:sldId id="382" r:id="rId16"/>
    <p:sldId id="418" r:id="rId17"/>
    <p:sldId id="417" r:id="rId18"/>
    <p:sldId id="384" r:id="rId19"/>
    <p:sldId id="413" r:id="rId20"/>
    <p:sldId id="419" r:id="rId21"/>
    <p:sldId id="328" r:id="rId22"/>
    <p:sldId id="343" r:id="rId23"/>
    <p:sldId id="387" r:id="rId24"/>
    <p:sldId id="388" r:id="rId25"/>
    <p:sldId id="399" r:id="rId26"/>
    <p:sldId id="389" r:id="rId27"/>
    <p:sldId id="390" r:id="rId28"/>
    <p:sldId id="400" r:id="rId29"/>
    <p:sldId id="401" r:id="rId30"/>
    <p:sldId id="391" r:id="rId31"/>
    <p:sldId id="392" r:id="rId32"/>
    <p:sldId id="398" r:id="rId33"/>
    <p:sldId id="331" r:id="rId34"/>
    <p:sldId id="349" r:id="rId35"/>
    <p:sldId id="393" r:id="rId36"/>
    <p:sldId id="394" r:id="rId37"/>
    <p:sldId id="402" r:id="rId38"/>
    <p:sldId id="403" r:id="rId39"/>
    <p:sldId id="404" r:id="rId40"/>
    <p:sldId id="395" r:id="rId41"/>
    <p:sldId id="396" r:id="rId42"/>
    <p:sldId id="405" r:id="rId43"/>
    <p:sldId id="406" r:id="rId44"/>
    <p:sldId id="407" r:id="rId45"/>
    <p:sldId id="408" r:id="rId46"/>
    <p:sldId id="409" r:id="rId47"/>
    <p:sldId id="410" r:id="rId48"/>
    <p:sldId id="397" r:id="rId49"/>
    <p:sldId id="378" r:id="rId50"/>
    <p:sldId id="386" r:id="rId51"/>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A12"/>
    <a:srgbClr val="E9741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34" autoAdjust="0"/>
  </p:normalViewPr>
  <p:slideViewPr>
    <p:cSldViewPr>
      <p:cViewPr varScale="1">
        <p:scale>
          <a:sx n="53" d="100"/>
          <a:sy n="53" d="100"/>
        </p:scale>
        <p:origin x="1128"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8/23/2015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87907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8/23/2015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359852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extLst>
      <p:ext uri="{BB962C8B-B14F-4D97-AF65-F5344CB8AC3E}">
        <p14:creationId xmlns:p14="http://schemas.microsoft.com/office/powerpoint/2010/main" val="3709431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40</a:t>
            </a:fld>
            <a:endParaRPr lang="en-US"/>
          </a:p>
        </p:txBody>
      </p:sp>
    </p:spTree>
    <p:extLst>
      <p:ext uri="{BB962C8B-B14F-4D97-AF65-F5344CB8AC3E}">
        <p14:creationId xmlns:p14="http://schemas.microsoft.com/office/powerpoint/2010/main" val="177022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extLst>
      <p:ext uri="{BB962C8B-B14F-4D97-AF65-F5344CB8AC3E}">
        <p14:creationId xmlns:p14="http://schemas.microsoft.com/office/powerpoint/2010/main" val="340069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21</a:t>
            </a:fld>
            <a:endParaRPr lang="en-US"/>
          </a:p>
        </p:txBody>
      </p:sp>
    </p:spTree>
    <p:extLst>
      <p:ext uri="{BB962C8B-B14F-4D97-AF65-F5344CB8AC3E}">
        <p14:creationId xmlns:p14="http://schemas.microsoft.com/office/powerpoint/2010/main" val="2652573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31</a:t>
            </a:fld>
            <a:endParaRPr lang="en-US"/>
          </a:p>
        </p:txBody>
      </p:sp>
    </p:spTree>
    <p:extLst>
      <p:ext uri="{BB962C8B-B14F-4D97-AF65-F5344CB8AC3E}">
        <p14:creationId xmlns:p14="http://schemas.microsoft.com/office/powerpoint/2010/main" val="3609579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32</a:t>
            </a:fld>
            <a:endParaRPr lang="en-US"/>
          </a:p>
        </p:txBody>
      </p:sp>
    </p:spTree>
    <p:extLst>
      <p:ext uri="{BB962C8B-B14F-4D97-AF65-F5344CB8AC3E}">
        <p14:creationId xmlns:p14="http://schemas.microsoft.com/office/powerpoint/2010/main" val="1704640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33</a:t>
            </a:fld>
            <a:endParaRPr lang="en-US"/>
          </a:p>
        </p:txBody>
      </p:sp>
    </p:spTree>
    <p:extLst>
      <p:ext uri="{BB962C8B-B14F-4D97-AF65-F5344CB8AC3E}">
        <p14:creationId xmlns:p14="http://schemas.microsoft.com/office/powerpoint/2010/main" val="4087696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37</a:t>
            </a:fld>
            <a:endParaRPr lang="en-US"/>
          </a:p>
        </p:txBody>
      </p:sp>
    </p:spTree>
    <p:extLst>
      <p:ext uri="{BB962C8B-B14F-4D97-AF65-F5344CB8AC3E}">
        <p14:creationId xmlns:p14="http://schemas.microsoft.com/office/powerpoint/2010/main" val="50883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38</a:t>
            </a:fld>
            <a:endParaRPr lang="en-US"/>
          </a:p>
        </p:txBody>
      </p:sp>
    </p:spTree>
    <p:extLst>
      <p:ext uri="{BB962C8B-B14F-4D97-AF65-F5344CB8AC3E}">
        <p14:creationId xmlns:p14="http://schemas.microsoft.com/office/powerpoint/2010/main" val="1343674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A019F3-8596-4028-9847-CBD3A185B07A}" type="slidenum">
              <a:rPr lang="en-US" smtClean="0"/>
              <a:pPr/>
              <a:t>39</a:t>
            </a:fld>
            <a:endParaRPr lang="en-US"/>
          </a:p>
        </p:txBody>
      </p:sp>
    </p:spTree>
    <p:extLst>
      <p:ext uri="{BB962C8B-B14F-4D97-AF65-F5344CB8AC3E}">
        <p14:creationId xmlns:p14="http://schemas.microsoft.com/office/powerpoint/2010/main" val="12879320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381000"/>
            <a:ext cx="9194800" cy="4876799"/>
          </a:xfrm>
          <a:prstGeom prst="rect">
            <a:avLst/>
          </a:prstGeom>
        </p:spPr>
      </p:pic>
      <p:sp>
        <p:nvSpPr>
          <p:cNvPr id="8" name="Rectangle 10"/>
          <p:cNvSpPr/>
          <p:nvPr userDrawn="1"/>
        </p:nvSpPr>
        <p:spPr>
          <a:xfrm>
            <a:off x="-152400" y="3505200"/>
            <a:ext cx="9309100" cy="33528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9" name="Rectangle 10"/>
          <p:cNvSpPr/>
          <p:nvPr userDrawn="1"/>
        </p:nvSpPr>
        <p:spPr>
          <a:xfrm>
            <a:off x="-152400" y="3581400"/>
            <a:ext cx="9372600" cy="1143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24400"/>
            <a:ext cx="53340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12" name="Rectangle 11"/>
          <p:cNvSpPr/>
          <p:nvPr userDrawn="1"/>
        </p:nvSpPr>
        <p:spPr>
          <a:xfrm>
            <a:off x="-228600" y="4627593"/>
            <a:ext cx="9448800" cy="45719"/>
          </a:xfrm>
          <a:prstGeom prst="rect">
            <a:avLst/>
          </a:prstGeom>
          <a:solidFill>
            <a:schemeClr val="accent3">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3600" y="6339840"/>
            <a:ext cx="3200400" cy="518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8/23/2015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8/23/2015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8/23/2015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8/23/2015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8/23/2015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8/23/2015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8/23/2015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8/23/2015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bg2">
              <a:lumMod val="2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8/23/2015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8/23/2015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8/23/2015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8/23/2015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8/23/2015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8/23/2015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8/23/2015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SQL Implementation &amp; Administration</a:t>
            </a:r>
            <a:endParaRPr lang="en-US" dirty="0"/>
          </a:p>
        </p:txBody>
      </p:sp>
      <p:sp>
        <p:nvSpPr>
          <p:cNvPr id="3" name="Rectangle 3"/>
          <p:cNvSpPr>
            <a:spLocks noGrp="1"/>
          </p:cNvSpPr>
          <p:nvPr>
            <p:ph type="subTitle" idx="1"/>
          </p:nvPr>
        </p:nvSpPr>
        <p:spPr/>
        <p:txBody>
          <a:bodyPr>
            <a:noAutofit/>
          </a:bodyPr>
          <a:lstStyle>
            <a:extLst/>
          </a:lstStyle>
          <a:p>
            <a:r>
              <a:rPr lang="en-US" sz="2000" dirty="0" smtClean="0"/>
              <a:t>Backup/Restore and </a:t>
            </a:r>
            <a:r>
              <a:rPr lang="en-US" sz="2000" dirty="0" smtClean="0"/>
              <a:t>Replication</a:t>
            </a:r>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a:t>Merge </a:t>
            </a:r>
            <a:endParaRPr lang="en-US" sz="2000" dirty="0"/>
          </a:p>
          <a:p>
            <a:r>
              <a:rPr lang="en-US" sz="2000" dirty="0"/>
              <a:t>Like the previous types, </a:t>
            </a:r>
            <a:r>
              <a:rPr lang="en-US" sz="2000" b="1" i="1" dirty="0"/>
              <a:t>merge </a:t>
            </a:r>
            <a:r>
              <a:rPr lang="en-US" sz="2000" b="1" dirty="0"/>
              <a:t>replication </a:t>
            </a:r>
            <a:r>
              <a:rPr lang="en-US" sz="2000" dirty="0"/>
              <a:t>typically starts with a snapshot of the source database. Then the changes are tracked with triggers. This type of replication is common when users work in a disconnected manner and the data needs to be synchronized from a centralized repository to mobile devices and vice versa. When a user connects, the changes are synchronized between the two devices. </a:t>
            </a:r>
          </a:p>
          <a:p>
            <a:endParaRPr lang="en-US" sz="2000" dirty="0"/>
          </a:p>
          <a:p>
            <a:endParaRPr lang="en-US" sz="2000" b="1" dirty="0" smtClean="0"/>
          </a:p>
          <a:p>
            <a:r>
              <a:rPr lang="en-US" sz="2000" b="1" dirty="0" smtClean="0"/>
              <a:t>Replication Agents</a:t>
            </a:r>
            <a:endParaRPr lang="en-US" sz="2000" dirty="0"/>
          </a:p>
          <a:p>
            <a:r>
              <a:rPr lang="en-US" sz="2000" dirty="0"/>
              <a:t>Moving data and database objects between servers can be a huge undertaking. To accomplish this, SQL Server uses </a:t>
            </a:r>
            <a:r>
              <a:rPr lang="en-US" sz="2000" dirty="0" smtClean="0"/>
              <a:t>five </a:t>
            </a:r>
            <a:r>
              <a:rPr lang="en-US" sz="2000" dirty="0"/>
              <a:t>agents: </a:t>
            </a:r>
          </a:p>
          <a:p>
            <a:pPr marL="342900" indent="-342900">
              <a:buFont typeface="Arial" panose="020B0604020202020204" pitchFamily="34" charset="0"/>
              <a:buChar char="•"/>
            </a:pPr>
            <a:r>
              <a:rPr lang="en-US" sz="2000" dirty="0"/>
              <a:t>Snapshot Agent </a:t>
            </a:r>
          </a:p>
          <a:p>
            <a:pPr marL="342900" indent="-342900">
              <a:buFont typeface="Arial" panose="020B0604020202020204" pitchFamily="34" charset="0"/>
              <a:buChar char="•"/>
            </a:pPr>
            <a:r>
              <a:rPr lang="en-US" sz="2000" dirty="0"/>
              <a:t>Distribution Agent </a:t>
            </a:r>
          </a:p>
          <a:p>
            <a:pPr marL="342900" indent="-342900">
              <a:buFont typeface="Arial" panose="020B0604020202020204" pitchFamily="34" charset="0"/>
              <a:buChar char="•"/>
            </a:pPr>
            <a:r>
              <a:rPr lang="en-US" sz="2000" dirty="0"/>
              <a:t>Log Reader Agent </a:t>
            </a:r>
          </a:p>
          <a:p>
            <a:pPr marL="342900" indent="-342900">
              <a:buFont typeface="Arial" panose="020B0604020202020204" pitchFamily="34" charset="0"/>
              <a:buChar char="•"/>
            </a:pPr>
            <a:r>
              <a:rPr lang="en-US" sz="2000" dirty="0"/>
              <a:t>Merge Agent </a:t>
            </a:r>
            <a:endParaRPr lang="en-US" sz="2000" dirty="0" smtClean="0"/>
          </a:p>
          <a:p>
            <a:pPr marL="342900" indent="-342900">
              <a:buFont typeface="Arial" panose="020B0604020202020204" pitchFamily="34" charset="0"/>
              <a:buChar char="•"/>
            </a:pPr>
            <a:r>
              <a:rPr lang="en-US" sz="2000" dirty="0" smtClean="0"/>
              <a:t>Queue reader agent</a:t>
            </a:r>
            <a:endParaRPr lang="en-US" sz="2000" dirty="0"/>
          </a:p>
          <a:p>
            <a:endParaRPr lang="en-US" sz="2000" dirty="0"/>
          </a:p>
        </p:txBody>
      </p:sp>
    </p:spTree>
    <p:extLst>
      <p:ext uri="{BB962C8B-B14F-4D97-AF65-F5344CB8AC3E}">
        <p14:creationId xmlns:p14="http://schemas.microsoft.com/office/powerpoint/2010/main" val="602001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lnSpcReduction="10000"/>
          </a:bodyPr>
          <a:lstStyle/>
          <a:p>
            <a:r>
              <a:rPr lang="en-US" sz="2000" b="1" dirty="0" smtClean="0"/>
              <a:t>Snapshot </a:t>
            </a:r>
            <a:r>
              <a:rPr lang="en-US" sz="2000" b="1" dirty="0"/>
              <a:t>Agent </a:t>
            </a:r>
          </a:p>
          <a:p>
            <a:r>
              <a:rPr lang="en-US" sz="2000" dirty="0"/>
              <a:t>As previously stated, all replication types leverage a snapshot to initially start the process. As a result, they all use this agent. The </a:t>
            </a:r>
            <a:r>
              <a:rPr lang="en-US" sz="2000" b="1" dirty="0"/>
              <a:t>Snapshot Agent </a:t>
            </a:r>
            <a:r>
              <a:rPr lang="en-US" sz="2000" dirty="0"/>
              <a:t>generates the snapshot file, which contains all the data needed to move the data and database objects that you want to replicate. This agent writes all the information to the file system. It runs on the SQL Server instance that acts as the Publisher. </a:t>
            </a:r>
            <a:r>
              <a:rPr lang="en-US" sz="2000" dirty="0" smtClean="0"/>
              <a:t> </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b="1" dirty="0" smtClean="0"/>
              <a:t>Publisher:  </a:t>
            </a:r>
            <a:r>
              <a:rPr lang="en-US" sz="2000" dirty="0"/>
              <a:t>The Publisher contains the source</a:t>
            </a:r>
            <a:r>
              <a:rPr lang="en-US" sz="2000" dirty="0" smtClean="0"/>
              <a:t>.</a:t>
            </a:r>
          </a:p>
          <a:p>
            <a:r>
              <a:rPr lang="en-US" sz="2000" b="1" dirty="0" smtClean="0"/>
              <a:t>Distributor</a:t>
            </a:r>
            <a:r>
              <a:rPr lang="en-US" sz="2000" dirty="0" smtClean="0"/>
              <a:t>: </a:t>
            </a:r>
            <a:r>
              <a:rPr lang="en-US" sz="2000" dirty="0"/>
              <a:t>The Distributor holds a distribution database that is used for storing replication metadata. The Snapshot Agent runs on the Distributor and creates the snapshot files from the publication. </a:t>
            </a:r>
          </a:p>
          <a:p>
            <a:r>
              <a:rPr lang="en-US" sz="2000" b="1" dirty="0" smtClean="0"/>
              <a:t>Subscriber:</a:t>
            </a:r>
            <a:r>
              <a:rPr lang="en-US" sz="2000" dirty="0" smtClean="0"/>
              <a:t> </a:t>
            </a:r>
            <a:r>
              <a:rPr lang="en-US" sz="2000" dirty="0"/>
              <a:t>The Subscriber contains the target and creates a subscription for the publication</a:t>
            </a:r>
            <a:endParaRPr lang="en-US" sz="2000" dirty="0" smtClean="0"/>
          </a:p>
          <a:p>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03" y="2514600"/>
            <a:ext cx="4286250" cy="2219325"/>
          </a:xfrm>
          <a:prstGeom prst="rect">
            <a:avLst/>
          </a:prstGeom>
        </p:spPr>
      </p:pic>
    </p:spTree>
    <p:extLst>
      <p:ext uri="{BB962C8B-B14F-4D97-AF65-F5344CB8AC3E}">
        <p14:creationId xmlns:p14="http://schemas.microsoft.com/office/powerpoint/2010/main" val="1713888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lnSpcReduction="10000"/>
          </a:bodyPr>
          <a:lstStyle/>
          <a:p>
            <a:r>
              <a:rPr lang="en-US" sz="2000" b="1" dirty="0" smtClean="0"/>
              <a:t>Publisher / Subscriber</a:t>
            </a:r>
            <a:endParaRPr lang="en-US" sz="2000" b="1" dirty="0"/>
          </a:p>
          <a:p>
            <a:pPr marL="342900" indent="-342900">
              <a:buFont typeface="Arial" panose="020B0604020202020204" pitchFamily="34" charset="0"/>
              <a:buChar char="•"/>
            </a:pPr>
            <a:r>
              <a:rPr lang="en-US" altLang="en-US" sz="2000" dirty="0"/>
              <a:t>The </a:t>
            </a:r>
            <a:r>
              <a:rPr lang="en-US" altLang="en-US" sz="2000" b="1" i="1" dirty="0"/>
              <a:t>publisher</a:t>
            </a:r>
            <a:r>
              <a:rPr lang="en-US" altLang="en-US" sz="2000" i="1" dirty="0"/>
              <a:t> </a:t>
            </a:r>
            <a:r>
              <a:rPr lang="en-US" altLang="en-US" sz="2000" dirty="0"/>
              <a:t>is the source database where replication begins. </a:t>
            </a:r>
          </a:p>
          <a:p>
            <a:pPr marL="800100" lvl="1" indent="-342900">
              <a:buFont typeface="Arial" panose="020B0604020202020204" pitchFamily="34" charset="0"/>
              <a:buChar char="•"/>
            </a:pPr>
            <a:r>
              <a:rPr lang="en-US" altLang="en-US" sz="2000" dirty="0"/>
              <a:t>It makes data available for replication.</a:t>
            </a:r>
          </a:p>
          <a:p>
            <a:pPr marL="342900" indent="-342900">
              <a:buFont typeface="Arial" panose="020B0604020202020204" pitchFamily="34" charset="0"/>
              <a:buChar char="•"/>
            </a:pPr>
            <a:r>
              <a:rPr lang="en-US" altLang="en-US" sz="2000" dirty="0"/>
              <a:t>The </a:t>
            </a:r>
            <a:r>
              <a:rPr lang="en-US" altLang="en-US" sz="2000" b="1" i="1" dirty="0"/>
              <a:t>subscriber</a:t>
            </a:r>
            <a:r>
              <a:rPr lang="en-US" altLang="en-US" sz="2000" i="1" dirty="0"/>
              <a:t> </a:t>
            </a:r>
            <a:r>
              <a:rPr lang="en-US" altLang="en-US" sz="2000" dirty="0"/>
              <a:t>is the destination database where replication ends. </a:t>
            </a:r>
          </a:p>
          <a:p>
            <a:pPr marL="800100" lvl="1" indent="-342900">
              <a:buFont typeface="Arial" panose="020B0604020202020204" pitchFamily="34" charset="0"/>
              <a:buChar char="•"/>
            </a:pPr>
            <a:r>
              <a:rPr lang="en-US" altLang="en-US" sz="2000" dirty="0"/>
              <a:t>It either receives a snapshot of all the published data or applies </a:t>
            </a:r>
            <a:r>
              <a:rPr lang="en-US" altLang="en-US" sz="2000" dirty="0" smtClean="0"/>
              <a:t>transactions </a:t>
            </a:r>
            <a:r>
              <a:rPr lang="en-US" altLang="en-US" sz="2000" dirty="0"/>
              <a:t>that have been replicated to itself</a:t>
            </a:r>
            <a:r>
              <a:rPr lang="en-US" altLang="en-US" sz="2000" dirty="0" smtClean="0"/>
              <a:t>.</a:t>
            </a:r>
          </a:p>
          <a:p>
            <a:pPr marL="342900" indent="-342900">
              <a:buFont typeface="Arial" panose="020B0604020202020204" pitchFamily="34" charset="0"/>
              <a:buChar char="•"/>
            </a:pPr>
            <a:r>
              <a:rPr lang="en-US" altLang="en-US" sz="2200" dirty="0"/>
              <a:t>The </a:t>
            </a:r>
            <a:r>
              <a:rPr lang="en-US" altLang="en-US" sz="2200" b="1" i="1" dirty="0"/>
              <a:t>distributor</a:t>
            </a:r>
            <a:r>
              <a:rPr lang="en-US" altLang="en-US" sz="2200" i="1" dirty="0"/>
              <a:t> </a:t>
            </a:r>
            <a:r>
              <a:rPr lang="en-US" altLang="en-US" sz="2200" dirty="0"/>
              <a:t>is the intermediary between the publisher and subscriber. </a:t>
            </a:r>
          </a:p>
          <a:p>
            <a:pPr marL="800100" lvl="1" indent="-342900">
              <a:buFont typeface="Arial" panose="020B0604020202020204" pitchFamily="34" charset="0"/>
              <a:buChar char="•"/>
            </a:pPr>
            <a:r>
              <a:rPr lang="en-US" altLang="en-US" sz="2200" dirty="0"/>
              <a:t>It receives published transactions or snapshots from the publisher and then stores and forwards these publications to the subscribers.</a:t>
            </a:r>
          </a:p>
          <a:p>
            <a:pPr marL="342900" indent="-342900">
              <a:buFont typeface="Arial" panose="020B0604020202020204" pitchFamily="34" charset="0"/>
              <a:buChar char="•"/>
            </a:pPr>
            <a:r>
              <a:rPr lang="en-US" altLang="en-US" sz="2200" dirty="0"/>
              <a:t>The </a:t>
            </a:r>
            <a:r>
              <a:rPr lang="en-US" altLang="en-US" sz="2200" b="1" i="1" dirty="0"/>
              <a:t>publication</a:t>
            </a:r>
            <a:r>
              <a:rPr lang="en-US" altLang="en-US" sz="2200" i="1" dirty="0"/>
              <a:t> </a:t>
            </a:r>
            <a:r>
              <a:rPr lang="en-US" altLang="en-US" sz="2200" dirty="0"/>
              <a:t>is the storage container for different articles. </a:t>
            </a:r>
          </a:p>
          <a:p>
            <a:pPr marL="800100" lvl="1" indent="-342900">
              <a:buFont typeface="Arial" panose="020B0604020202020204" pitchFamily="34" charset="0"/>
              <a:buChar char="•"/>
            </a:pPr>
            <a:r>
              <a:rPr lang="en-US" altLang="en-US" sz="2200" dirty="0"/>
              <a:t>A subscriber can subscribe to an individual article or an entire </a:t>
            </a:r>
            <a:r>
              <a:rPr lang="en-US" altLang="en-US" sz="2200" dirty="0" smtClean="0"/>
              <a:t>publication </a:t>
            </a:r>
            <a:r>
              <a:rPr lang="en-US" altLang="en-US" sz="2200" smtClean="0"/>
              <a:t>(multiple articles).</a:t>
            </a:r>
            <a:endParaRPr lang="en-US" altLang="en-US" sz="2200" dirty="0"/>
          </a:p>
          <a:p>
            <a:pPr marL="342900" indent="-342900">
              <a:buFont typeface="Arial" panose="020B0604020202020204" pitchFamily="34" charset="0"/>
              <a:buChar char="•"/>
            </a:pPr>
            <a:r>
              <a:rPr lang="en-US" altLang="en-US" sz="2200" dirty="0"/>
              <a:t>An </a:t>
            </a:r>
            <a:r>
              <a:rPr lang="en-US" altLang="en-US" sz="2200" b="1" i="1" dirty="0"/>
              <a:t>article</a:t>
            </a:r>
            <a:r>
              <a:rPr lang="en-US" altLang="en-US" sz="2200" i="1" dirty="0"/>
              <a:t> </a:t>
            </a:r>
            <a:r>
              <a:rPr lang="en-US" altLang="en-US" sz="2200" dirty="0"/>
              <a:t>is the data, transactions, or stored procedures that are stored within a publication. </a:t>
            </a:r>
          </a:p>
          <a:p>
            <a:pPr marL="800100" lvl="1" indent="-342900">
              <a:buFont typeface="Arial" panose="020B0604020202020204" pitchFamily="34" charset="0"/>
              <a:buChar char="•"/>
            </a:pPr>
            <a:r>
              <a:rPr lang="en-US" altLang="en-US" sz="2200" dirty="0"/>
              <a:t>This is the actual information being replicated.</a:t>
            </a:r>
          </a:p>
          <a:p>
            <a:pPr marL="57150" indent="-342900">
              <a:buFont typeface="Arial" panose="020B0604020202020204" pitchFamily="34" charset="0"/>
              <a:buChar char="•"/>
            </a:pPr>
            <a:endParaRPr lang="en-US" altLang="en-US" sz="2200" dirty="0"/>
          </a:p>
        </p:txBody>
      </p:sp>
    </p:spTree>
    <p:extLst>
      <p:ext uri="{BB962C8B-B14F-4D97-AF65-F5344CB8AC3E}">
        <p14:creationId xmlns:p14="http://schemas.microsoft.com/office/powerpoint/2010/main" val="1374271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Snapshot </a:t>
            </a:r>
            <a:r>
              <a:rPr lang="en-US" sz="2000" b="1" dirty="0"/>
              <a:t>Agent </a:t>
            </a:r>
          </a:p>
          <a:p>
            <a:r>
              <a:rPr lang="en-US" sz="2000" dirty="0"/>
              <a:t>The simplest form of replication, </a:t>
            </a:r>
            <a:r>
              <a:rPr lang="en-US" sz="2000" b="1" i="1" dirty="0"/>
              <a:t>snapshot </a:t>
            </a:r>
            <a:r>
              <a:rPr lang="en-US" sz="2000" b="1" dirty="0"/>
              <a:t>replication</a:t>
            </a:r>
            <a:r>
              <a:rPr lang="en-US" sz="2000" dirty="0"/>
              <a:t>, periodically takes a snapshot of the data and distributes it to servers that are subscribed to the publication. Snapshot replication is typically used to move data at longer intervals, such as daily or nightly. While this method is effective, it is often insufficient in satisfying the high demands of users for near real-time data. </a:t>
            </a:r>
            <a:endParaRPr lang="en-US" sz="2000" dirty="0" smtClean="0"/>
          </a:p>
          <a:p>
            <a:endParaRPr lang="en-US" sz="2000" dirty="0"/>
          </a:p>
          <a:p>
            <a:pPr marL="342900" indent="-342900">
              <a:buFont typeface="Arial" panose="020B0604020202020204" pitchFamily="34" charset="0"/>
              <a:buChar char="•"/>
            </a:pPr>
            <a:r>
              <a:rPr lang="en-US" altLang="en-US" sz="2000" dirty="0"/>
              <a:t>When you use snapshot replication, an entire copy of the publication moves from the publisher to the subscriber. </a:t>
            </a:r>
          </a:p>
          <a:p>
            <a:pPr marL="342900" indent="-342900">
              <a:buFont typeface="Arial" panose="020B0604020202020204" pitchFamily="34" charset="0"/>
              <a:buChar char="•"/>
            </a:pPr>
            <a:r>
              <a:rPr lang="en-US" altLang="en-US" sz="2000" dirty="0"/>
              <a:t>Everything on the subscriber database is overwritten, allowing for autonomy, as well as transactional consistency because all changes are made at once. </a:t>
            </a:r>
          </a:p>
          <a:p>
            <a:pPr marL="342900" indent="-342900">
              <a:buFont typeface="Arial" panose="020B0604020202020204" pitchFamily="34" charset="0"/>
              <a:buChar char="•"/>
            </a:pPr>
            <a:r>
              <a:rPr lang="en-US" altLang="en-US" sz="2000" dirty="0"/>
              <a:t>Latency can be high for this type of replication if you want it to be. </a:t>
            </a:r>
          </a:p>
          <a:p>
            <a:pPr marL="342900" indent="-342900">
              <a:buFont typeface="Arial" panose="020B0604020202020204" pitchFamily="34" charset="0"/>
              <a:buChar char="•"/>
            </a:pPr>
            <a:r>
              <a:rPr lang="en-US" altLang="en-US" sz="2000" dirty="0"/>
              <a:t>When you use snapshot replication, there is no merge agent. Snapshot replication uses the distribution agent.</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10669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Snapshot </a:t>
            </a:r>
            <a:r>
              <a:rPr lang="en-US" sz="2000" b="1" dirty="0"/>
              <a:t>Agent </a:t>
            </a:r>
            <a:endParaRPr lang="en-US" sz="2000" b="1" dirty="0" smtClean="0"/>
          </a:p>
          <a:p>
            <a:endParaRPr lang="en-US" sz="2000" b="1" dirty="0"/>
          </a:p>
        </p:txBody>
      </p:sp>
      <p:pic>
        <p:nvPicPr>
          <p:cNvPr id="5" name="Picture 4" descr="E:\Desktop\BoxTwelve\Wiley\70-443\05_Author_Third\Art Material\20txfig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328" y="1524000"/>
            <a:ext cx="647700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6824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Transaction Replication</a:t>
            </a:r>
            <a:endParaRPr lang="en-US" sz="2000" b="1" dirty="0"/>
          </a:p>
          <a:p>
            <a:pPr marL="342900" indent="-342900">
              <a:buFont typeface="Arial" panose="020B0604020202020204" pitchFamily="34" charset="0"/>
              <a:buChar char="•"/>
            </a:pPr>
            <a:r>
              <a:rPr lang="en-US" altLang="en-US" sz="2000" dirty="0"/>
              <a:t>When you use transactional replication, only the changes (transactions) made to the data are moved. </a:t>
            </a:r>
          </a:p>
          <a:p>
            <a:pPr marL="342900" indent="-342900">
              <a:buFont typeface="Arial" panose="020B0604020202020204" pitchFamily="34" charset="0"/>
              <a:buChar char="•"/>
            </a:pPr>
            <a:r>
              <a:rPr lang="en-US" altLang="en-US" sz="2000" dirty="0"/>
              <a:t>Before these transactions can be applied at a subscriber, however, the subscriber must have a copy of the data as a base. </a:t>
            </a:r>
          </a:p>
          <a:p>
            <a:pPr marL="342900" indent="-342900">
              <a:buFont typeface="Arial" panose="020B0604020202020204" pitchFamily="34" charset="0"/>
              <a:buChar char="•"/>
            </a:pPr>
            <a:r>
              <a:rPr lang="en-US" altLang="en-US" sz="2000" dirty="0"/>
              <a:t>Because of its speed and relatively low overhead on the distribution server, transactional replication is currently the most often-used form of replication. </a:t>
            </a:r>
          </a:p>
          <a:p>
            <a:pPr marL="342900" indent="-342900">
              <a:buFont typeface="Arial" panose="020B0604020202020204" pitchFamily="34" charset="0"/>
              <a:buChar char="•"/>
            </a:pPr>
            <a:r>
              <a:rPr lang="en-US" altLang="en-US" sz="2000" dirty="0"/>
              <a:t>Generally, data on the subscriber is treated as read-only, unless you are implementing transactional replication with immediate updating subscribers. </a:t>
            </a:r>
          </a:p>
        </p:txBody>
      </p:sp>
    </p:spTree>
    <p:extLst>
      <p:ext uri="{BB962C8B-B14F-4D97-AF65-F5344CB8AC3E}">
        <p14:creationId xmlns:p14="http://schemas.microsoft.com/office/powerpoint/2010/main" val="2571026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Transaction Replication</a:t>
            </a:r>
          </a:p>
          <a:p>
            <a:endParaRPr lang="en-US" sz="2000" b="1" dirty="0"/>
          </a:p>
          <a:p>
            <a:endParaRPr lang="en-US" sz="2000" b="1" dirty="0"/>
          </a:p>
        </p:txBody>
      </p:sp>
      <p:pic>
        <p:nvPicPr>
          <p:cNvPr id="5" name="Picture 4" descr="E:\Desktop\BoxTwelve\Wiley\70-443\05_Author_Third\Art Material\20txfig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928" y="1600200"/>
            <a:ext cx="6781800"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1465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a:t>Distribution Agent </a:t>
            </a:r>
          </a:p>
          <a:p>
            <a:r>
              <a:rPr lang="en-US" sz="2000" dirty="0"/>
              <a:t>This agent is primarily used by snapshot and transactional replication. Snapshot replication uses the Distribution Agent to apply the generated snapshots to all Subscribers. Transactional replication uses it to apply all subsequent changes to the Subscribers since the initial snapshot. This agent runs on the SQL Server instance acting as the Distributor for push subscriptions, and it runs on the Subscriber SQL Server for pull subscriptions. </a:t>
            </a:r>
            <a:endParaRPr lang="en-US" sz="2000" dirty="0" smtClean="0"/>
          </a:p>
          <a:p>
            <a:endParaRPr lang="en-US" sz="2000" dirty="0"/>
          </a:p>
          <a:p>
            <a:r>
              <a:rPr lang="en-US" sz="2000" b="1" dirty="0"/>
              <a:t>Log Reader Agent </a:t>
            </a:r>
          </a:p>
          <a:p>
            <a:r>
              <a:rPr lang="en-US" sz="2000" dirty="0"/>
              <a:t>This agent is used only by transactional replication. It moves transactions from the transaction log to the distribution database. If you have multiple databases configured to use transactional replication, you will have multiple Log Reader Agents, one for each database. The Log Reader Agent runs on the SQL Server instance acting as the Distributor. </a:t>
            </a:r>
          </a:p>
        </p:txBody>
      </p:sp>
    </p:spTree>
    <p:extLst>
      <p:ext uri="{BB962C8B-B14F-4D97-AF65-F5344CB8AC3E}">
        <p14:creationId xmlns:p14="http://schemas.microsoft.com/office/powerpoint/2010/main" val="1244174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Merge </a:t>
            </a:r>
            <a:r>
              <a:rPr lang="en-US" sz="2000" b="1" dirty="0"/>
              <a:t>Agent </a:t>
            </a:r>
          </a:p>
          <a:p>
            <a:r>
              <a:rPr lang="en-US" sz="2000" dirty="0"/>
              <a:t>This agent is used only by merge replication. The Merge Agent pushes the initial snapshot and successive incremental changes from the Publishers to the Subscribers. It detects changes on both the source (Publisher) and destination (Subscriber) databases since the last scheduled run of the Merge Agent. Merge replication includes a set of features that handle conflict, including conflict tables that store conflicting values. For example, assume that you have a row on the Subscriber that has a primary key of 555, and a row also exists on the Publisher that has a primary key of 555. When the synchronization happens, a conflict will occur and all the information will be logged to the conflict table. You can view this information using the Replication Conflict Viewer. Like the Distribution Agent, the Merge Agent runs on the SQL Server instance acting as the Distributor for push subscriptions</a:t>
            </a:r>
            <a:r>
              <a:rPr lang="en-US" sz="2000" dirty="0" smtClean="0"/>
              <a:t>,</a:t>
            </a:r>
          </a:p>
          <a:p>
            <a:r>
              <a:rPr lang="en-US" sz="2000" dirty="0" smtClean="0"/>
              <a:t>and </a:t>
            </a:r>
            <a:r>
              <a:rPr lang="en-US" sz="2000" dirty="0"/>
              <a:t>on the SQL Server acting as </a:t>
            </a:r>
            <a:endParaRPr lang="en-US" sz="2000" dirty="0" smtClean="0"/>
          </a:p>
          <a:p>
            <a:r>
              <a:rPr lang="en-US" sz="2000" dirty="0" smtClean="0"/>
              <a:t>the </a:t>
            </a:r>
            <a:r>
              <a:rPr lang="en-US" sz="2000" dirty="0"/>
              <a:t>Subscriber for pull subscriptions.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4973" y="4724400"/>
            <a:ext cx="4229100" cy="2133600"/>
          </a:xfrm>
          <a:prstGeom prst="rect">
            <a:avLst/>
          </a:prstGeom>
        </p:spPr>
      </p:pic>
    </p:spTree>
    <p:extLst>
      <p:ext uri="{BB962C8B-B14F-4D97-AF65-F5344CB8AC3E}">
        <p14:creationId xmlns:p14="http://schemas.microsoft.com/office/powerpoint/2010/main" val="1183137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lnSpcReduction="10000"/>
          </a:bodyPr>
          <a:lstStyle/>
          <a:p>
            <a:r>
              <a:rPr lang="en-US" altLang="en-US" sz="2000" b="1" dirty="0" smtClean="0"/>
              <a:t>Merge Replication</a:t>
            </a:r>
          </a:p>
          <a:p>
            <a:pPr marL="342900" indent="-342900">
              <a:buFont typeface="Arial" panose="020B0604020202020204" pitchFamily="34" charset="0"/>
              <a:buChar char="•"/>
            </a:pPr>
            <a:r>
              <a:rPr lang="en-US" altLang="en-US" sz="2000" dirty="0" smtClean="0"/>
              <a:t>When </a:t>
            </a:r>
            <a:r>
              <a:rPr lang="en-US" altLang="en-US" sz="2000" dirty="0"/>
              <a:t>you use merge replication, the merge agent can be centrally located on the distributor, or it can reside on every subscriber involved in the merge replication process. </a:t>
            </a:r>
          </a:p>
          <a:p>
            <a:pPr marL="342900" indent="-342900">
              <a:buFont typeface="Arial" panose="020B0604020202020204" pitchFamily="34" charset="0"/>
              <a:buChar char="•"/>
            </a:pPr>
            <a:r>
              <a:rPr lang="en-US" altLang="en-US" sz="2000" dirty="0"/>
              <a:t>When you have implemented push replication, the merge agent will reside on the distributor. </a:t>
            </a:r>
          </a:p>
          <a:p>
            <a:pPr marL="342900" indent="-342900">
              <a:buFont typeface="Arial" panose="020B0604020202020204" pitchFamily="34" charset="0"/>
              <a:buChar char="•"/>
            </a:pPr>
            <a:r>
              <a:rPr lang="en-US" altLang="en-US" sz="2000" dirty="0"/>
              <a:t>In a pull scenario, the merge agent is on every subscriber.</a:t>
            </a:r>
          </a:p>
          <a:p>
            <a:pPr marL="342900" indent="-342900">
              <a:buFont typeface="Arial" panose="020B0604020202020204" pitchFamily="34" charset="0"/>
              <a:buChar char="•"/>
            </a:pPr>
            <a:endParaRPr lang="en-US" sz="2000" b="1" dirty="0" smtClean="0"/>
          </a:p>
          <a:p>
            <a:r>
              <a:rPr lang="en-US" sz="2000" b="1" dirty="0" smtClean="0"/>
              <a:t>Conflict Resolution in Merge </a:t>
            </a:r>
            <a:r>
              <a:rPr lang="en-US" sz="2000" b="1" dirty="0"/>
              <a:t>Agent </a:t>
            </a:r>
          </a:p>
          <a:p>
            <a:pPr marL="342900" indent="-342900">
              <a:buFont typeface="Arial" panose="020B0604020202020204" pitchFamily="34" charset="0"/>
              <a:buChar char="•"/>
            </a:pPr>
            <a:r>
              <a:rPr lang="en-US" altLang="en-US" sz="2000" dirty="0"/>
              <a:t>Performing updates to the same records at multiple locations causes conflicts. </a:t>
            </a:r>
          </a:p>
          <a:p>
            <a:pPr marL="342900" indent="-342900">
              <a:buFont typeface="Arial" panose="020B0604020202020204" pitchFamily="34" charset="0"/>
              <a:buChar char="•"/>
            </a:pPr>
            <a:r>
              <a:rPr lang="en-US" altLang="en-US" sz="2000" dirty="0"/>
              <a:t>To resolve these conflicts, SQL Server uses the </a:t>
            </a:r>
            <a:r>
              <a:rPr lang="en-US" altLang="en-US" sz="2000" dirty="0" err="1"/>
              <a:t>MSmerge_contents</a:t>
            </a:r>
            <a:r>
              <a:rPr lang="en-US" altLang="en-US" sz="2000" dirty="0"/>
              <a:t> table and some settings from the publication itself.</a:t>
            </a:r>
          </a:p>
          <a:p>
            <a:pPr marL="342900" indent="-342900">
              <a:buFont typeface="Arial" panose="020B0604020202020204" pitchFamily="34" charset="0"/>
              <a:buChar char="•"/>
            </a:pPr>
            <a:r>
              <a:rPr lang="en-US" altLang="en-US" sz="2000" dirty="0"/>
              <a:t>When you first create a merge publication, you can use the conflict resolver with three levels of resolution tracking in a merge publication:</a:t>
            </a:r>
          </a:p>
          <a:p>
            <a:pPr marL="800100" lvl="1" indent="-342900">
              <a:buFont typeface="Arial" panose="020B0604020202020204" pitchFamily="34" charset="0"/>
              <a:buChar char="•"/>
            </a:pPr>
            <a:r>
              <a:rPr lang="en-US" altLang="en-US" sz="2000" dirty="0"/>
              <a:t>Row-level tracking</a:t>
            </a:r>
          </a:p>
          <a:p>
            <a:pPr marL="800100" lvl="1" indent="-342900">
              <a:buFont typeface="Arial" panose="020B0604020202020204" pitchFamily="34" charset="0"/>
              <a:buChar char="•"/>
            </a:pPr>
            <a:r>
              <a:rPr lang="en-US" altLang="en-US" sz="2000" dirty="0"/>
              <a:t>Column-level tracking</a:t>
            </a:r>
          </a:p>
          <a:p>
            <a:pPr marL="800100" lvl="1" indent="-342900">
              <a:buFont typeface="Arial" panose="020B0604020202020204" pitchFamily="34" charset="0"/>
              <a:buChar char="•"/>
            </a:pPr>
            <a:r>
              <a:rPr lang="en-US" altLang="en-US" sz="2000" dirty="0"/>
              <a:t>Logical record-level tracking</a:t>
            </a:r>
          </a:p>
        </p:txBody>
      </p:sp>
    </p:spTree>
    <p:extLst>
      <p:ext uri="{BB962C8B-B14F-4D97-AF65-F5344CB8AC3E}">
        <p14:creationId xmlns:p14="http://schemas.microsoft.com/office/powerpoint/2010/main" val="1374857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BACKUP/RESTORE and REPLICATION</a:t>
            </a:r>
            <a:endParaRPr lang="en-US" dirty="0"/>
          </a:p>
        </p:txBody>
      </p:sp>
      <p:sp>
        <p:nvSpPr>
          <p:cNvPr id="3" name="Text Placeholder 2"/>
          <p:cNvSpPr>
            <a:spLocks noGrp="1"/>
          </p:cNvSpPr>
          <p:nvPr>
            <p:ph type="body" sz="quarter" idx="13"/>
          </p:nvPr>
        </p:nvSpPr>
        <p:spPr/>
        <p:txBody>
          <a:bodyPr>
            <a:noAutofit/>
          </a:bodyPr>
          <a:lstStyle/>
          <a:p>
            <a:r>
              <a:rPr lang="en-US" sz="1400" dirty="0" smtClean="0"/>
              <a:t>Backup/Restore and 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dirty="0"/>
              <a:t>The backup and restore component of Microsoft® SQL Server™ 2000 provides an important safeguard for protecting critical data stored in SQL Server databases. </a:t>
            </a:r>
            <a:endParaRPr lang="en-US" sz="2000" dirty="0" smtClean="0"/>
          </a:p>
          <a:p>
            <a:endParaRPr lang="en-US" sz="2000" dirty="0"/>
          </a:p>
          <a:p>
            <a:r>
              <a:rPr lang="en-US" sz="2000" dirty="0"/>
              <a:t>With proper planning, you can recover from many failures, including: </a:t>
            </a:r>
          </a:p>
          <a:p>
            <a:pPr marL="342900" indent="-342900">
              <a:buFont typeface="Arial" panose="020B0604020202020204" pitchFamily="34" charset="0"/>
              <a:buChar char="•"/>
            </a:pPr>
            <a:r>
              <a:rPr lang="en-US" sz="2000" dirty="0"/>
              <a:t>Media </a:t>
            </a:r>
            <a:r>
              <a:rPr lang="en-US" sz="2000" dirty="0" smtClean="0"/>
              <a:t>failure.</a:t>
            </a:r>
          </a:p>
          <a:p>
            <a:pPr marL="342900" indent="-342900">
              <a:buFont typeface="Arial" panose="020B0604020202020204" pitchFamily="34" charset="0"/>
              <a:buChar char="•"/>
            </a:pPr>
            <a:r>
              <a:rPr lang="en-US" sz="2000" dirty="0" smtClean="0"/>
              <a:t>User errors.</a:t>
            </a:r>
          </a:p>
          <a:p>
            <a:pPr marL="342900" indent="-342900">
              <a:buFont typeface="Arial" panose="020B0604020202020204" pitchFamily="34" charset="0"/>
              <a:buChar char="•"/>
            </a:pPr>
            <a:r>
              <a:rPr lang="en-US" sz="2000" dirty="0" smtClean="0"/>
              <a:t>Permanent </a:t>
            </a:r>
            <a:r>
              <a:rPr lang="en-US" sz="2000" dirty="0"/>
              <a:t>loss of a server</a:t>
            </a:r>
            <a:r>
              <a:rPr lang="en-US" sz="2000" dirty="0" smtClean="0"/>
              <a:t>.</a:t>
            </a:r>
          </a:p>
          <a:p>
            <a:endParaRPr lang="en-US" sz="2000" dirty="0"/>
          </a:p>
          <a:p>
            <a:r>
              <a:rPr lang="en-US" sz="2000" dirty="0"/>
              <a:t>Additionally, backing up and restoring databases </a:t>
            </a:r>
            <a:endParaRPr lang="en-US" sz="2000" dirty="0" smtClean="0"/>
          </a:p>
          <a:p>
            <a:r>
              <a:rPr lang="en-US" sz="2000" dirty="0" smtClean="0"/>
              <a:t>is </a:t>
            </a:r>
            <a:r>
              <a:rPr lang="en-US" sz="2000" dirty="0"/>
              <a:t>useful for other purposes, such as copying a </a:t>
            </a:r>
            <a:endParaRPr lang="en-US" sz="2000" dirty="0" smtClean="0"/>
          </a:p>
          <a:p>
            <a:r>
              <a:rPr lang="en-US" sz="2000" dirty="0" smtClean="0"/>
              <a:t>database </a:t>
            </a:r>
            <a:r>
              <a:rPr lang="en-US" sz="2000" dirty="0"/>
              <a:t>from one server to another. By backing </a:t>
            </a:r>
            <a:endParaRPr lang="en-US" sz="2000" dirty="0" smtClean="0"/>
          </a:p>
          <a:p>
            <a:r>
              <a:rPr lang="en-US" sz="2000" dirty="0" smtClean="0"/>
              <a:t>up </a:t>
            </a:r>
            <a:r>
              <a:rPr lang="en-US" sz="2000" dirty="0"/>
              <a:t>a database from one computer and restoring </a:t>
            </a:r>
            <a:endParaRPr lang="en-US" sz="2000" dirty="0" smtClean="0"/>
          </a:p>
          <a:p>
            <a:r>
              <a:rPr lang="en-US" sz="2000" dirty="0" smtClean="0"/>
              <a:t>the </a:t>
            </a:r>
            <a:r>
              <a:rPr lang="en-US" sz="2000" dirty="0"/>
              <a:t>database to another, a copy of a database </a:t>
            </a:r>
            <a:endParaRPr lang="en-US" sz="2000" dirty="0" smtClean="0"/>
          </a:p>
          <a:p>
            <a:r>
              <a:rPr lang="en-US" sz="2000" dirty="0" smtClean="0"/>
              <a:t>can </a:t>
            </a:r>
            <a:r>
              <a:rPr lang="en-US" sz="2000" dirty="0"/>
              <a:t>be made quickly and easily. </a:t>
            </a:r>
          </a:p>
          <a:p>
            <a:endParaRPr lang="en-US" sz="2000" dirty="0"/>
          </a:p>
          <a:p>
            <a:endParaRPr lang="en-US" sz="2000" dirty="0"/>
          </a:p>
          <a:p>
            <a:endParaRPr lang="en-US"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3456" y="3813464"/>
            <a:ext cx="2857500" cy="2857500"/>
          </a:xfrm>
          <a:prstGeom prst="rect">
            <a:avLst/>
          </a:prstGeom>
        </p:spPr>
      </p:pic>
    </p:spTree>
    <p:extLst>
      <p:ext uri="{BB962C8B-B14F-4D97-AF65-F5344CB8AC3E}">
        <p14:creationId xmlns:p14="http://schemas.microsoft.com/office/powerpoint/2010/main" val="1950977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altLang="en-US" sz="2000" b="1" dirty="0" smtClean="0"/>
              <a:t>Publication Issues</a:t>
            </a:r>
          </a:p>
          <a:p>
            <a:pPr marL="457200" indent="-457200">
              <a:buFont typeface="Arial" panose="020B0604020202020204" pitchFamily="34" charset="0"/>
              <a:buChar char="•"/>
            </a:pPr>
            <a:r>
              <a:rPr lang="en-US" altLang="en-US" sz="2000" dirty="0"/>
              <a:t>Before you start your replication process, you should consider a few more topics, including data definition issues, IDENTITY column issues, and some general rules involved when publishing. </a:t>
            </a:r>
          </a:p>
          <a:p>
            <a:pPr marL="457200" indent="-457200">
              <a:buFont typeface="Arial" panose="020B0604020202020204" pitchFamily="34" charset="0"/>
              <a:buChar char="•"/>
            </a:pPr>
            <a:r>
              <a:rPr lang="en-US" altLang="en-US" sz="2000" dirty="0"/>
              <a:t>Keep the following data definition items in mind when you are preparing to publish data:</a:t>
            </a:r>
          </a:p>
          <a:p>
            <a:pPr marL="914400" lvl="1" indent="-457200">
              <a:buFont typeface="Arial" panose="020B0604020202020204" pitchFamily="34" charset="0"/>
              <a:buChar char="•"/>
            </a:pPr>
            <a:r>
              <a:rPr lang="en-US" altLang="en-US" sz="2000" dirty="0"/>
              <a:t>Timestamp data types</a:t>
            </a:r>
          </a:p>
          <a:p>
            <a:pPr marL="914400" lvl="1" indent="-457200">
              <a:buFont typeface="Arial" panose="020B0604020202020204" pitchFamily="34" charset="0"/>
              <a:buChar char="•"/>
            </a:pPr>
            <a:r>
              <a:rPr lang="en-US" altLang="en-US" sz="2000" dirty="0"/>
              <a:t>Identity values</a:t>
            </a:r>
          </a:p>
          <a:p>
            <a:pPr marL="914400" lvl="1" indent="-457200">
              <a:buFont typeface="Arial" panose="020B0604020202020204" pitchFamily="34" charset="0"/>
              <a:buChar char="•"/>
            </a:pPr>
            <a:r>
              <a:rPr lang="en-US" altLang="en-US" sz="2000" dirty="0"/>
              <a:t>User-defined data types</a:t>
            </a:r>
          </a:p>
          <a:p>
            <a:pPr marL="914400" lvl="1" indent="-457200">
              <a:buFont typeface="Arial" panose="020B0604020202020204" pitchFamily="34" charset="0"/>
              <a:buChar char="•"/>
            </a:pPr>
            <a:r>
              <a:rPr lang="en-US" altLang="en-US" sz="2000" dirty="0"/>
              <a:t>Not for replication </a:t>
            </a:r>
          </a:p>
        </p:txBody>
      </p:sp>
    </p:spTree>
    <p:extLst>
      <p:ext uri="{BB962C8B-B14F-4D97-AF65-F5344CB8AC3E}">
        <p14:creationId xmlns:p14="http://schemas.microsoft.com/office/powerpoint/2010/main" val="264725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BACKUPS</a:t>
            </a:r>
            <a:endParaRPr lang="en-US" dirty="0"/>
          </a:p>
        </p:txBody>
      </p:sp>
    </p:spTree>
    <p:extLst>
      <p:ext uri="{BB962C8B-B14F-4D97-AF65-F5344CB8AC3E}">
        <p14:creationId xmlns:p14="http://schemas.microsoft.com/office/powerpoint/2010/main" val="12923248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838200"/>
            <a:ext cx="8001000" cy="3785652"/>
          </a:xfrm>
          <a:prstGeom prst="rect">
            <a:avLst/>
          </a:prstGeom>
          <a:noFill/>
        </p:spPr>
        <p:txBody>
          <a:bodyPr wrap="square" rtlCol="0">
            <a:spAutoFit/>
          </a:bodyPr>
          <a:lstStyle/>
          <a:p>
            <a:r>
              <a:rPr lang="en-US" sz="2000" dirty="0"/>
              <a:t>Maintenance is a vital task that should be included as part of any database administrator's (DBA’s) daily workload. Database maintenance includes rebuilding indexes, updating statistics, monitoring performance and security, checking database consistency, and performing database backups. Each task should be done at regular intervals, with the intervals based on the requirements and needs of the organization. </a:t>
            </a:r>
            <a:endParaRPr lang="en-US" sz="2000" dirty="0" smtClean="0"/>
          </a:p>
          <a:p>
            <a:endParaRPr lang="en-US" sz="2000" dirty="0"/>
          </a:p>
          <a:p>
            <a:r>
              <a:rPr lang="en-US" sz="2000" dirty="0"/>
              <a:t>Databases can be backed up to disk, to tape, or to a network path. Regardless of the destination, database backups should be executed regularly to protect the database from data loss and downtime. Using database backups, a DBA can restore from the last backup or to a specific point in time. </a:t>
            </a:r>
          </a:p>
        </p:txBody>
      </p:sp>
    </p:spTree>
    <p:extLst>
      <p:ext uri="{BB962C8B-B14F-4D97-AF65-F5344CB8AC3E}">
        <p14:creationId xmlns:p14="http://schemas.microsoft.com/office/powerpoint/2010/main" val="2713087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838200"/>
            <a:ext cx="8001000" cy="5940088"/>
          </a:xfrm>
          <a:prstGeom prst="rect">
            <a:avLst/>
          </a:prstGeom>
          <a:noFill/>
        </p:spPr>
        <p:txBody>
          <a:bodyPr wrap="square" rtlCol="0">
            <a:spAutoFit/>
          </a:bodyPr>
          <a:lstStyle/>
          <a:p>
            <a:r>
              <a:rPr lang="en-US" sz="2000" b="1" dirty="0"/>
              <a:t>Recovery Model</a:t>
            </a:r>
          </a:p>
          <a:p>
            <a:r>
              <a:rPr lang="en-US" sz="2000" dirty="0"/>
              <a:t>Which recovery model is best for the databases in your environment? This setting depends on the critically of the data and the acceptable data loss in the event of a system failure. SQL Server 2000 offers three recovery models that can be implemented for your databases. The appropriate choice depends on your applications and the criticality of your data. These settings can be configured either through Enterprise Manager or through T-SQL using the ALTER DATABASE command</a:t>
            </a:r>
            <a:r>
              <a:rPr lang="en-US" sz="2000" dirty="0" smtClean="0"/>
              <a:t>.</a:t>
            </a:r>
          </a:p>
          <a:p>
            <a:endParaRPr lang="en-US" sz="2000" dirty="0"/>
          </a:p>
          <a:p>
            <a:r>
              <a:rPr lang="en-US" sz="2000" dirty="0"/>
              <a:t>The three database recovery model options are</a:t>
            </a:r>
            <a:r>
              <a:rPr lang="en-US" sz="2000" dirty="0" smtClean="0"/>
              <a:t>:</a:t>
            </a:r>
          </a:p>
          <a:p>
            <a:endParaRPr lang="en-US" sz="2000" dirty="0"/>
          </a:p>
          <a:p>
            <a:r>
              <a:rPr lang="en-US" sz="2000" b="1" dirty="0"/>
              <a:t>1. Simple</a:t>
            </a:r>
            <a:r>
              <a:rPr lang="en-US" sz="2000" dirty="0"/>
              <a:t> - With the Simple Recovery model, data is recoverable only to the most recent full database or differential backup. Transaction log (or incremental changes) backups are not available. The Simple Recovery model is easier to manage than the Full or Bulk-Logged models, but at the expense of higher data loss because the contents of the database transaction log are truncated each time a checkpoint is issued for the database.</a:t>
            </a:r>
          </a:p>
          <a:p>
            <a:endParaRPr lang="en-US" sz="2000" dirty="0"/>
          </a:p>
        </p:txBody>
      </p:sp>
    </p:spTree>
    <p:extLst>
      <p:ext uri="{BB962C8B-B14F-4D97-AF65-F5344CB8AC3E}">
        <p14:creationId xmlns:p14="http://schemas.microsoft.com/office/powerpoint/2010/main" val="3930182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838200"/>
            <a:ext cx="8001000" cy="5016758"/>
          </a:xfrm>
          <a:prstGeom prst="rect">
            <a:avLst/>
          </a:prstGeom>
          <a:noFill/>
        </p:spPr>
        <p:txBody>
          <a:bodyPr wrap="square" rtlCol="0">
            <a:spAutoFit/>
          </a:bodyPr>
          <a:lstStyle/>
          <a:p>
            <a:r>
              <a:rPr lang="en-US" sz="2000" b="1" dirty="0"/>
              <a:t>2. Full</a:t>
            </a:r>
            <a:r>
              <a:rPr lang="en-US" sz="2000" dirty="0"/>
              <a:t> - The Full Recovery model uses database backups and transaction log backups to provide complete protection against failure. If one or more data files are damaged, restoring the backups permits recovery of all committed transactions using a combination of the database and transaction log backups. Full Recovery provides the ability to recover the database to the point of failure or to a specific point in time. All operations, including bulk operations such as SELECT INTO, CREATE INDEX, and bulk loading data, are fully logged and recoverable</a:t>
            </a:r>
            <a:r>
              <a:rPr lang="en-US" sz="2000" dirty="0" smtClean="0"/>
              <a:t>.</a:t>
            </a:r>
          </a:p>
          <a:p>
            <a:endParaRPr lang="en-US" sz="2000" dirty="0"/>
          </a:p>
          <a:p>
            <a:pPr marL="342900" indent="-342900">
              <a:buFont typeface="Arial" panose="020B0604020202020204" pitchFamily="34" charset="0"/>
              <a:buChar char="•"/>
            </a:pPr>
            <a:r>
              <a:rPr lang="en-US" altLang="en-US" sz="2000" dirty="0"/>
              <a:t>It backs up the database files, the locations of those files, and portions of the transaction log (from the LSN recorded at the start of the backup to the LSN at the end of the backup). </a:t>
            </a:r>
          </a:p>
          <a:p>
            <a:pPr marL="342900" indent="-342900">
              <a:buFont typeface="Arial" panose="020B0604020202020204" pitchFamily="34" charset="0"/>
              <a:buChar char="•"/>
            </a:pPr>
            <a:r>
              <a:rPr lang="en-US" altLang="en-US" sz="2000" dirty="0"/>
              <a:t>All other backup types depend on the existence of a full backup. </a:t>
            </a:r>
          </a:p>
          <a:p>
            <a:pPr marL="342900" indent="-342900">
              <a:buFont typeface="Arial" panose="020B0604020202020204" pitchFamily="34" charset="0"/>
              <a:buChar char="•"/>
            </a:pPr>
            <a:r>
              <a:rPr lang="en-US" altLang="en-US" sz="2000" dirty="0"/>
              <a:t>This means you can’t use a differential or transaction log backup if you have never performed a full backup.</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7526734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838200"/>
            <a:ext cx="8001000" cy="6247864"/>
          </a:xfrm>
          <a:prstGeom prst="rect">
            <a:avLst/>
          </a:prstGeom>
          <a:noFill/>
        </p:spPr>
        <p:txBody>
          <a:bodyPr wrap="square" rtlCol="0">
            <a:spAutoFit/>
          </a:bodyPr>
          <a:lstStyle/>
          <a:p>
            <a:r>
              <a:rPr lang="en-US" sz="2000" b="1" dirty="0" smtClean="0"/>
              <a:t>3</a:t>
            </a:r>
            <a:r>
              <a:rPr lang="en-US" sz="2000" b="1" dirty="0"/>
              <a:t>. Bulk Logged</a:t>
            </a:r>
            <a:r>
              <a:rPr lang="en-US" sz="2000" dirty="0"/>
              <a:t> - The Bulk-Logged Recovery model provides protection against failure combined with the best performance. In order to get better performance, the following operations are minimally logged and not fully recoverable: SELECT INTO, Bulk load operations, CREATE INDEX as well as text and image operations. Under the Bulk-Logged Recovery model, a damaged data file can result in having to redo work manually based on the operations above that are not fully logged. In addition, the Bulk-Logged Recovery model only allows the database to be recovered to the end of a transaction log backup when the log backup contains bulk changes. Point-in-time recovery is not supported</a:t>
            </a:r>
            <a:r>
              <a:rPr lang="en-US" sz="2000" dirty="0" smtClean="0"/>
              <a:t>.</a:t>
            </a:r>
          </a:p>
          <a:p>
            <a:endParaRPr lang="en-US" sz="2000" dirty="0" smtClean="0"/>
          </a:p>
          <a:p>
            <a:r>
              <a:rPr lang="en-US" sz="2000" b="1" dirty="0" smtClean="0"/>
              <a:t>Transaction Log Backup</a:t>
            </a:r>
            <a:endParaRPr lang="en-US" sz="2000" b="1" dirty="0"/>
          </a:p>
          <a:p>
            <a:pPr marL="342900" indent="-342900">
              <a:buFont typeface="Arial" panose="020B0604020202020204" pitchFamily="34" charset="0"/>
              <a:buChar char="•"/>
            </a:pPr>
            <a:r>
              <a:rPr lang="en-US" altLang="en-US" sz="2000" dirty="0"/>
              <a:t>When you configure a database to use the Full or Bulk-Logged recovery model, a transaction log backup clears old transactions from the transaction log. </a:t>
            </a:r>
          </a:p>
          <a:p>
            <a:pPr marL="342900" indent="-342900">
              <a:buFont typeface="Arial" panose="020B0604020202020204" pitchFamily="34" charset="0"/>
              <a:buChar char="•"/>
            </a:pPr>
            <a:r>
              <a:rPr lang="en-US" altLang="en-US" sz="2000" dirty="0"/>
              <a:t>Therefore, if you performed only full and differential backups on most production databases, the transaction log would eventually fill to 100 percent of the file capacity, and your users would be locked out of the database</a:t>
            </a:r>
            <a:r>
              <a:rPr lang="en-US" altLang="en-US" sz="2000" dirty="0" smtClean="0"/>
              <a:t>.</a:t>
            </a:r>
            <a:endParaRPr lang="en-US" sz="2000" dirty="0"/>
          </a:p>
          <a:p>
            <a:endParaRPr lang="en-US" sz="2000" dirty="0"/>
          </a:p>
        </p:txBody>
      </p:sp>
    </p:spTree>
    <p:extLst>
      <p:ext uri="{BB962C8B-B14F-4D97-AF65-F5344CB8AC3E}">
        <p14:creationId xmlns:p14="http://schemas.microsoft.com/office/powerpoint/2010/main" val="3654688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838200"/>
            <a:ext cx="8001000" cy="5940088"/>
          </a:xfrm>
          <a:prstGeom prst="rect">
            <a:avLst/>
          </a:prstGeom>
          <a:noFill/>
        </p:spPr>
        <p:txBody>
          <a:bodyPr wrap="square" rtlCol="0">
            <a:spAutoFit/>
          </a:bodyPr>
          <a:lstStyle/>
          <a:p>
            <a:r>
              <a:rPr lang="en-US" sz="2000" b="1" dirty="0"/>
              <a:t>Backup Options</a:t>
            </a:r>
          </a:p>
          <a:p>
            <a:r>
              <a:rPr lang="en-US" sz="2000" dirty="0"/>
              <a:t>Once the database recovery model has been identified, it is necessary to decide which backup method needs to be instituted for your backup and recovery procedures. There are several options and each has advantages and disadvantages. The backup options can be configured with either the Maintenance Plan Wizard, Enterprise Manager or through the use of T-SQL commands. Below outlines the available backup options</a:t>
            </a:r>
            <a:r>
              <a:rPr lang="en-US" sz="2000" dirty="0" smtClean="0"/>
              <a:t>:</a:t>
            </a:r>
          </a:p>
          <a:p>
            <a:endParaRPr lang="en-US" sz="2000" dirty="0"/>
          </a:p>
          <a:p>
            <a:r>
              <a:rPr lang="en-US" sz="2000" b="1" i="1" dirty="0"/>
              <a:t>Database</a:t>
            </a:r>
            <a:r>
              <a:rPr lang="en-US" sz="2000" dirty="0"/>
              <a:t/>
            </a:r>
            <a:br>
              <a:rPr lang="en-US" sz="2000" dirty="0"/>
            </a:br>
            <a:r>
              <a:rPr lang="en-US" sz="2000" dirty="0"/>
              <a:t>This option creates a full copy of the database. A complete snapshot of your database is created at the time the backup occurs.</a:t>
            </a:r>
          </a:p>
          <a:p>
            <a:endParaRPr lang="en-US" sz="2000" i="1" dirty="0" smtClean="0"/>
          </a:p>
          <a:p>
            <a:r>
              <a:rPr lang="en-US" sz="2000" b="1" i="1" dirty="0" smtClean="0"/>
              <a:t>Transaction</a:t>
            </a:r>
            <a:r>
              <a:rPr lang="en-US" sz="2000" dirty="0"/>
              <a:t/>
            </a:r>
            <a:br>
              <a:rPr lang="en-US" sz="2000" dirty="0"/>
            </a:br>
            <a:r>
              <a:rPr lang="en-US" sz="2000" dirty="0"/>
              <a:t>This option provides a copy of the active transaction log. Transaction log backups operate in conjunction with database backups to allow you to append transactions that have occurred since the last database backup. If successive logs are created, each log creates a set of the new transactions since the last transaction log backup.</a:t>
            </a:r>
          </a:p>
          <a:p>
            <a:endParaRPr lang="en-US" sz="2000" dirty="0"/>
          </a:p>
        </p:txBody>
      </p:sp>
    </p:spTree>
    <p:extLst>
      <p:ext uri="{BB962C8B-B14F-4D97-AF65-F5344CB8AC3E}">
        <p14:creationId xmlns:p14="http://schemas.microsoft.com/office/powerpoint/2010/main" val="261230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685800"/>
            <a:ext cx="8001000" cy="5016758"/>
          </a:xfrm>
          <a:prstGeom prst="rect">
            <a:avLst/>
          </a:prstGeom>
          <a:noFill/>
        </p:spPr>
        <p:txBody>
          <a:bodyPr wrap="square" rtlCol="0">
            <a:spAutoFit/>
          </a:bodyPr>
          <a:lstStyle/>
          <a:p>
            <a:r>
              <a:rPr lang="en-US" sz="2000" b="1" dirty="0"/>
              <a:t>Backup Options</a:t>
            </a:r>
          </a:p>
          <a:p>
            <a:r>
              <a:rPr lang="en-US" sz="2000" b="1" i="1" dirty="0"/>
              <a:t>Differential</a:t>
            </a:r>
            <a:r>
              <a:rPr lang="en-US" sz="2000" dirty="0"/>
              <a:t/>
            </a:r>
            <a:br>
              <a:rPr lang="en-US" sz="2000" dirty="0"/>
            </a:br>
            <a:r>
              <a:rPr lang="en-US" sz="2000" dirty="0"/>
              <a:t>This option copies only the database pages which have been modified after the last database backup. If successive differential backups are created, only the most recent differential backup is required for the recovery process. Differential backups are leveraged in combination with full backups. It is necessary to execute a full backup first and then execute the Differential backups on the needed interval. In addition, it is possible to use transaction log backups with differential backups based on the backup schedule</a:t>
            </a:r>
            <a:r>
              <a:rPr lang="en-US" sz="2000" dirty="0" smtClean="0"/>
              <a:t>.</a:t>
            </a:r>
          </a:p>
          <a:p>
            <a:endParaRPr lang="en-US" sz="2000" dirty="0"/>
          </a:p>
          <a:p>
            <a:pPr marL="342900" indent="-342900">
              <a:buFont typeface="Arial" panose="020B0604020202020204" pitchFamily="34" charset="0"/>
              <a:buChar char="•"/>
            </a:pPr>
            <a:r>
              <a:rPr lang="en-US" altLang="en-US" sz="2000" dirty="0"/>
              <a:t>Differential backups record all the changes made to a database since the last full backup was performed. </a:t>
            </a:r>
          </a:p>
          <a:p>
            <a:pPr marL="342900" indent="-342900">
              <a:buFont typeface="Arial" panose="020B0604020202020204" pitchFamily="34" charset="0"/>
              <a:buChar char="•"/>
            </a:pPr>
            <a:r>
              <a:rPr lang="en-US" altLang="en-US" sz="2000" dirty="0"/>
              <a:t>The differential backup gets a little bigger each time it’s performed, but it’s still a great deal smaller than the full backup; so, a differential executes faster than a full backup.</a:t>
            </a:r>
          </a:p>
        </p:txBody>
      </p:sp>
    </p:spTree>
    <p:extLst>
      <p:ext uri="{BB962C8B-B14F-4D97-AF65-F5344CB8AC3E}">
        <p14:creationId xmlns:p14="http://schemas.microsoft.com/office/powerpoint/2010/main" val="984089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685800"/>
            <a:ext cx="8001000" cy="6247864"/>
          </a:xfrm>
          <a:prstGeom prst="rect">
            <a:avLst/>
          </a:prstGeom>
          <a:noFill/>
        </p:spPr>
        <p:txBody>
          <a:bodyPr wrap="square" rtlCol="0">
            <a:spAutoFit/>
          </a:bodyPr>
          <a:lstStyle/>
          <a:p>
            <a:r>
              <a:rPr lang="en-US" sz="2000" b="1" dirty="0"/>
              <a:t>Backup Options</a:t>
            </a:r>
          </a:p>
          <a:p>
            <a:r>
              <a:rPr lang="en-US" sz="2000" b="1" i="1" dirty="0" smtClean="0"/>
              <a:t>File </a:t>
            </a:r>
            <a:r>
              <a:rPr lang="en-US" sz="2000" b="1" i="1" dirty="0"/>
              <a:t>or </a:t>
            </a:r>
            <a:r>
              <a:rPr lang="en-US" sz="2000" b="1" i="1" dirty="0" err="1"/>
              <a:t>Filegroup</a:t>
            </a:r>
            <a:r>
              <a:rPr lang="en-US" sz="2000" dirty="0"/>
              <a:t/>
            </a:r>
            <a:br>
              <a:rPr lang="en-US" sz="2000" dirty="0"/>
            </a:br>
            <a:r>
              <a:rPr lang="en-US" sz="2000" dirty="0"/>
              <a:t>For very large databases, an option is available for executing database file or </a:t>
            </a:r>
            <a:r>
              <a:rPr lang="en-US" sz="2000" dirty="0" err="1"/>
              <a:t>filegroup</a:t>
            </a:r>
            <a:r>
              <a:rPr lang="en-US" sz="2000" dirty="0"/>
              <a:t> backups. These backups allow you to backup a single data file at a time. One of the drawbacks with this option is that it requires more effort in planning the backup and recovery process as well as your overall database design. In most instances you only have one data file and one log file for each database and therefore this option does not make sense. Also, in order to use </a:t>
            </a:r>
            <a:r>
              <a:rPr lang="en-US" sz="2000" dirty="0" err="1"/>
              <a:t>filegroup</a:t>
            </a:r>
            <a:r>
              <a:rPr lang="en-US" sz="2000" dirty="0"/>
              <a:t> backups you must use transaction log backups in conjunction with this backup method</a:t>
            </a:r>
            <a:r>
              <a:rPr lang="en-US" sz="2000" dirty="0" smtClean="0"/>
              <a:t>.</a:t>
            </a:r>
          </a:p>
          <a:p>
            <a:endParaRPr lang="en-US" sz="2000" dirty="0"/>
          </a:p>
          <a:p>
            <a:pPr marL="342900" indent="-342900">
              <a:buFont typeface="Arial" panose="020B0604020202020204" pitchFamily="34" charset="0"/>
              <a:buChar char="•"/>
            </a:pPr>
            <a:r>
              <a:rPr lang="en-US" altLang="en-US" sz="2000" dirty="0"/>
              <a:t>Full, differential, and transaction log backups are great for small to large databases, but consider using </a:t>
            </a:r>
            <a:r>
              <a:rPr lang="en-US" altLang="en-US" sz="2000" dirty="0" err="1"/>
              <a:t>filegroup</a:t>
            </a:r>
            <a:r>
              <a:rPr lang="en-US" altLang="en-US" sz="2000" dirty="0"/>
              <a:t> backups for databases measured in terabytes. </a:t>
            </a:r>
          </a:p>
          <a:p>
            <a:pPr marL="342900" indent="-342900">
              <a:buFont typeface="Arial" panose="020B0604020202020204" pitchFamily="34" charset="0"/>
              <a:buChar char="•"/>
            </a:pPr>
            <a:r>
              <a:rPr lang="en-US" altLang="en-US" sz="2000" dirty="0"/>
              <a:t>Essentially, a </a:t>
            </a:r>
            <a:r>
              <a:rPr lang="en-US" altLang="en-US" sz="2000" dirty="0" err="1"/>
              <a:t>filegroup</a:t>
            </a:r>
            <a:r>
              <a:rPr lang="en-US" altLang="en-US" sz="2000" dirty="0"/>
              <a:t> provides a way of storing a database on more than one file, and it gives you the ability to control in which of those files you store objects (such as tables or indexes). </a:t>
            </a:r>
          </a:p>
          <a:p>
            <a:pPr marL="342900" indent="-342900">
              <a:buFont typeface="Arial" panose="020B0604020202020204" pitchFamily="34" charset="0"/>
              <a:buChar char="•"/>
            </a:pPr>
            <a:r>
              <a:rPr lang="en-US" altLang="en-US" sz="2000" dirty="0"/>
              <a:t>The files must be backed up as a single unit; you can’t back up the tables one night and the associated indexes the next.</a:t>
            </a:r>
          </a:p>
          <a:p>
            <a:pPr marL="342900" indent="-342900">
              <a:buFont typeface="Arial" panose="020B0604020202020204" pitchFamily="34" charset="0"/>
              <a:buChar char="•"/>
            </a:pPr>
            <a:r>
              <a:rPr lang="en-US" altLang="en-US" sz="2000" dirty="0"/>
              <a:t>To perform a </a:t>
            </a:r>
            <a:r>
              <a:rPr lang="en-US" altLang="en-US" sz="2000" dirty="0" err="1"/>
              <a:t>filegroup</a:t>
            </a:r>
            <a:r>
              <a:rPr lang="en-US" altLang="en-US" sz="2000" dirty="0"/>
              <a:t> backup, you need to create a </a:t>
            </a:r>
            <a:r>
              <a:rPr lang="en-US" altLang="en-US" sz="2000" dirty="0" err="1"/>
              <a:t>filegroup</a:t>
            </a:r>
            <a:r>
              <a:rPr lang="en-US" altLang="en-US" sz="2000" dirty="0"/>
              <a:t>. </a:t>
            </a:r>
          </a:p>
        </p:txBody>
      </p:sp>
    </p:spTree>
    <p:extLst>
      <p:ext uri="{BB962C8B-B14F-4D97-AF65-F5344CB8AC3E}">
        <p14:creationId xmlns:p14="http://schemas.microsoft.com/office/powerpoint/2010/main" val="582645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685800"/>
            <a:ext cx="8001000" cy="5016758"/>
          </a:xfrm>
          <a:prstGeom prst="rect">
            <a:avLst/>
          </a:prstGeom>
          <a:noFill/>
        </p:spPr>
        <p:txBody>
          <a:bodyPr wrap="square" rtlCol="0">
            <a:spAutoFit/>
          </a:bodyPr>
          <a:lstStyle/>
          <a:p>
            <a:r>
              <a:rPr lang="en-US" sz="2000" b="1" dirty="0"/>
              <a:t>Backup </a:t>
            </a:r>
            <a:r>
              <a:rPr lang="en-US" sz="2000" b="1" dirty="0" smtClean="0"/>
              <a:t>Options</a:t>
            </a:r>
          </a:p>
          <a:p>
            <a:r>
              <a:rPr lang="en-US" sz="2000" b="1" dirty="0" smtClean="0"/>
              <a:t>Copy Only Backups</a:t>
            </a:r>
            <a:endParaRPr lang="en-US" sz="2000" b="1" dirty="0"/>
          </a:p>
          <a:p>
            <a:pPr marL="342900" indent="-342900">
              <a:buFont typeface="Arial" panose="020B0604020202020204" pitchFamily="34" charset="0"/>
              <a:buChar char="•"/>
            </a:pPr>
            <a:r>
              <a:rPr lang="en-US" altLang="en-US" sz="2000" dirty="0" smtClean="0"/>
              <a:t>Special </a:t>
            </a:r>
            <a:r>
              <a:rPr lang="en-US" altLang="en-US" sz="2000" dirty="0"/>
              <a:t>backup of a database outside your normal backup scheme. </a:t>
            </a:r>
          </a:p>
          <a:p>
            <a:pPr marL="342900" indent="-342900">
              <a:buFont typeface="Arial" panose="020B0604020202020204" pitchFamily="34" charset="0"/>
              <a:buChar char="•"/>
            </a:pPr>
            <a:r>
              <a:rPr lang="en-US" altLang="en-US" sz="2000" dirty="0"/>
              <a:t>Does not affect the logs or database. </a:t>
            </a:r>
          </a:p>
          <a:p>
            <a:pPr marL="342900" indent="-342900">
              <a:buFont typeface="Arial" panose="020B0604020202020204" pitchFamily="34" charset="0"/>
              <a:buChar char="•"/>
            </a:pPr>
            <a:r>
              <a:rPr lang="en-US" altLang="en-US" sz="2000" dirty="0"/>
              <a:t>You do this using the COPY_ONLY option of the BACKUP statement</a:t>
            </a:r>
            <a:r>
              <a:rPr lang="en-US" altLang="en-US" sz="2000" dirty="0" smtClean="0"/>
              <a:t>.</a:t>
            </a:r>
          </a:p>
          <a:p>
            <a:pPr marL="342900" indent="-342900">
              <a:buFont typeface="Arial" panose="020B0604020202020204" pitchFamily="34" charset="0"/>
              <a:buChar char="•"/>
            </a:pPr>
            <a:endParaRPr lang="en-US" altLang="en-US" sz="2000" dirty="0"/>
          </a:p>
          <a:p>
            <a:r>
              <a:rPr lang="en-US" altLang="en-US" sz="2000" b="1" dirty="0" smtClean="0"/>
              <a:t>Partial, Full and Differential Backups</a:t>
            </a:r>
          </a:p>
          <a:p>
            <a:pPr marL="342900" indent="-342900">
              <a:buFont typeface="Arial" panose="020B0604020202020204" pitchFamily="34" charset="0"/>
              <a:buChar char="•"/>
            </a:pPr>
            <a:r>
              <a:rPr lang="en-US" altLang="en-US" sz="2000" dirty="0"/>
              <a:t>A partial backup is a special type of backup that you can use only with </a:t>
            </a:r>
            <a:r>
              <a:rPr lang="en-US" altLang="en-US" sz="2000" dirty="0" err="1"/>
              <a:t>filegroups</a:t>
            </a:r>
            <a:r>
              <a:rPr lang="en-US" altLang="en-US" sz="2000" dirty="0"/>
              <a:t>. </a:t>
            </a:r>
          </a:p>
          <a:p>
            <a:pPr marL="342900" indent="-342900">
              <a:buFont typeface="Arial" panose="020B0604020202020204" pitchFamily="34" charset="0"/>
              <a:buChar char="•"/>
            </a:pPr>
            <a:r>
              <a:rPr lang="en-US" altLang="en-US" sz="2000" dirty="0"/>
              <a:t>It backs up only the primary </a:t>
            </a:r>
            <a:r>
              <a:rPr lang="en-US" altLang="en-US" sz="2000" dirty="0" err="1"/>
              <a:t>filegroup</a:t>
            </a:r>
            <a:r>
              <a:rPr lang="en-US" altLang="en-US" sz="2000" dirty="0"/>
              <a:t> and all read-write </a:t>
            </a:r>
            <a:r>
              <a:rPr lang="en-US" altLang="en-US" sz="2000" dirty="0" err="1"/>
              <a:t>filegroups</a:t>
            </a:r>
            <a:r>
              <a:rPr lang="en-US" altLang="en-US" sz="2000" dirty="0"/>
              <a:t>. </a:t>
            </a:r>
          </a:p>
          <a:p>
            <a:pPr marL="800100" lvl="1" indent="-342900">
              <a:buFont typeface="Arial" panose="020B0604020202020204" pitchFamily="34" charset="0"/>
              <a:buChar char="•"/>
            </a:pPr>
            <a:r>
              <a:rPr lang="en-US" altLang="en-US" sz="2000" dirty="0"/>
              <a:t>Read-only </a:t>
            </a:r>
            <a:r>
              <a:rPr lang="en-US" altLang="en-US" sz="2000" dirty="0" err="1"/>
              <a:t>filegroups</a:t>
            </a:r>
            <a:r>
              <a:rPr lang="en-US" altLang="en-US" sz="2000" dirty="0"/>
              <a:t> aren’t backed up. </a:t>
            </a:r>
          </a:p>
          <a:p>
            <a:pPr marL="800100" lvl="1" indent="-342900">
              <a:buFont typeface="Arial" panose="020B0604020202020204" pitchFamily="34" charset="0"/>
              <a:buChar char="•"/>
            </a:pPr>
            <a:r>
              <a:rPr lang="en-US" altLang="en-US" sz="2000" dirty="0"/>
              <a:t>You need to back up read-only </a:t>
            </a:r>
            <a:r>
              <a:rPr lang="en-US" altLang="en-US" sz="2000" dirty="0" err="1"/>
              <a:t>filegroups</a:t>
            </a:r>
            <a:r>
              <a:rPr lang="en-US" altLang="en-US" sz="2000" dirty="0"/>
              <a:t> only occasionally, because they don’t change; thus</a:t>
            </a:r>
          </a:p>
          <a:p>
            <a:pPr marL="342900" indent="-342900">
              <a:buFont typeface="Arial" panose="020B0604020202020204" pitchFamily="34" charset="0"/>
              <a:buChar char="•"/>
            </a:pPr>
            <a:r>
              <a:rPr lang="en-US" altLang="en-US" sz="2000" dirty="0"/>
              <a:t>To perform a partial backup, use the READ_WRITE_FILEGROUPS option of the BACKUP statement.</a:t>
            </a:r>
          </a:p>
          <a:p>
            <a:endParaRPr lang="en-US" altLang="en-US" sz="2000" dirty="0"/>
          </a:p>
        </p:txBody>
      </p:sp>
    </p:spTree>
    <p:extLst>
      <p:ext uri="{BB962C8B-B14F-4D97-AF65-F5344CB8AC3E}">
        <p14:creationId xmlns:p14="http://schemas.microsoft.com/office/powerpoint/2010/main" val="460833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REPLICATION</a:t>
            </a:r>
            <a:endParaRPr lang="en-US" dirty="0"/>
          </a:p>
        </p:txBody>
      </p:sp>
    </p:spTree>
    <p:extLst>
      <p:ext uri="{BB962C8B-B14F-4D97-AF65-F5344CB8AC3E}">
        <p14:creationId xmlns:p14="http://schemas.microsoft.com/office/powerpoint/2010/main" val="1395832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685800"/>
            <a:ext cx="8001000" cy="5940088"/>
          </a:xfrm>
          <a:prstGeom prst="rect">
            <a:avLst/>
          </a:prstGeom>
          <a:noFill/>
        </p:spPr>
        <p:txBody>
          <a:bodyPr wrap="square" rtlCol="0">
            <a:spAutoFit/>
          </a:bodyPr>
          <a:lstStyle/>
          <a:p>
            <a:r>
              <a:rPr lang="en-US" sz="2000" b="1" dirty="0"/>
              <a:t>Backup Commands</a:t>
            </a:r>
          </a:p>
          <a:p>
            <a:r>
              <a:rPr lang="en-US" sz="2000" dirty="0"/>
              <a:t>There are primarily two options when constructing backup commands, either backing up the database or the transaction log. In conjunction with these commands, there are several options which can be specified when constructing your backup commands.</a:t>
            </a:r>
          </a:p>
          <a:p>
            <a:endParaRPr lang="en-US" sz="2000" dirty="0" smtClean="0"/>
          </a:p>
          <a:p>
            <a:r>
              <a:rPr lang="en-US" sz="2000" dirty="0"/>
              <a:t>The backup commands are constructed as follows</a:t>
            </a:r>
            <a:r>
              <a:rPr lang="en-US" sz="2000" dirty="0" smtClean="0"/>
              <a:t>:</a:t>
            </a:r>
          </a:p>
          <a:p>
            <a:endParaRPr lang="en-US" sz="2000" dirty="0"/>
          </a:p>
          <a:p>
            <a:r>
              <a:rPr lang="en-US" sz="2000" b="1" dirty="0" smtClean="0"/>
              <a:t>Database</a:t>
            </a:r>
          </a:p>
          <a:p>
            <a:r>
              <a:rPr lang="en-US" sz="2000" dirty="0"/>
              <a:t> </a:t>
            </a:r>
            <a:r>
              <a:rPr lang="en-US" sz="2000" dirty="0" smtClean="0"/>
              <a:t>- BACKUP </a:t>
            </a:r>
            <a:r>
              <a:rPr lang="en-US" sz="2000" dirty="0"/>
              <a:t>DATABASE {</a:t>
            </a:r>
            <a:r>
              <a:rPr lang="en-US" sz="2000" dirty="0" err="1"/>
              <a:t>databasename</a:t>
            </a:r>
            <a:r>
              <a:rPr lang="en-US" sz="2000" dirty="0"/>
              <a:t>} TO {device}. </a:t>
            </a:r>
            <a:endParaRPr lang="en-US" sz="2000" dirty="0" smtClean="0"/>
          </a:p>
          <a:p>
            <a:endParaRPr lang="en-US" sz="2000" dirty="0"/>
          </a:p>
          <a:p>
            <a:r>
              <a:rPr lang="en-US" sz="2000" b="1" dirty="0" smtClean="0"/>
              <a:t>Differential</a:t>
            </a:r>
          </a:p>
          <a:p>
            <a:r>
              <a:rPr lang="en-US" sz="2000" dirty="0" smtClean="0"/>
              <a:t> - BACKUP </a:t>
            </a:r>
            <a:r>
              <a:rPr lang="en-US" sz="2000" dirty="0"/>
              <a:t>DATABASE {</a:t>
            </a:r>
            <a:r>
              <a:rPr lang="en-US" sz="2000" dirty="0" err="1"/>
              <a:t>databasename</a:t>
            </a:r>
            <a:r>
              <a:rPr lang="en-US" sz="2000" dirty="0"/>
              <a:t>} TO {device}.WITH DIFFERENTIAL </a:t>
            </a:r>
            <a:endParaRPr lang="en-US" sz="2000" dirty="0" smtClean="0"/>
          </a:p>
          <a:p>
            <a:endParaRPr lang="en-US" sz="2000" dirty="0"/>
          </a:p>
          <a:p>
            <a:r>
              <a:rPr lang="en-US" sz="2000" b="1" dirty="0" err="1" smtClean="0"/>
              <a:t>Filegroup</a:t>
            </a:r>
            <a:endParaRPr lang="en-US" sz="2000" b="1" dirty="0" smtClean="0"/>
          </a:p>
          <a:p>
            <a:r>
              <a:rPr lang="en-US" sz="2000" dirty="0"/>
              <a:t> - BACKUP DATABASE {</a:t>
            </a:r>
            <a:r>
              <a:rPr lang="en-US" sz="2000" dirty="0" err="1"/>
              <a:t>databasename</a:t>
            </a:r>
            <a:r>
              <a:rPr lang="en-US" sz="2000" dirty="0"/>
              <a:t>} FILE = {filename}, FILEGROUP = {</a:t>
            </a:r>
            <a:r>
              <a:rPr lang="en-US" sz="2000" dirty="0" err="1"/>
              <a:t>filegroup</a:t>
            </a:r>
            <a:r>
              <a:rPr lang="en-US" sz="2000" dirty="0"/>
              <a:t>} TO {device} </a:t>
            </a:r>
            <a:endParaRPr lang="en-US" sz="2000" dirty="0" smtClean="0"/>
          </a:p>
          <a:p>
            <a:endParaRPr lang="en-US" sz="2000" dirty="0"/>
          </a:p>
          <a:p>
            <a:endParaRPr lang="en-US" sz="2000" dirty="0"/>
          </a:p>
        </p:txBody>
      </p:sp>
    </p:spTree>
    <p:extLst>
      <p:ext uri="{BB962C8B-B14F-4D97-AF65-F5344CB8AC3E}">
        <p14:creationId xmlns:p14="http://schemas.microsoft.com/office/powerpoint/2010/main" val="37504944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685800"/>
            <a:ext cx="8001000" cy="5632311"/>
          </a:xfrm>
          <a:prstGeom prst="rect">
            <a:avLst/>
          </a:prstGeom>
          <a:noFill/>
        </p:spPr>
        <p:txBody>
          <a:bodyPr wrap="square" rtlCol="0">
            <a:spAutoFit/>
          </a:bodyPr>
          <a:lstStyle/>
          <a:p>
            <a:r>
              <a:rPr lang="en-US" sz="2000" b="1" dirty="0"/>
              <a:t>Backup Commands</a:t>
            </a:r>
          </a:p>
          <a:p>
            <a:endParaRPr lang="en-US" sz="2000" dirty="0" smtClean="0"/>
          </a:p>
          <a:p>
            <a:r>
              <a:rPr lang="en-US" sz="2000" b="1" dirty="0" smtClean="0"/>
              <a:t>Log</a:t>
            </a:r>
          </a:p>
          <a:p>
            <a:r>
              <a:rPr lang="en-US" sz="2000" dirty="0"/>
              <a:t>This option specifies a backup of the active transaction log. The log is backed up from the last successfully executed LOG backup to the end of the log. The command is constructed as follows:</a:t>
            </a:r>
          </a:p>
          <a:p>
            <a:r>
              <a:rPr lang="en-US" sz="2000" dirty="0"/>
              <a:t> - BACKUP LOG {</a:t>
            </a:r>
            <a:r>
              <a:rPr lang="en-US" sz="2000" dirty="0" err="1"/>
              <a:t>databasename</a:t>
            </a:r>
            <a:r>
              <a:rPr lang="en-US" sz="2000" dirty="0"/>
              <a:t>} TO {device}. </a:t>
            </a:r>
            <a:endParaRPr lang="en-US" sz="2000" dirty="0" smtClean="0"/>
          </a:p>
          <a:p>
            <a:endParaRPr lang="en-US" sz="2000" dirty="0"/>
          </a:p>
          <a:p>
            <a:r>
              <a:rPr lang="en-US" sz="2000" b="1" i="1" dirty="0"/>
              <a:t>Tracking Tables</a:t>
            </a:r>
            <a:r>
              <a:rPr lang="en-US" sz="2000" dirty="0"/>
              <a:t/>
            </a:r>
            <a:br>
              <a:rPr lang="en-US" sz="2000" dirty="0"/>
            </a:br>
            <a:r>
              <a:rPr lang="en-US" sz="2000" dirty="0"/>
              <a:t>Several tables exist in the </a:t>
            </a:r>
            <a:r>
              <a:rPr lang="en-US" sz="2000" dirty="0" err="1"/>
              <a:t>msdb</a:t>
            </a:r>
            <a:r>
              <a:rPr lang="en-US" sz="2000" dirty="0"/>
              <a:t> database that track the backup operations which occurred on the server. These tables include:</a:t>
            </a:r>
          </a:p>
          <a:p>
            <a:pPr marL="342900" indent="-342900">
              <a:buFont typeface="Arial" panose="020B0604020202020204" pitchFamily="34" charset="0"/>
              <a:buChar char="•"/>
            </a:pPr>
            <a:r>
              <a:rPr lang="en-US" sz="2000" dirty="0" err="1"/>
              <a:t>backupfile</a:t>
            </a:r>
            <a:r>
              <a:rPr lang="en-US" sz="2000" dirty="0"/>
              <a:t> - Contains one row for each data or log file that is backed up</a:t>
            </a:r>
          </a:p>
          <a:p>
            <a:pPr marL="342900" indent="-342900">
              <a:buFont typeface="Arial" panose="020B0604020202020204" pitchFamily="34" charset="0"/>
              <a:buChar char="•"/>
            </a:pPr>
            <a:r>
              <a:rPr lang="en-US" sz="2000" dirty="0" err="1"/>
              <a:t>backupmediafamily</a:t>
            </a:r>
            <a:r>
              <a:rPr lang="en-US" sz="2000" dirty="0"/>
              <a:t> - Contains one row for each media family</a:t>
            </a:r>
          </a:p>
          <a:p>
            <a:pPr marL="342900" indent="-342900">
              <a:buFont typeface="Arial" panose="020B0604020202020204" pitchFamily="34" charset="0"/>
              <a:buChar char="•"/>
            </a:pPr>
            <a:r>
              <a:rPr lang="en-US" sz="2000" dirty="0" err="1"/>
              <a:t>backupmediaset</a:t>
            </a:r>
            <a:r>
              <a:rPr lang="en-US" sz="2000" dirty="0"/>
              <a:t> - Contains one row for each backup media set</a:t>
            </a:r>
          </a:p>
          <a:p>
            <a:pPr marL="342900" indent="-342900">
              <a:buFont typeface="Arial" panose="020B0604020202020204" pitchFamily="34" charset="0"/>
              <a:buChar char="•"/>
            </a:pPr>
            <a:r>
              <a:rPr lang="en-US" sz="2000" dirty="0" err="1"/>
              <a:t>backupset</a:t>
            </a:r>
            <a:r>
              <a:rPr lang="en-US" sz="2000" dirty="0"/>
              <a:t> - Contains a row for each backup set</a:t>
            </a:r>
          </a:p>
          <a:p>
            <a:endParaRPr lang="en-US" sz="2000" dirty="0" smtClean="0"/>
          </a:p>
          <a:p>
            <a:endParaRPr lang="en-US" sz="2000" dirty="0"/>
          </a:p>
          <a:p>
            <a:endParaRPr lang="en-US" sz="2000" dirty="0"/>
          </a:p>
        </p:txBody>
      </p:sp>
    </p:spTree>
    <p:extLst>
      <p:ext uri="{BB962C8B-B14F-4D97-AF65-F5344CB8AC3E}">
        <p14:creationId xmlns:p14="http://schemas.microsoft.com/office/powerpoint/2010/main" val="123373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Backups	</a:t>
            </a:r>
            <a:endParaRPr lang="en-US" sz="1400" dirty="0"/>
          </a:p>
        </p:txBody>
      </p:sp>
      <p:sp>
        <p:nvSpPr>
          <p:cNvPr id="6" name="TextBox 5"/>
          <p:cNvSpPr txBox="1"/>
          <p:nvPr/>
        </p:nvSpPr>
        <p:spPr>
          <a:xfrm>
            <a:off x="381001" y="685800"/>
            <a:ext cx="8001000" cy="3170099"/>
          </a:xfrm>
          <a:prstGeom prst="rect">
            <a:avLst/>
          </a:prstGeom>
          <a:noFill/>
        </p:spPr>
        <p:txBody>
          <a:bodyPr wrap="square" rtlCol="0">
            <a:spAutoFit/>
          </a:bodyPr>
          <a:lstStyle/>
          <a:p>
            <a:r>
              <a:rPr lang="en-US" sz="2000" b="1" dirty="0" smtClean="0"/>
              <a:t>Types of Backups</a:t>
            </a:r>
            <a:endParaRPr lang="en-US" sz="2000" b="1" dirty="0"/>
          </a:p>
          <a:p>
            <a:endParaRPr lang="en-US" sz="2000" dirty="0" smtClean="0"/>
          </a:p>
          <a:p>
            <a:pPr marL="342900" lvl="1" indent="-342900">
              <a:buFont typeface="Arial" panose="020B0604020202020204" pitchFamily="34" charset="0"/>
              <a:buChar char="•"/>
            </a:pPr>
            <a:r>
              <a:rPr lang="en-US" altLang="en-US" sz="2000" dirty="0"/>
              <a:t>You can create two types of backup devices:</a:t>
            </a:r>
          </a:p>
          <a:p>
            <a:pPr marL="857250" lvl="2" indent="-457200">
              <a:buFont typeface="Arial" panose="020B0604020202020204" pitchFamily="34" charset="0"/>
              <a:buChar char="•"/>
            </a:pPr>
            <a:r>
              <a:rPr lang="en-US" altLang="en-US" sz="2000" dirty="0"/>
              <a:t>Permanent</a:t>
            </a:r>
          </a:p>
          <a:p>
            <a:pPr marL="857250" lvl="2" indent="-457200">
              <a:buFont typeface="Arial" panose="020B0604020202020204" pitchFamily="34" charset="0"/>
              <a:buChar char="•"/>
            </a:pPr>
            <a:r>
              <a:rPr lang="en-US" altLang="en-US" sz="2000" dirty="0"/>
              <a:t>Temporary</a:t>
            </a:r>
          </a:p>
          <a:p>
            <a:pPr marL="342900" indent="-342900">
              <a:buFont typeface="Arial" panose="020B0604020202020204" pitchFamily="34" charset="0"/>
              <a:buChar char="•"/>
            </a:pPr>
            <a:r>
              <a:rPr lang="en-US" altLang="en-US" sz="2000" dirty="0"/>
              <a:t>Temporary backup devices are created on the fly when you perform the backup. </a:t>
            </a:r>
          </a:p>
          <a:p>
            <a:pPr marL="342900" indent="-342900">
              <a:buFont typeface="Arial" panose="020B0604020202020204" pitchFamily="34" charset="0"/>
              <a:buChar char="•"/>
            </a:pPr>
            <a:r>
              <a:rPr lang="en-US" altLang="en-US" sz="2000" dirty="0"/>
              <a:t>You can use permanent backup devices over and over again; you can even append data to them, making them perfect devices for regularly scheduled backups. </a:t>
            </a:r>
          </a:p>
        </p:txBody>
      </p:sp>
    </p:spTree>
    <p:extLst>
      <p:ext uri="{BB962C8B-B14F-4D97-AF65-F5344CB8AC3E}">
        <p14:creationId xmlns:p14="http://schemas.microsoft.com/office/powerpoint/2010/main" val="1588793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RECOVERY</a:t>
            </a:r>
            <a:endParaRPr lang="en-US" dirty="0"/>
          </a:p>
        </p:txBody>
      </p:sp>
    </p:spTree>
    <p:extLst>
      <p:ext uri="{BB962C8B-B14F-4D97-AF65-F5344CB8AC3E}">
        <p14:creationId xmlns:p14="http://schemas.microsoft.com/office/powerpoint/2010/main" val="1296157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Recovery	</a:t>
            </a:r>
            <a:endParaRPr lang="en-US" sz="1400" dirty="0"/>
          </a:p>
        </p:txBody>
      </p:sp>
      <p:sp>
        <p:nvSpPr>
          <p:cNvPr id="6" name="TextBox 5"/>
          <p:cNvSpPr txBox="1"/>
          <p:nvPr/>
        </p:nvSpPr>
        <p:spPr>
          <a:xfrm>
            <a:off x="381001" y="838200"/>
            <a:ext cx="8001000" cy="5632311"/>
          </a:xfrm>
          <a:prstGeom prst="rect">
            <a:avLst/>
          </a:prstGeom>
          <a:noFill/>
        </p:spPr>
        <p:txBody>
          <a:bodyPr wrap="square" rtlCol="0">
            <a:spAutoFit/>
          </a:bodyPr>
          <a:lstStyle/>
          <a:p>
            <a:r>
              <a:rPr lang="en-US" dirty="0"/>
              <a:t>Backing up databases is the second most important task that a DBA should perform. So what is the most important task? Recovering databases. This is why it is important that a DBA regularly take backups. However, coupled with taking the backups, the DBA should regularly test those backups. The best way to perform these tests is to restore the backups. As a best practice, a process should be put in place to ensure the validity of the backups through restoration. In most cases, a separate instance of SQL Server is configured and the databases are restored on that server. After the restore, user and application access is a good test of whether or not the data is available and valid. </a:t>
            </a:r>
            <a:endParaRPr lang="en-US" dirty="0" smtClean="0"/>
          </a:p>
          <a:p>
            <a:endParaRPr lang="en-US" dirty="0"/>
          </a:p>
          <a:p>
            <a:r>
              <a:rPr lang="en-US" dirty="0"/>
              <a:t>Using SQL Server, you can restore the following: </a:t>
            </a:r>
          </a:p>
          <a:p>
            <a:pPr marL="285750" indent="-285750">
              <a:buFont typeface="Arial" panose="020B0604020202020204" pitchFamily="34" charset="0"/>
              <a:buChar char="•"/>
            </a:pPr>
            <a:r>
              <a:rPr lang="en-US" dirty="0"/>
              <a:t>An entire database </a:t>
            </a:r>
          </a:p>
          <a:p>
            <a:pPr marL="285750" indent="-285750">
              <a:buFont typeface="Arial" panose="020B0604020202020204" pitchFamily="34" charset="0"/>
              <a:buChar char="•"/>
            </a:pPr>
            <a:r>
              <a:rPr lang="it-IT" dirty="0"/>
              <a:t>A page in a database </a:t>
            </a:r>
          </a:p>
          <a:p>
            <a:pPr marL="285750" indent="-285750">
              <a:buFont typeface="Arial" panose="020B0604020202020204" pitchFamily="34" charset="0"/>
              <a:buChar char="•"/>
            </a:pPr>
            <a:r>
              <a:rPr lang="en-US" dirty="0"/>
              <a:t>A part of a database </a:t>
            </a:r>
          </a:p>
          <a:p>
            <a:pPr marL="285750" indent="-285750">
              <a:buFont typeface="Arial" panose="020B0604020202020204" pitchFamily="34" charset="0"/>
              <a:buChar char="•"/>
            </a:pPr>
            <a:r>
              <a:rPr lang="en-US" dirty="0"/>
              <a:t>The database transaction log </a:t>
            </a:r>
          </a:p>
          <a:p>
            <a:pPr marL="285750" indent="-285750">
              <a:buFont typeface="Arial" panose="020B0604020202020204" pitchFamily="34" charset="0"/>
              <a:buChar char="•"/>
            </a:pPr>
            <a:r>
              <a:rPr lang="en-US" dirty="0"/>
              <a:t>A file or </a:t>
            </a:r>
            <a:r>
              <a:rPr lang="en-US" dirty="0" err="1"/>
              <a:t>filegroup</a:t>
            </a:r>
            <a:r>
              <a:rPr lang="en-US" dirty="0"/>
              <a:t> in a database </a:t>
            </a:r>
          </a:p>
          <a:p>
            <a:pPr marL="285750" indent="-285750">
              <a:buFont typeface="Arial" panose="020B0604020202020204" pitchFamily="34" charset="0"/>
              <a:buChar char="•"/>
            </a:pPr>
            <a:endParaRPr lang="en-US" dirty="0"/>
          </a:p>
          <a:p>
            <a:r>
              <a:rPr lang="en-US" dirty="0"/>
              <a:t>As you can see, you have several options available when restoring databases, ensuring that you have the flexibility to address most scenarios that may arise. SQL Server allows you to restore databases using both T-SQL and SSMS. </a:t>
            </a:r>
            <a:endParaRPr lang="en-US" altLang="en-US" dirty="0"/>
          </a:p>
        </p:txBody>
      </p:sp>
    </p:spTree>
    <p:extLst>
      <p:ext uri="{BB962C8B-B14F-4D97-AF65-F5344CB8AC3E}">
        <p14:creationId xmlns:p14="http://schemas.microsoft.com/office/powerpoint/2010/main" val="1646903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Recovery	</a:t>
            </a:r>
            <a:endParaRPr lang="en-US" sz="1400" dirty="0"/>
          </a:p>
        </p:txBody>
      </p:sp>
      <p:sp>
        <p:nvSpPr>
          <p:cNvPr id="6" name="TextBox 5"/>
          <p:cNvSpPr txBox="1"/>
          <p:nvPr/>
        </p:nvSpPr>
        <p:spPr>
          <a:xfrm>
            <a:off x="381001" y="838200"/>
            <a:ext cx="8001000" cy="5632311"/>
          </a:xfrm>
          <a:prstGeom prst="rect">
            <a:avLst/>
          </a:prstGeom>
          <a:noFill/>
        </p:spPr>
        <p:txBody>
          <a:bodyPr wrap="square" rtlCol="0">
            <a:spAutoFit/>
          </a:bodyPr>
          <a:lstStyle/>
          <a:p>
            <a:r>
              <a:rPr lang="en-US" dirty="0"/>
              <a:t>Prior to restoring a database, you should always consider exactly what you are going to restore. This is especially important when restoring using T-SQL. Assume that you must restore a full backup, a single differential, and single transaction log backup, in that order. When restoring the </a:t>
            </a:r>
            <a:r>
              <a:rPr lang="en-US" i="1" dirty="0"/>
              <a:t>FULL </a:t>
            </a:r>
            <a:r>
              <a:rPr lang="en-US" dirty="0"/>
              <a:t>and </a:t>
            </a:r>
            <a:r>
              <a:rPr lang="en-US" i="1" dirty="0"/>
              <a:t>DIFFERENTIAL </a:t>
            </a:r>
            <a:r>
              <a:rPr lang="en-US" dirty="0"/>
              <a:t>backup, you must include the </a:t>
            </a:r>
            <a:r>
              <a:rPr lang="en-US" i="1" dirty="0"/>
              <a:t>NORECOVERY </a:t>
            </a:r>
            <a:r>
              <a:rPr lang="en-US" dirty="0"/>
              <a:t>keyword in the </a:t>
            </a:r>
            <a:r>
              <a:rPr lang="en-US" i="1" dirty="0"/>
              <a:t>WITH </a:t>
            </a:r>
            <a:r>
              <a:rPr lang="en-US" dirty="0"/>
              <a:t>clause. </a:t>
            </a:r>
            <a:endParaRPr lang="en-US" dirty="0" smtClean="0"/>
          </a:p>
          <a:p>
            <a:endParaRPr lang="en-US" altLang="en-US" dirty="0"/>
          </a:p>
          <a:p>
            <a:r>
              <a:rPr lang="en-US" b="1" dirty="0"/>
              <a:t>Restore Commands</a:t>
            </a:r>
          </a:p>
          <a:p>
            <a:r>
              <a:rPr lang="en-US" dirty="0"/>
              <a:t>The restore commands are equivalent to the backup commands in terms of syntax. You have the option to execute database or transaction log restores. In addition, there are more commands available that permit checking the validity of the backup file as well as read the contents of the backup file prior to executing a restore.</a:t>
            </a:r>
          </a:p>
          <a:p>
            <a:endParaRPr lang="en-US" i="1" dirty="0" smtClean="0"/>
          </a:p>
          <a:p>
            <a:r>
              <a:rPr lang="en-US" b="1" i="1" dirty="0" smtClean="0"/>
              <a:t>DATABASE</a:t>
            </a:r>
            <a:r>
              <a:rPr lang="en-US" dirty="0"/>
              <a:t/>
            </a:r>
            <a:br>
              <a:rPr lang="en-US" dirty="0"/>
            </a:br>
            <a:r>
              <a:rPr lang="en-US" dirty="0"/>
              <a:t>Specifies the complete restore of the database from a backup device. This can either be a full database, differential or a </a:t>
            </a:r>
            <a:r>
              <a:rPr lang="en-US" dirty="0" err="1"/>
              <a:t>filegroup</a:t>
            </a:r>
            <a:r>
              <a:rPr lang="en-US" dirty="0"/>
              <a:t> restoration. If a list of files and </a:t>
            </a:r>
            <a:r>
              <a:rPr lang="en-US" dirty="0" err="1"/>
              <a:t>filegroups</a:t>
            </a:r>
            <a:r>
              <a:rPr lang="en-US" dirty="0"/>
              <a:t> is specified, only those files and </a:t>
            </a:r>
            <a:r>
              <a:rPr lang="en-US" dirty="0" err="1"/>
              <a:t>filegroups</a:t>
            </a:r>
            <a:r>
              <a:rPr lang="en-US" dirty="0"/>
              <a:t> are restored</a:t>
            </a:r>
            <a:r>
              <a:rPr lang="en-US" dirty="0" smtClean="0"/>
              <a:t>.</a:t>
            </a:r>
          </a:p>
          <a:p>
            <a:endParaRPr lang="en-US" dirty="0"/>
          </a:p>
          <a:p>
            <a:r>
              <a:rPr lang="en-US" b="1" dirty="0" smtClean="0"/>
              <a:t>Database</a:t>
            </a:r>
          </a:p>
          <a:p>
            <a:r>
              <a:rPr lang="en-US" dirty="0"/>
              <a:t> - RESTORE DATABASE {</a:t>
            </a:r>
            <a:r>
              <a:rPr lang="en-US" dirty="0" err="1"/>
              <a:t>databasename</a:t>
            </a:r>
            <a:r>
              <a:rPr lang="en-US" dirty="0"/>
              <a:t>} FROM {device} </a:t>
            </a:r>
          </a:p>
          <a:p>
            <a:endParaRPr lang="en-US" altLang="en-US" dirty="0"/>
          </a:p>
        </p:txBody>
      </p:sp>
    </p:spTree>
    <p:extLst>
      <p:ext uri="{BB962C8B-B14F-4D97-AF65-F5344CB8AC3E}">
        <p14:creationId xmlns:p14="http://schemas.microsoft.com/office/powerpoint/2010/main" val="12501367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Recovery	</a:t>
            </a:r>
            <a:endParaRPr lang="en-US" sz="1400" dirty="0"/>
          </a:p>
        </p:txBody>
      </p:sp>
      <p:sp>
        <p:nvSpPr>
          <p:cNvPr id="6" name="TextBox 5"/>
          <p:cNvSpPr txBox="1"/>
          <p:nvPr/>
        </p:nvSpPr>
        <p:spPr>
          <a:xfrm>
            <a:off x="381001" y="838200"/>
            <a:ext cx="8001000" cy="5909310"/>
          </a:xfrm>
          <a:prstGeom prst="rect">
            <a:avLst/>
          </a:prstGeom>
          <a:noFill/>
        </p:spPr>
        <p:txBody>
          <a:bodyPr wrap="square" rtlCol="0">
            <a:spAutoFit/>
          </a:bodyPr>
          <a:lstStyle/>
          <a:p>
            <a:r>
              <a:rPr lang="en-US" b="1" dirty="0" smtClean="0"/>
              <a:t>Restore Commands</a:t>
            </a:r>
            <a:endParaRPr lang="en-US" altLang="en-US" dirty="0" smtClean="0"/>
          </a:p>
          <a:p>
            <a:r>
              <a:rPr lang="en-US" altLang="en-US" b="1" dirty="0" smtClean="0"/>
              <a:t>Database and Differential</a:t>
            </a:r>
          </a:p>
          <a:p>
            <a:r>
              <a:rPr lang="en-US" altLang="en-US" dirty="0"/>
              <a:t> </a:t>
            </a:r>
            <a:r>
              <a:rPr lang="en-US" altLang="en-US" dirty="0" smtClean="0"/>
              <a:t>- </a:t>
            </a:r>
            <a:r>
              <a:rPr lang="en-US" dirty="0"/>
              <a:t>RESTORE DATABASE {</a:t>
            </a:r>
            <a:r>
              <a:rPr lang="en-US" dirty="0" err="1"/>
              <a:t>databasename</a:t>
            </a:r>
            <a:r>
              <a:rPr lang="en-US" dirty="0"/>
              <a:t>} FROM {device} WITH NORECOVERY RESTORE DATABASE {</a:t>
            </a:r>
            <a:r>
              <a:rPr lang="en-US" dirty="0" err="1"/>
              <a:t>databasename</a:t>
            </a:r>
            <a:r>
              <a:rPr lang="en-US" dirty="0"/>
              <a:t>} FROM {device} </a:t>
            </a:r>
            <a:endParaRPr lang="en-US" dirty="0" smtClean="0"/>
          </a:p>
          <a:p>
            <a:endParaRPr lang="en-US" altLang="en-US" dirty="0"/>
          </a:p>
          <a:p>
            <a:r>
              <a:rPr lang="en-US" altLang="en-US" b="1" dirty="0" err="1" smtClean="0"/>
              <a:t>Filegroup</a:t>
            </a:r>
            <a:endParaRPr lang="en-US" altLang="en-US" b="1" dirty="0" smtClean="0"/>
          </a:p>
          <a:p>
            <a:r>
              <a:rPr lang="en-US" altLang="en-US" dirty="0"/>
              <a:t> </a:t>
            </a:r>
            <a:r>
              <a:rPr lang="en-US" altLang="en-US" dirty="0" smtClean="0"/>
              <a:t>- </a:t>
            </a:r>
            <a:r>
              <a:rPr lang="en-US" dirty="0"/>
              <a:t>RESTORE DATABASE {</a:t>
            </a:r>
            <a:r>
              <a:rPr lang="en-US" dirty="0" err="1"/>
              <a:t>databasename</a:t>
            </a:r>
            <a:r>
              <a:rPr lang="en-US" dirty="0"/>
              <a:t>} FILE = {filename}, FILEGROUP = {</a:t>
            </a:r>
            <a:r>
              <a:rPr lang="en-US" dirty="0" err="1"/>
              <a:t>filegroup</a:t>
            </a:r>
            <a:r>
              <a:rPr lang="en-US" dirty="0"/>
              <a:t>} FROM {device} WITH NORECOVERY RESTORE LOG {</a:t>
            </a:r>
            <a:r>
              <a:rPr lang="en-US" dirty="0" err="1"/>
              <a:t>databasename</a:t>
            </a:r>
            <a:r>
              <a:rPr lang="en-US" dirty="0"/>
              <a:t>} FROM {device} </a:t>
            </a:r>
            <a:endParaRPr lang="en-US" dirty="0" smtClean="0"/>
          </a:p>
          <a:p>
            <a:endParaRPr lang="en-US" altLang="en-US" dirty="0"/>
          </a:p>
          <a:p>
            <a:r>
              <a:rPr lang="en-US" altLang="en-US" b="1" dirty="0" smtClean="0"/>
              <a:t>Log</a:t>
            </a:r>
          </a:p>
          <a:p>
            <a:r>
              <a:rPr lang="en-US" dirty="0"/>
              <a:t>Specifies a transaction log restore is to be applied to the database. Transaction logs must be applied in sequential order from the oldest backup to the most recent backup. SQL Server checks the backed up transaction log to ensure that the transactions are being loaded in the correct database and in the correct sequence. To apply multiple transaction logs, use the NORECOVERY option on all restore operations except the last restore command where the database recovery is needed. In addition, a transaction log restore must be executed following the database restore</a:t>
            </a:r>
            <a:r>
              <a:rPr lang="en-US" dirty="0" smtClean="0"/>
              <a:t>.</a:t>
            </a:r>
          </a:p>
          <a:p>
            <a:r>
              <a:rPr lang="en-US" altLang="en-US" dirty="0" smtClean="0"/>
              <a:t> - </a:t>
            </a:r>
            <a:r>
              <a:rPr lang="en-US" dirty="0"/>
              <a:t>RESTORE DATABASE {</a:t>
            </a:r>
            <a:r>
              <a:rPr lang="en-US" dirty="0" err="1"/>
              <a:t>databasename</a:t>
            </a:r>
            <a:r>
              <a:rPr lang="en-US" dirty="0"/>
              <a:t>} FROM {device} WITH NORECOVERY RESTORE LOG {</a:t>
            </a:r>
            <a:r>
              <a:rPr lang="en-US" dirty="0" err="1"/>
              <a:t>databasename</a:t>
            </a:r>
            <a:r>
              <a:rPr lang="en-US" dirty="0"/>
              <a:t>} FROM {device} WITH NORECOVERY RESTORE LOG {</a:t>
            </a:r>
            <a:r>
              <a:rPr lang="en-US" dirty="0" err="1"/>
              <a:t>databasename</a:t>
            </a:r>
            <a:r>
              <a:rPr lang="en-US" dirty="0"/>
              <a:t>} FROM {device} </a:t>
            </a:r>
            <a:endParaRPr lang="en-US" altLang="en-US" dirty="0"/>
          </a:p>
        </p:txBody>
      </p:sp>
    </p:spTree>
    <p:extLst>
      <p:ext uri="{BB962C8B-B14F-4D97-AF65-F5344CB8AC3E}">
        <p14:creationId xmlns:p14="http://schemas.microsoft.com/office/powerpoint/2010/main" val="3967104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Recovery	</a:t>
            </a:r>
            <a:endParaRPr lang="en-US" sz="1400" dirty="0"/>
          </a:p>
        </p:txBody>
      </p:sp>
      <p:sp>
        <p:nvSpPr>
          <p:cNvPr id="6" name="TextBox 5"/>
          <p:cNvSpPr txBox="1"/>
          <p:nvPr/>
        </p:nvSpPr>
        <p:spPr>
          <a:xfrm>
            <a:off x="381001" y="838200"/>
            <a:ext cx="8001000" cy="4955203"/>
          </a:xfrm>
          <a:prstGeom prst="rect">
            <a:avLst/>
          </a:prstGeom>
          <a:noFill/>
        </p:spPr>
        <p:txBody>
          <a:bodyPr wrap="square" rtlCol="0">
            <a:spAutoFit/>
          </a:bodyPr>
          <a:lstStyle/>
          <a:p>
            <a:r>
              <a:rPr lang="en-US" b="1" dirty="0" smtClean="0"/>
              <a:t>Restore</a:t>
            </a:r>
          </a:p>
          <a:p>
            <a:endParaRPr lang="en-US" altLang="en-US" dirty="0"/>
          </a:p>
          <a:p>
            <a:pPr marL="285750" indent="-285750">
              <a:buFont typeface="Arial" panose="020B0604020202020204" pitchFamily="34" charset="0"/>
              <a:buChar char="•"/>
            </a:pPr>
            <a:r>
              <a:rPr lang="en-US" altLang="en-US" sz="2000" dirty="0"/>
              <a:t>Regularly rehearse recovering your database before the expected disaster occurs. </a:t>
            </a:r>
          </a:p>
          <a:p>
            <a:pPr marL="285750" indent="-285750">
              <a:buFont typeface="Arial" panose="020B0604020202020204" pitchFamily="34" charset="0"/>
              <a:buChar char="•"/>
            </a:pPr>
            <a:r>
              <a:rPr lang="en-US" altLang="en-US" sz="2000" dirty="0"/>
              <a:t>Suspect or corrupt databases aren’t the only reasons to perform restores, though. </a:t>
            </a:r>
          </a:p>
          <a:p>
            <a:pPr marL="285750" indent="-285750">
              <a:buFont typeface="Arial" panose="020B0604020202020204" pitchFamily="34" charset="0"/>
              <a:buChar char="•"/>
            </a:pPr>
            <a:r>
              <a:rPr lang="en-US" altLang="en-US" sz="2000" dirty="0"/>
              <a:t>You may, for example, need to send a copy of one of your databases to the home office or to a branch office for synchronization. </a:t>
            </a:r>
          </a:p>
          <a:p>
            <a:pPr marL="285750" indent="-285750">
              <a:buFont typeface="Arial" panose="020B0604020202020204" pitchFamily="34" charset="0"/>
              <a:buChar char="•"/>
            </a:pPr>
            <a:r>
              <a:rPr lang="en-US" altLang="en-US" sz="2000" dirty="0"/>
              <a:t>The restore operation will likely miss recovering the last transactions entered by users, so be sure to alert your users of the need to restore. </a:t>
            </a:r>
          </a:p>
          <a:p>
            <a:pPr marL="285750" indent="-285750">
              <a:buFont typeface="Arial" panose="020B0604020202020204" pitchFamily="34" charset="0"/>
              <a:buChar char="•"/>
            </a:pPr>
            <a:r>
              <a:rPr lang="en-US" altLang="en-US" sz="2000" dirty="0"/>
              <a:t>Train them how to verify that the last few entries still exist after your restoration effort. </a:t>
            </a:r>
          </a:p>
          <a:p>
            <a:pPr marL="285750" indent="-285750">
              <a:buFont typeface="Arial" panose="020B0604020202020204" pitchFamily="34" charset="0"/>
              <a:buChar char="•"/>
            </a:pPr>
            <a:r>
              <a:rPr lang="en-US" altLang="en-US" sz="2000" dirty="0"/>
              <a:t>Some corporations train users to maintain today’s records until tomorrow in case a daily backup and subsequent restore misses all of yesterday’s data entries.</a:t>
            </a:r>
          </a:p>
          <a:p>
            <a:pPr marL="285750" indent="-28575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901634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Recovery	</a:t>
            </a:r>
            <a:endParaRPr lang="en-US" sz="1400" dirty="0"/>
          </a:p>
        </p:txBody>
      </p:sp>
      <p:sp>
        <p:nvSpPr>
          <p:cNvPr id="6" name="TextBox 5"/>
          <p:cNvSpPr txBox="1"/>
          <p:nvPr/>
        </p:nvSpPr>
        <p:spPr>
          <a:xfrm>
            <a:off x="381001" y="838200"/>
            <a:ext cx="8001000" cy="5232202"/>
          </a:xfrm>
          <a:prstGeom prst="rect">
            <a:avLst/>
          </a:prstGeom>
          <a:noFill/>
        </p:spPr>
        <p:txBody>
          <a:bodyPr wrap="square" rtlCol="0">
            <a:spAutoFit/>
          </a:bodyPr>
          <a:lstStyle/>
          <a:p>
            <a:r>
              <a:rPr lang="en-US" b="1" dirty="0" smtClean="0"/>
              <a:t>Recovery Option</a:t>
            </a:r>
          </a:p>
          <a:p>
            <a:endParaRPr lang="en-US" altLang="en-US" dirty="0"/>
          </a:p>
          <a:p>
            <a:pPr marL="342900" indent="-342900">
              <a:buFont typeface="Arial" panose="020B0604020202020204" pitchFamily="34" charset="0"/>
              <a:buChar char="•"/>
            </a:pPr>
            <a:r>
              <a:rPr lang="en-US" altLang="en-US" sz="2000" dirty="0"/>
              <a:t>The RECOVERY option, when set incorrectly, can thwart all your efforts to restore a database. </a:t>
            </a:r>
          </a:p>
          <a:p>
            <a:pPr marL="342900" indent="-342900">
              <a:buFont typeface="Arial" panose="020B0604020202020204" pitchFamily="34" charset="0"/>
              <a:buChar char="•"/>
            </a:pPr>
            <a:r>
              <a:rPr lang="en-US" altLang="en-US" sz="2000" dirty="0"/>
              <a:t>The RECOVERY option tells SQL Server that you’ve finished restoring the database and that users should be allowed back in. </a:t>
            </a:r>
          </a:p>
          <a:p>
            <a:pPr marL="342900" indent="-342900">
              <a:buFont typeface="Arial" panose="020B0604020202020204" pitchFamily="34" charset="0"/>
              <a:buChar char="•"/>
            </a:pPr>
            <a:r>
              <a:rPr lang="en-US" altLang="en-US" sz="2000" dirty="0"/>
              <a:t>Use this option </a:t>
            </a:r>
            <a:r>
              <a:rPr lang="en-US" altLang="en-US" sz="2000" i="1" dirty="0"/>
              <a:t>only</a:t>
            </a:r>
            <a:r>
              <a:rPr lang="en-US" altLang="en-US" sz="2000" dirty="0"/>
              <a:t> on the last file of the restore process.</a:t>
            </a:r>
          </a:p>
          <a:p>
            <a:pPr marL="342900" indent="-342900">
              <a:buFont typeface="Arial" panose="020B0604020202020204" pitchFamily="34" charset="0"/>
              <a:buChar char="•"/>
            </a:pPr>
            <a:endParaRPr lang="en-US" altLang="en-US" sz="2000" dirty="0"/>
          </a:p>
          <a:p>
            <a:r>
              <a:rPr lang="en-US" altLang="en-US" sz="2000" b="1" dirty="0" smtClean="0"/>
              <a:t>Restoring to a Location</a:t>
            </a:r>
          </a:p>
          <a:p>
            <a:pPr marL="342900" indent="-342900">
              <a:buFont typeface="Arial" panose="020B0604020202020204" pitchFamily="34" charset="0"/>
              <a:buChar char="•"/>
            </a:pPr>
            <a:r>
              <a:rPr lang="en-US" altLang="en-US" sz="2000" dirty="0"/>
              <a:t>SQL Server also remembers where the original files were located when you backed them up. </a:t>
            </a:r>
          </a:p>
          <a:p>
            <a:pPr marL="342900" indent="-342900">
              <a:buFont typeface="Arial" panose="020B0604020202020204" pitchFamily="34" charset="0"/>
              <a:buChar char="•"/>
            </a:pPr>
            <a:r>
              <a:rPr lang="en-US" altLang="en-US" sz="2000" dirty="0"/>
              <a:t>Thus, if you backed up files from the D:\ drive, SQL Server will restore them to the D:\ drive. </a:t>
            </a:r>
          </a:p>
          <a:p>
            <a:pPr marL="342900" indent="-342900">
              <a:buFont typeface="Arial" panose="020B0604020202020204" pitchFamily="34" charset="0"/>
              <a:buChar char="•"/>
            </a:pPr>
            <a:r>
              <a:rPr lang="en-US" altLang="en-US" sz="2000" dirty="0"/>
              <a:t>In this instance, you need to use the MOVE…TO option. MOVE…TO lets you back up a database in one location and move it to another location.</a:t>
            </a:r>
          </a:p>
          <a:p>
            <a:pPr marL="342900" indent="-342900">
              <a:buFont typeface="Arial" panose="020B0604020202020204" pitchFamily="34" charset="0"/>
              <a:buChar char="•"/>
            </a:pPr>
            <a:endParaRPr lang="en-US" altLang="en-US" sz="2000" dirty="0"/>
          </a:p>
          <a:p>
            <a:pPr marL="342900" indent="-34290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2405986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Recovery	</a:t>
            </a:r>
            <a:endParaRPr lang="en-US" sz="1400" dirty="0"/>
          </a:p>
        </p:txBody>
      </p:sp>
      <p:sp>
        <p:nvSpPr>
          <p:cNvPr id="6" name="TextBox 5"/>
          <p:cNvSpPr txBox="1"/>
          <p:nvPr/>
        </p:nvSpPr>
        <p:spPr>
          <a:xfrm>
            <a:off x="381001" y="838200"/>
            <a:ext cx="8001000" cy="5570756"/>
          </a:xfrm>
          <a:prstGeom prst="rect">
            <a:avLst/>
          </a:prstGeom>
          <a:noFill/>
        </p:spPr>
        <p:txBody>
          <a:bodyPr wrap="square" rtlCol="0">
            <a:spAutoFit/>
          </a:bodyPr>
          <a:lstStyle/>
          <a:p>
            <a:r>
              <a:rPr lang="en-US" b="1" dirty="0" smtClean="0"/>
              <a:t>Restore Check</a:t>
            </a:r>
          </a:p>
          <a:p>
            <a:endParaRPr lang="en-US" altLang="en-US" dirty="0"/>
          </a:p>
          <a:p>
            <a:pPr marL="342900" indent="-342900">
              <a:buFont typeface="Arial" panose="020B0604020202020204" pitchFamily="34" charset="0"/>
              <a:buChar char="•"/>
            </a:pPr>
            <a:r>
              <a:rPr lang="en-US" altLang="en-US" sz="2000" dirty="0"/>
              <a:t>Finally, before allowing you to restore a database, SQL Server performs a safety check to make sure you aren’t accidentally restoring the wrong database. </a:t>
            </a:r>
          </a:p>
          <a:p>
            <a:pPr marL="342900" indent="-342900">
              <a:buFont typeface="Arial" panose="020B0604020202020204" pitchFamily="34" charset="0"/>
              <a:buChar char="•"/>
            </a:pPr>
            <a:r>
              <a:rPr lang="en-US" altLang="en-US" sz="2000" dirty="0"/>
              <a:t>SQL Server compares the database name being restored to the name of the database recorded in the backup device. </a:t>
            </a:r>
            <a:endParaRPr lang="en-US" altLang="en-US" sz="2000" dirty="0" smtClean="0"/>
          </a:p>
          <a:p>
            <a:endParaRPr lang="en-US" altLang="en-US" sz="2000" dirty="0" smtClean="0"/>
          </a:p>
          <a:p>
            <a:r>
              <a:rPr lang="en-US" altLang="en-US" sz="2000" b="1" dirty="0" smtClean="0"/>
              <a:t>Online Restore</a:t>
            </a:r>
            <a:endParaRPr lang="en-US" altLang="en-US" sz="2000" b="1" dirty="0"/>
          </a:p>
          <a:p>
            <a:pPr marL="342900" indent="-342900">
              <a:buFont typeface="Arial" panose="020B0604020202020204" pitchFamily="34" charset="0"/>
              <a:buChar char="•"/>
            </a:pPr>
            <a:r>
              <a:rPr lang="en-US" altLang="en-US" sz="2000" dirty="0"/>
              <a:t>Normally a database restore requires exclusive access to the database. </a:t>
            </a:r>
          </a:p>
          <a:p>
            <a:pPr marL="342900" indent="-342900">
              <a:buFont typeface="Arial" panose="020B0604020202020204" pitchFamily="34" charset="0"/>
              <a:buChar char="•"/>
            </a:pPr>
            <a:r>
              <a:rPr lang="en-US" altLang="en-US" sz="2000" dirty="0"/>
              <a:t>For larger databases, a restore operation can take hours. </a:t>
            </a:r>
          </a:p>
          <a:p>
            <a:pPr marL="342900" indent="-342900">
              <a:buFont typeface="Arial" panose="020B0604020202020204" pitchFamily="34" charset="0"/>
              <a:buChar char="•"/>
            </a:pPr>
            <a:r>
              <a:rPr lang="en-US" altLang="en-US" sz="2000" dirty="0"/>
              <a:t>When the Enterprise Edition of SQL Server is in use, the online option for restores is available. </a:t>
            </a:r>
          </a:p>
          <a:p>
            <a:pPr marL="342900" indent="-342900">
              <a:buFont typeface="Arial" panose="020B0604020202020204" pitchFamily="34" charset="0"/>
              <a:buChar char="•"/>
            </a:pPr>
            <a:r>
              <a:rPr lang="en-US" altLang="en-US" sz="2000" dirty="0"/>
              <a:t>Online restores are automatic and require the use of different </a:t>
            </a:r>
            <a:r>
              <a:rPr lang="en-US" altLang="en-US" sz="2000" dirty="0" err="1"/>
              <a:t>filegroups</a:t>
            </a:r>
            <a:r>
              <a:rPr lang="en-US" altLang="en-US" sz="2000" dirty="0"/>
              <a:t> so that different </a:t>
            </a:r>
            <a:r>
              <a:rPr lang="en-US" altLang="en-US" sz="2000" dirty="0" err="1"/>
              <a:t>filegroups</a:t>
            </a:r>
            <a:r>
              <a:rPr lang="en-US" altLang="en-US" sz="2000" dirty="0"/>
              <a:t>, files, or even individual pages can be restored. </a:t>
            </a:r>
          </a:p>
          <a:p>
            <a:pPr marL="342900" indent="-342900">
              <a:buFont typeface="Arial" panose="020B0604020202020204" pitchFamily="34" charset="0"/>
              <a:buChar char="•"/>
            </a:pPr>
            <a:r>
              <a:rPr lang="en-US" altLang="en-US" sz="2000" dirty="0"/>
              <a:t>This could be extremely useful in the event of a torn or damaged page in a large highly busy </a:t>
            </a:r>
            <a:r>
              <a:rPr lang="en-US" altLang="en-US" sz="2000" dirty="0" smtClean="0"/>
              <a:t>database.</a:t>
            </a:r>
            <a:endParaRPr lang="en-US" altLang="en-US" sz="2000" dirty="0"/>
          </a:p>
        </p:txBody>
      </p:sp>
    </p:spTree>
    <p:extLst>
      <p:ext uri="{BB962C8B-B14F-4D97-AF65-F5344CB8AC3E}">
        <p14:creationId xmlns:p14="http://schemas.microsoft.com/office/powerpoint/2010/main" val="4206258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lnSpcReduction="10000"/>
          </a:bodyPr>
          <a:lstStyle/>
          <a:p>
            <a:r>
              <a:rPr lang="en-US" sz="1800" dirty="0"/>
              <a:t>SQL Server </a:t>
            </a:r>
            <a:r>
              <a:rPr lang="en-US" sz="1800" b="1" dirty="0" smtClean="0"/>
              <a:t>Replication</a:t>
            </a:r>
            <a:r>
              <a:rPr lang="en-US" sz="1800" dirty="0"/>
              <a:t>, a software package included in Microsoft SQL Server, is used to move data from server to server in a transitionally consistent state from one instance to another.</a:t>
            </a:r>
            <a:endParaRPr lang="en-US" sz="2000" dirty="0"/>
          </a:p>
          <a:p>
            <a:endParaRPr lang="en-US" sz="2000" dirty="0" smtClean="0"/>
          </a:p>
          <a:p>
            <a:r>
              <a:rPr lang="en-US" sz="2000" dirty="0"/>
              <a:t>SQL Server </a:t>
            </a:r>
            <a:r>
              <a:rPr lang="en-US" sz="2000" b="1" dirty="0" smtClean="0"/>
              <a:t>Replication</a:t>
            </a:r>
            <a:r>
              <a:rPr lang="en-US" sz="2000" dirty="0" smtClean="0"/>
              <a:t> can:</a:t>
            </a:r>
            <a:endParaRPr lang="en-US" sz="2000" dirty="0"/>
          </a:p>
          <a:p>
            <a:pPr marL="342900" indent="-342900">
              <a:buFont typeface="Arial" panose="020B0604020202020204" pitchFamily="34" charset="0"/>
              <a:buChar char="•"/>
            </a:pPr>
            <a:r>
              <a:rPr lang="en-US" sz="2000" dirty="0"/>
              <a:t>Be unidirectional or bidirectional</a:t>
            </a:r>
          </a:p>
          <a:p>
            <a:pPr marL="342900" indent="-342900">
              <a:buFont typeface="Arial" panose="020B0604020202020204" pitchFamily="34" charset="0"/>
              <a:buChar char="•"/>
            </a:pPr>
            <a:r>
              <a:rPr lang="en-US" sz="2000" dirty="0"/>
              <a:t>Be transmitted on a schedule or in real time</a:t>
            </a:r>
          </a:p>
          <a:p>
            <a:pPr marL="342900" indent="-342900">
              <a:buFont typeface="Arial" panose="020B0604020202020204" pitchFamily="34" charset="0"/>
              <a:buChar char="•"/>
            </a:pPr>
            <a:r>
              <a:rPr lang="en-US" sz="2000" dirty="0"/>
              <a:t>Involve moving data to a single instance or to multiple </a:t>
            </a:r>
            <a:r>
              <a:rPr lang="en-US" sz="2000" dirty="0" smtClean="0"/>
              <a:t>instances</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altLang="en-US" sz="2200" dirty="0"/>
              <a:t>You use </a:t>
            </a:r>
            <a:r>
              <a:rPr lang="en-US" altLang="en-US" sz="2200" b="1" i="1" dirty="0"/>
              <a:t>replication</a:t>
            </a:r>
            <a:r>
              <a:rPr lang="en-US" altLang="en-US" sz="2200" i="1" dirty="0"/>
              <a:t> </a:t>
            </a:r>
            <a:r>
              <a:rPr lang="en-US" altLang="en-US" sz="2200" dirty="0"/>
              <a:t>to put copies of the same data at different locations throughout the enterprise. </a:t>
            </a:r>
          </a:p>
          <a:p>
            <a:pPr marL="342900" indent="-342900">
              <a:buFont typeface="Arial" panose="020B0604020202020204" pitchFamily="34" charset="0"/>
              <a:buChar char="•"/>
            </a:pPr>
            <a:r>
              <a:rPr lang="en-US" altLang="en-US" sz="2200" dirty="0"/>
              <a:t>Common reasons to replicate are:</a:t>
            </a:r>
          </a:p>
          <a:p>
            <a:pPr marL="800100" lvl="1" indent="-342900">
              <a:buFont typeface="Arial" panose="020B0604020202020204" pitchFamily="34" charset="0"/>
              <a:buChar char="•"/>
            </a:pPr>
            <a:r>
              <a:rPr lang="en-US" altLang="en-US" sz="2200" dirty="0"/>
              <a:t>To move data closer to the user.</a:t>
            </a:r>
          </a:p>
          <a:p>
            <a:pPr marL="800100" lvl="1" indent="-342900">
              <a:buFont typeface="Arial" panose="020B0604020202020204" pitchFamily="34" charset="0"/>
              <a:buChar char="•"/>
            </a:pPr>
            <a:r>
              <a:rPr lang="en-US" altLang="en-US" sz="2200" dirty="0"/>
              <a:t>To reduce locking conflicts when multiple sites want to work with the same data.</a:t>
            </a:r>
          </a:p>
          <a:p>
            <a:pPr marL="800100" lvl="1" indent="-342900">
              <a:buFont typeface="Arial" panose="020B0604020202020204" pitchFamily="34" charset="0"/>
              <a:buChar char="•"/>
            </a:pPr>
            <a:r>
              <a:rPr lang="en-US" altLang="en-US" sz="2200" dirty="0"/>
              <a:t>To allow site autonomy so each location can set up its own rules and procedures for working with its copy of the data.</a:t>
            </a:r>
          </a:p>
          <a:p>
            <a:pPr marL="800100" lvl="1" indent="-342900">
              <a:buFont typeface="Arial" panose="020B0604020202020204" pitchFamily="34" charset="0"/>
              <a:buChar char="•"/>
            </a:pPr>
            <a:r>
              <a:rPr lang="en-US" altLang="en-US" sz="2200" dirty="0"/>
              <a:t>To preclude the impact of read-intensive operations, such as report generation and ad hoc query processing from the OLTP database.</a:t>
            </a:r>
          </a:p>
          <a:p>
            <a:endParaRPr lang="en-US" sz="2000" dirty="0"/>
          </a:p>
        </p:txBody>
      </p:sp>
    </p:spTree>
    <p:extLst>
      <p:ext uri="{BB962C8B-B14F-4D97-AF65-F5344CB8AC3E}">
        <p14:creationId xmlns:p14="http://schemas.microsoft.com/office/powerpoint/2010/main" val="952102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MAINTENANCE PLANS</a:t>
            </a:r>
            <a:endParaRPr lang="en-US" dirty="0"/>
          </a:p>
        </p:txBody>
      </p:sp>
    </p:spTree>
    <p:extLst>
      <p:ext uri="{BB962C8B-B14F-4D97-AF65-F5344CB8AC3E}">
        <p14:creationId xmlns:p14="http://schemas.microsoft.com/office/powerpoint/2010/main" val="32616055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5940088"/>
          </a:xfrm>
          <a:prstGeom prst="rect">
            <a:avLst/>
          </a:prstGeom>
          <a:noFill/>
        </p:spPr>
        <p:txBody>
          <a:bodyPr wrap="square" rtlCol="0">
            <a:spAutoFit/>
          </a:bodyPr>
          <a:lstStyle/>
          <a:p>
            <a:r>
              <a:rPr lang="en-US" sz="2000" dirty="0"/>
              <a:t>Maintenance plans are an essential part of ensuring database availability, consistency, and performance. Most plans include at least four steps: </a:t>
            </a:r>
          </a:p>
          <a:p>
            <a:pPr marL="285750" indent="-285750">
              <a:buFont typeface="Arial" panose="020B0604020202020204" pitchFamily="34" charset="0"/>
              <a:buChar char="•"/>
            </a:pPr>
            <a:r>
              <a:rPr lang="en-US" sz="2000" dirty="0"/>
              <a:t>Database backup and backup retention policy </a:t>
            </a:r>
          </a:p>
          <a:p>
            <a:pPr marL="285750" indent="-285750">
              <a:buFont typeface="Arial" panose="020B0604020202020204" pitchFamily="34" charset="0"/>
              <a:buChar char="•"/>
            </a:pPr>
            <a:r>
              <a:rPr lang="en-US" sz="2000" dirty="0"/>
              <a:t>Index maintenance </a:t>
            </a:r>
          </a:p>
          <a:p>
            <a:pPr marL="285750" indent="-285750">
              <a:buFont typeface="Arial" panose="020B0604020202020204" pitchFamily="34" charset="0"/>
              <a:buChar char="•"/>
            </a:pPr>
            <a:r>
              <a:rPr lang="en-US" sz="2000" dirty="0"/>
              <a:t>Statistics maintenance </a:t>
            </a:r>
          </a:p>
          <a:p>
            <a:pPr marL="285750" indent="-285750">
              <a:buFont typeface="Arial" panose="020B0604020202020204" pitchFamily="34" charset="0"/>
              <a:buChar char="•"/>
            </a:pPr>
            <a:r>
              <a:rPr lang="en-US" sz="2000" dirty="0"/>
              <a:t>Database consistency checking </a:t>
            </a:r>
          </a:p>
          <a:p>
            <a:endParaRPr lang="en-US" sz="2000" dirty="0"/>
          </a:p>
          <a:p>
            <a:r>
              <a:rPr lang="en-US" sz="2000" dirty="0"/>
              <a:t>At some point, these steps may run together on a daily basis, or they may run on an individual basis daily, weekly, monthly, or according to another schedule that satisfies the needs of your organization. </a:t>
            </a:r>
            <a:endParaRPr lang="en-US" sz="2000" dirty="0" smtClean="0"/>
          </a:p>
          <a:p>
            <a:endParaRPr lang="en-US" altLang="en-US" sz="2000" dirty="0" smtClean="0"/>
          </a:p>
          <a:p>
            <a:r>
              <a:rPr lang="en-US" altLang="en-US" sz="2000" b="1" dirty="0" smtClean="0"/>
              <a:t>Backup Strategy</a:t>
            </a:r>
          </a:p>
          <a:p>
            <a:pPr marL="342900" indent="-342900">
              <a:buFont typeface="Arial" panose="020B0604020202020204" pitchFamily="34" charset="0"/>
              <a:buChar char="•"/>
            </a:pPr>
            <a:r>
              <a:rPr lang="en-US" altLang="en-US" sz="2000" dirty="0"/>
              <a:t>Plan a backup strategy that details when to use which type of backup. </a:t>
            </a:r>
          </a:p>
          <a:p>
            <a:pPr marL="342900" indent="-342900">
              <a:buFont typeface="Arial" panose="020B0604020202020204" pitchFamily="34" charset="0"/>
              <a:buChar char="•"/>
            </a:pPr>
            <a:r>
              <a:rPr lang="en-US" altLang="en-US" sz="2000" dirty="0"/>
              <a:t>If you have a relatively small database, you can perform just full backups with no other type.</a:t>
            </a:r>
          </a:p>
          <a:p>
            <a:pPr marL="342900" indent="-342900">
              <a:buFont typeface="Arial" panose="020B0604020202020204" pitchFamily="34" charset="0"/>
              <a:buChar char="•"/>
            </a:pPr>
            <a:r>
              <a:rPr lang="en-US" altLang="en-US" sz="2000" dirty="0"/>
              <a:t>A full backup only strategy results in a comparatively slow backup when compared to other strategies.</a:t>
            </a:r>
          </a:p>
          <a:p>
            <a:pPr marL="342900" indent="-342900">
              <a:buFont typeface="Arial" panose="020B0604020202020204" pitchFamily="34" charset="0"/>
              <a:buChar char="•"/>
            </a:pPr>
            <a:r>
              <a:rPr lang="en-US" altLang="en-US" sz="2000" dirty="0"/>
              <a:t>A full backup </a:t>
            </a:r>
            <a:r>
              <a:rPr lang="en-US" altLang="en-US" sz="2000" dirty="0" smtClean="0"/>
              <a:t>only </a:t>
            </a:r>
            <a:r>
              <a:rPr lang="en-US" altLang="en-US" sz="2000" dirty="0"/>
              <a:t>strategy results in a faster restore process than with other strategies because it uses only one storage device. </a:t>
            </a:r>
          </a:p>
        </p:txBody>
      </p:sp>
    </p:spTree>
    <p:extLst>
      <p:ext uri="{BB962C8B-B14F-4D97-AF65-F5344CB8AC3E}">
        <p14:creationId xmlns:p14="http://schemas.microsoft.com/office/powerpoint/2010/main" val="27933180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5016758"/>
          </a:xfrm>
          <a:prstGeom prst="rect">
            <a:avLst/>
          </a:prstGeom>
          <a:noFill/>
        </p:spPr>
        <p:txBody>
          <a:bodyPr wrap="square" rtlCol="0">
            <a:spAutoFit/>
          </a:bodyPr>
          <a:lstStyle/>
          <a:p>
            <a:r>
              <a:rPr lang="en-US" altLang="en-US" sz="2000" b="1" dirty="0" smtClean="0"/>
              <a:t>Backup Strategy</a:t>
            </a:r>
          </a:p>
          <a:p>
            <a:pPr marL="342900" indent="-342900">
              <a:buFont typeface="Arial" panose="020B0604020202020204" pitchFamily="34" charset="0"/>
              <a:buChar char="•"/>
            </a:pPr>
            <a:r>
              <a:rPr lang="en-US" altLang="en-US" sz="2000" dirty="0"/>
              <a:t>The transaction log clears only when you perform a transaction log backup. </a:t>
            </a:r>
          </a:p>
          <a:p>
            <a:pPr marL="342900" indent="-342900">
              <a:buFont typeface="Arial" panose="020B0604020202020204" pitchFamily="34" charset="0"/>
              <a:buChar char="•"/>
            </a:pPr>
            <a:r>
              <a:rPr lang="en-US" altLang="en-US" sz="2000" dirty="0"/>
              <a:t>With a full-only strategy, your transaction log may fill completely locking your users out of the database. </a:t>
            </a:r>
            <a:endParaRPr lang="en-US" altLang="en-US" sz="2000" dirty="0" smtClean="0"/>
          </a:p>
          <a:p>
            <a:pPr marL="457200" indent="-457200">
              <a:buFont typeface="Arial" panose="020B0604020202020204" pitchFamily="34" charset="0"/>
              <a:buChar char="•"/>
            </a:pPr>
            <a:r>
              <a:rPr lang="en-US" altLang="en-US" sz="2000" dirty="0"/>
              <a:t>You can avoid this problem in two ways:</a:t>
            </a:r>
          </a:p>
          <a:p>
            <a:pPr marL="914400" lvl="1" indent="-457200">
              <a:buFont typeface="Arial" panose="020B0604020202020204" pitchFamily="34" charset="0"/>
              <a:buChar char="•"/>
            </a:pPr>
            <a:r>
              <a:rPr lang="en-US" altLang="en-US" sz="2000" dirty="0"/>
              <a:t>Set the recovery model for the database to Simple.</a:t>
            </a:r>
          </a:p>
          <a:p>
            <a:pPr marL="1371600" lvl="2" indent="-457200">
              <a:buFont typeface="Arial" panose="020B0604020202020204" pitchFamily="34" charset="0"/>
              <a:buChar char="•"/>
            </a:pPr>
            <a:r>
              <a:rPr lang="en-US" altLang="en-US" sz="2000" dirty="0"/>
              <a:t>Instructs SQL Server to completely empty the log every time it writes to the database from the log (a process called </a:t>
            </a:r>
            <a:r>
              <a:rPr lang="en-US" altLang="en-US" sz="2000" dirty="0" err="1"/>
              <a:t>checkpointing</a:t>
            </a:r>
            <a:r>
              <a:rPr lang="en-US" altLang="en-US" sz="2000" dirty="0"/>
              <a:t>). </a:t>
            </a:r>
          </a:p>
          <a:p>
            <a:pPr marL="1371600" lvl="2" indent="-457200">
              <a:buFont typeface="Arial" panose="020B0604020202020204" pitchFamily="34" charset="0"/>
              <a:buChar char="•"/>
            </a:pPr>
            <a:r>
              <a:rPr lang="en-US" altLang="en-US" sz="2000" dirty="0"/>
              <a:t>You’ll lose up-to-the-minute recoverability because the latest transactions will be deleted every time the server checkpoints. </a:t>
            </a:r>
          </a:p>
          <a:p>
            <a:pPr marL="1371600" lvl="2" indent="-457200">
              <a:buFont typeface="Arial" panose="020B0604020202020204" pitchFamily="34" charset="0"/>
              <a:buChar char="•"/>
            </a:pPr>
            <a:r>
              <a:rPr lang="en-US" altLang="en-US" sz="2000" dirty="0"/>
              <a:t>If your database crashes, you can restore it only to the time of the last full backup.</a:t>
            </a:r>
          </a:p>
          <a:p>
            <a:pPr marL="342900" indent="-34290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21648184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4401205"/>
          </a:xfrm>
          <a:prstGeom prst="rect">
            <a:avLst/>
          </a:prstGeom>
          <a:noFill/>
        </p:spPr>
        <p:txBody>
          <a:bodyPr wrap="square" rtlCol="0">
            <a:spAutoFit/>
          </a:bodyPr>
          <a:lstStyle/>
          <a:p>
            <a:r>
              <a:rPr lang="en-US" altLang="en-US" sz="2000" b="1" dirty="0" smtClean="0"/>
              <a:t>Backup Strategy</a:t>
            </a:r>
          </a:p>
          <a:p>
            <a:pPr marL="800100" lvl="1" indent="-342900">
              <a:buFont typeface="Arial" panose="020B0604020202020204" pitchFamily="34" charset="0"/>
              <a:buChar char="•"/>
            </a:pPr>
            <a:r>
              <a:rPr lang="en-US" altLang="en-US" sz="2000" dirty="0"/>
              <a:t>Second, you can perform the full backup and, immediately afterward, perform a transaction log backup with the </a:t>
            </a:r>
            <a:r>
              <a:rPr lang="en-US" altLang="en-US" sz="2000" b="1" dirty="0"/>
              <a:t>TRUNCATE_ONLY</a:t>
            </a:r>
            <a:r>
              <a:rPr lang="en-US" altLang="en-US" sz="2000" dirty="0"/>
              <a:t> clause. </a:t>
            </a:r>
          </a:p>
          <a:p>
            <a:pPr marL="1257300" lvl="2" indent="-342900">
              <a:buFont typeface="Arial" panose="020B0604020202020204" pitchFamily="34" charset="0"/>
              <a:buChar char="•"/>
            </a:pPr>
            <a:r>
              <a:rPr lang="en-US" altLang="en-US" sz="2000" dirty="0"/>
              <a:t>This option frees space, but risks possible data loss. </a:t>
            </a:r>
          </a:p>
          <a:p>
            <a:pPr marL="1257300" lvl="2" indent="-342900">
              <a:buFont typeface="Arial" panose="020B0604020202020204" pitchFamily="34" charset="0"/>
              <a:buChar char="•"/>
            </a:pPr>
            <a:r>
              <a:rPr lang="en-US" altLang="en-US" sz="2000" dirty="0"/>
              <a:t>After the log truncates by using either </a:t>
            </a:r>
            <a:r>
              <a:rPr lang="en-US" altLang="en-US" sz="2000" b="1" dirty="0"/>
              <a:t>NO_LOG</a:t>
            </a:r>
            <a:r>
              <a:rPr lang="en-US" altLang="en-US" sz="2000" dirty="0"/>
              <a:t> or </a:t>
            </a:r>
            <a:r>
              <a:rPr lang="en-US" altLang="en-US" sz="2000" b="1" dirty="0"/>
              <a:t>TRUNCATE_ONLY</a:t>
            </a:r>
            <a:r>
              <a:rPr lang="en-US" altLang="en-US" sz="2000" dirty="0"/>
              <a:t>, the changes recorded in the truncated portion of the log become unrecoverable. </a:t>
            </a:r>
          </a:p>
          <a:p>
            <a:pPr marL="1257300" lvl="2" indent="-342900">
              <a:buFont typeface="Arial" panose="020B0604020202020204" pitchFamily="34" charset="0"/>
              <a:buChar char="•"/>
            </a:pPr>
            <a:r>
              <a:rPr lang="en-US" altLang="en-US" sz="2000" dirty="0"/>
              <a:t>Therefore, for recovery purposes, after using either of these options, you must immediately execute </a:t>
            </a:r>
            <a:r>
              <a:rPr lang="en-US" altLang="en-US" sz="2000" b="1" dirty="0"/>
              <a:t>BACKUP DATABASE</a:t>
            </a:r>
            <a:r>
              <a:rPr lang="en-US" altLang="en-US" sz="2000" dirty="0"/>
              <a:t> to take a full or differential database backup—not a recommended strategy.</a:t>
            </a:r>
          </a:p>
          <a:p>
            <a:pPr marL="342900" indent="-342900">
              <a:buFont typeface="Arial" panose="020B0604020202020204" pitchFamily="34" charset="0"/>
              <a:buChar char="•"/>
            </a:pPr>
            <a:endParaRPr lang="en-US" altLang="en-US" sz="2000" dirty="0"/>
          </a:p>
          <a:p>
            <a:pPr marL="342900" indent="-34290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0574791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3447098"/>
          </a:xfrm>
          <a:prstGeom prst="rect">
            <a:avLst/>
          </a:prstGeom>
          <a:noFill/>
        </p:spPr>
        <p:txBody>
          <a:bodyPr wrap="square" rtlCol="0">
            <a:spAutoFit/>
          </a:bodyPr>
          <a:lstStyle/>
          <a:p>
            <a:r>
              <a:rPr lang="en-US" altLang="en-US" sz="2000" b="1" dirty="0" smtClean="0"/>
              <a:t>Tail Logs</a:t>
            </a:r>
          </a:p>
          <a:p>
            <a:pPr marL="342900" indent="-342900">
              <a:buFont typeface="Arial" panose="020B0604020202020204" pitchFamily="34" charset="0"/>
              <a:buChar char="•"/>
            </a:pPr>
            <a:r>
              <a:rPr lang="en-US" altLang="en-US" sz="2000" dirty="0"/>
              <a:t>In the event of any database failure, use the NO_TRUNCATE option with the transaction log backup to save the orphaned log. </a:t>
            </a:r>
          </a:p>
          <a:p>
            <a:pPr marL="342900" indent="-342900">
              <a:buFont typeface="Arial" panose="020B0604020202020204" pitchFamily="34" charset="0"/>
              <a:buChar char="•"/>
            </a:pPr>
            <a:r>
              <a:rPr lang="en-US" altLang="en-US" sz="2000" dirty="0"/>
              <a:t>The last active log file is called the </a:t>
            </a:r>
            <a:r>
              <a:rPr lang="en-US" altLang="en-US" sz="2000" b="1" i="1" dirty="0"/>
              <a:t>tail log</a:t>
            </a:r>
            <a:r>
              <a:rPr lang="en-US" altLang="en-US" sz="2000" dirty="0"/>
              <a:t>.</a:t>
            </a:r>
          </a:p>
          <a:p>
            <a:pPr marL="342900" indent="-342900">
              <a:buFont typeface="Arial" panose="020B0604020202020204" pitchFamily="34" charset="0"/>
              <a:buChar char="•"/>
            </a:pPr>
            <a:r>
              <a:rPr lang="en-US" altLang="en-US" sz="2000" dirty="0"/>
              <a:t>To record the tail log, the drive holding the data must survive the disaster. </a:t>
            </a:r>
          </a:p>
          <a:p>
            <a:pPr marL="342900" indent="-342900">
              <a:buFont typeface="Arial" panose="020B0604020202020204" pitchFamily="34" charset="0"/>
              <a:buChar char="•"/>
            </a:pPr>
            <a:r>
              <a:rPr lang="en-US" altLang="en-US" sz="2000" dirty="0"/>
              <a:t>To assure a tail log copy, consider redundant log entries to two physical locations as far apart as practical. </a:t>
            </a:r>
          </a:p>
          <a:p>
            <a:pPr marL="342900" indent="-342900">
              <a:buFont typeface="Arial" panose="020B0604020202020204" pitchFamily="34" charset="0"/>
              <a:buChar char="•"/>
            </a:pPr>
            <a:r>
              <a:rPr lang="en-US" altLang="en-US" sz="2000" dirty="0"/>
              <a:t>Consider database mirroring as a possible solution.</a:t>
            </a:r>
          </a:p>
          <a:p>
            <a:endParaRPr lang="en-US" altLang="en-US" dirty="0"/>
          </a:p>
          <a:p>
            <a:pPr marL="342900" indent="-34290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24780601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4678204"/>
          </a:xfrm>
          <a:prstGeom prst="rect">
            <a:avLst/>
          </a:prstGeom>
          <a:noFill/>
        </p:spPr>
        <p:txBody>
          <a:bodyPr wrap="square" rtlCol="0">
            <a:spAutoFit/>
          </a:bodyPr>
          <a:lstStyle/>
          <a:p>
            <a:r>
              <a:rPr lang="en-US" altLang="en-US" sz="2000" b="1" dirty="0" smtClean="0"/>
              <a:t>Planning for Full Backups with Differential Backups</a:t>
            </a:r>
          </a:p>
          <a:p>
            <a:pPr marL="342900" indent="-342900">
              <a:buFont typeface="Arial" panose="020B0604020202020204" pitchFamily="34" charset="0"/>
              <a:buChar char="•"/>
            </a:pPr>
            <a:r>
              <a:rPr lang="en-US" altLang="en-US" sz="2000" dirty="0" smtClean="0"/>
              <a:t>A full/differential strategy provides a faster backup than full alone. </a:t>
            </a:r>
          </a:p>
          <a:p>
            <a:pPr marL="342900" indent="-342900">
              <a:buFont typeface="Arial" panose="020B0604020202020204" pitchFamily="34" charset="0"/>
              <a:buChar char="•"/>
            </a:pPr>
            <a:r>
              <a:rPr lang="en-US" altLang="en-US" sz="2000" dirty="0" smtClean="0"/>
              <a:t>With a full-only backup strategy, you’re backing up the entire database every time you perform a backup. </a:t>
            </a:r>
          </a:p>
          <a:p>
            <a:pPr marL="342900" indent="-342900">
              <a:buFont typeface="Arial" panose="020B0604020202020204" pitchFamily="34" charset="0"/>
              <a:buChar char="•"/>
            </a:pPr>
            <a:r>
              <a:rPr lang="en-US" altLang="en-US" sz="2000" dirty="0" smtClean="0"/>
              <a:t>With a full/differential strategy, you’re backing up only the changes made to the database since the last full backup, which should be faster than backing up the whole database.</a:t>
            </a:r>
          </a:p>
          <a:p>
            <a:pPr marL="342900" indent="-342900">
              <a:buFont typeface="Arial" panose="020B0604020202020204" pitchFamily="34" charset="0"/>
              <a:buChar char="•"/>
            </a:pPr>
            <a:r>
              <a:rPr lang="en-US" altLang="en-US" sz="2000" dirty="0" smtClean="0"/>
              <a:t>The full/differential strategy has the major disadvantage of being slower when restoring than with the full-only strategy, because full/differential sets require you to restore more backup sets. </a:t>
            </a:r>
          </a:p>
          <a:p>
            <a:pPr marL="342900" indent="-342900">
              <a:buFont typeface="Arial" panose="020B0604020202020204" pitchFamily="34" charset="0"/>
              <a:buChar char="•"/>
            </a:pPr>
            <a:r>
              <a:rPr lang="en-US" altLang="en-US" sz="2000" dirty="0"/>
              <a:t>Be aware that differential backups don’t clear the transaction log. </a:t>
            </a:r>
          </a:p>
          <a:p>
            <a:pPr marL="342900" indent="-342900">
              <a:buFont typeface="Arial" panose="020B0604020202020204" pitchFamily="34" charset="0"/>
              <a:buChar char="•"/>
            </a:pPr>
            <a:r>
              <a:rPr lang="en-US" altLang="en-US" sz="2000" dirty="0"/>
              <a:t>If you opt for this method, you should clear the transaction log manually by backing up the transaction log.</a:t>
            </a:r>
          </a:p>
          <a:p>
            <a:endParaRPr lang="en-US" altLang="en-US" sz="2000" dirty="0"/>
          </a:p>
          <a:p>
            <a:pPr marL="342900" indent="-342900">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32257592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4708981"/>
          </a:xfrm>
          <a:prstGeom prst="rect">
            <a:avLst/>
          </a:prstGeom>
          <a:noFill/>
        </p:spPr>
        <p:txBody>
          <a:bodyPr wrap="square" rtlCol="0">
            <a:spAutoFit/>
          </a:bodyPr>
          <a:lstStyle/>
          <a:p>
            <a:r>
              <a:rPr lang="en-US" altLang="en-US" sz="2000" b="1" dirty="0" smtClean="0"/>
              <a:t>Planning for Full Backups with Transaction Log Backups</a:t>
            </a:r>
          </a:p>
          <a:p>
            <a:pPr marL="342900" indent="-342900">
              <a:buFont typeface="Arial" panose="020B0604020202020204" pitchFamily="34" charset="0"/>
              <a:buChar char="•"/>
            </a:pPr>
            <a:r>
              <a:rPr lang="en-US" altLang="en-US" sz="2000" dirty="0"/>
              <a:t>Consider full/transaction backups with small or huge databases. </a:t>
            </a:r>
          </a:p>
          <a:p>
            <a:pPr marL="342900" indent="-342900">
              <a:buFont typeface="Arial" panose="020B0604020202020204" pitchFamily="34" charset="0"/>
              <a:buChar char="•"/>
            </a:pPr>
            <a:r>
              <a:rPr lang="en-US" altLang="en-US" sz="2000" dirty="0"/>
              <a:t>This method offers several advantages. </a:t>
            </a:r>
          </a:p>
          <a:p>
            <a:pPr marL="342900" indent="-342900">
              <a:buFont typeface="Arial" panose="020B0604020202020204" pitchFamily="34" charset="0"/>
              <a:buChar char="•"/>
            </a:pPr>
            <a:r>
              <a:rPr lang="en-US" altLang="en-US" sz="2000" dirty="0"/>
              <a:t>It’s the best method to keep your transaction logs clean, because this type of backup purges old transactions from your transaction logs. </a:t>
            </a:r>
          </a:p>
          <a:p>
            <a:pPr marL="342900" indent="-342900">
              <a:buFont typeface="Arial" panose="020B0604020202020204" pitchFamily="34" charset="0"/>
              <a:buChar char="•"/>
            </a:pPr>
            <a:r>
              <a:rPr lang="en-US" altLang="en-US" sz="2000" dirty="0"/>
              <a:t>It makes for a fast backup process. </a:t>
            </a:r>
          </a:p>
          <a:p>
            <a:pPr marL="342900" indent="-342900">
              <a:buFont typeface="Arial" panose="020B0604020202020204" pitchFamily="34" charset="0"/>
              <a:buChar char="•"/>
            </a:pPr>
            <a:r>
              <a:rPr lang="en-US" altLang="en-US" sz="2000" dirty="0"/>
              <a:t>This strategy requires more restoration time than full alone or full/differential. </a:t>
            </a:r>
          </a:p>
          <a:p>
            <a:endParaRPr lang="en-US" altLang="en-US" sz="2000" dirty="0" smtClean="0"/>
          </a:p>
          <a:p>
            <a:r>
              <a:rPr lang="en-US" altLang="en-US" sz="2000" b="1" dirty="0" smtClean="0"/>
              <a:t>Planning for Full, Differential and Transaction Log Backups</a:t>
            </a:r>
          </a:p>
          <a:p>
            <a:pPr marL="342900" indent="-342900">
              <a:buFont typeface="Arial" panose="020B0604020202020204" pitchFamily="34" charset="0"/>
              <a:buChar char="•"/>
            </a:pPr>
            <a:r>
              <a:rPr lang="en-US" altLang="en-US" sz="2000" dirty="0"/>
              <a:t>If you combine all three types of backups, you get the best of all worlds. </a:t>
            </a:r>
          </a:p>
          <a:p>
            <a:pPr marL="342900" indent="-342900">
              <a:buFont typeface="Arial" panose="020B0604020202020204" pitchFamily="34" charset="0"/>
              <a:buChar char="•"/>
            </a:pPr>
            <a:r>
              <a:rPr lang="en-US" altLang="en-US" sz="2000" dirty="0"/>
              <a:t>The backup and restore processes are still relatively fast, and you have the advantage of point-in-time restores as well. </a:t>
            </a:r>
          </a:p>
          <a:p>
            <a:pPr marL="342900" indent="-342900">
              <a:buFont typeface="Arial" panose="020B0604020202020204" pitchFamily="34" charset="0"/>
              <a:buChar char="•"/>
            </a:pPr>
            <a:endParaRPr lang="en-US" altLang="en-US" sz="2000" dirty="0"/>
          </a:p>
          <a:p>
            <a:endParaRPr lang="en-US" altLang="en-US" sz="2000" dirty="0"/>
          </a:p>
        </p:txBody>
      </p:sp>
    </p:spTree>
    <p:extLst>
      <p:ext uri="{BB962C8B-B14F-4D97-AF65-F5344CB8AC3E}">
        <p14:creationId xmlns:p14="http://schemas.microsoft.com/office/powerpoint/2010/main" val="1329649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3170099"/>
          </a:xfrm>
          <a:prstGeom prst="rect">
            <a:avLst/>
          </a:prstGeom>
          <a:noFill/>
        </p:spPr>
        <p:txBody>
          <a:bodyPr wrap="square" rtlCol="0">
            <a:spAutoFit/>
          </a:bodyPr>
          <a:lstStyle/>
          <a:p>
            <a:r>
              <a:rPr lang="en-US" altLang="en-US" sz="2000" b="1" dirty="0" smtClean="0"/>
              <a:t>Planning for </a:t>
            </a:r>
            <a:r>
              <a:rPr lang="en-US" altLang="en-US" sz="2000" b="1" dirty="0" err="1" smtClean="0"/>
              <a:t>Filegroup</a:t>
            </a:r>
            <a:r>
              <a:rPr lang="en-US" altLang="en-US" sz="2000" b="1" dirty="0" smtClean="0"/>
              <a:t> Backups</a:t>
            </a:r>
          </a:p>
          <a:p>
            <a:endParaRPr lang="en-US" altLang="en-US" sz="2000" dirty="0" smtClean="0"/>
          </a:p>
          <a:p>
            <a:pPr marL="342900" indent="-342900">
              <a:buFont typeface="Arial" panose="020B0604020202020204" pitchFamily="34" charset="0"/>
              <a:buChar char="•"/>
            </a:pPr>
            <a:r>
              <a:rPr lang="en-US" altLang="en-US" sz="2000" dirty="0" smtClean="0"/>
              <a:t>You </a:t>
            </a:r>
            <a:r>
              <a:rPr lang="en-US" altLang="en-US" sz="2000" dirty="0"/>
              <a:t>learned the mechanics of the </a:t>
            </a:r>
            <a:r>
              <a:rPr lang="en-US" altLang="en-US" sz="2000" dirty="0" err="1"/>
              <a:t>filegroup</a:t>
            </a:r>
            <a:r>
              <a:rPr lang="en-US" altLang="en-US" sz="2000" dirty="0"/>
              <a:t> backup earlier in this lesson, so you know they’re designed to back up small chunks of the database at a time rather than the whole database all at once. </a:t>
            </a:r>
          </a:p>
          <a:p>
            <a:pPr marL="342900" indent="-342900">
              <a:buFont typeface="Arial" panose="020B0604020202020204" pitchFamily="34" charset="0"/>
              <a:buChar char="•"/>
            </a:pPr>
            <a:r>
              <a:rPr lang="en-US" altLang="en-US" sz="2000" dirty="0"/>
              <a:t>This may come in handy, for example, with a 700 GB database contained in three files in three separate </a:t>
            </a:r>
            <a:r>
              <a:rPr lang="en-US" altLang="en-US" sz="2000" dirty="0" err="1"/>
              <a:t>filegroups</a:t>
            </a:r>
            <a:r>
              <a:rPr lang="en-US" altLang="en-US" sz="2000" dirty="0"/>
              <a:t>. </a:t>
            </a:r>
          </a:p>
          <a:p>
            <a:pPr marL="342900" indent="-342900">
              <a:buFont typeface="Arial" panose="020B0604020202020204" pitchFamily="34" charset="0"/>
              <a:buChar char="•"/>
            </a:pPr>
            <a:r>
              <a:rPr lang="en-US" altLang="en-US" sz="2000" dirty="0"/>
              <a:t>When a disk fails, you need to restore the backup of the </a:t>
            </a:r>
            <a:r>
              <a:rPr lang="en-US" altLang="en-US" sz="2000" dirty="0" err="1"/>
              <a:t>filegroup</a:t>
            </a:r>
            <a:r>
              <a:rPr lang="en-US" altLang="en-US" sz="2000" dirty="0"/>
              <a:t> that failed and the transaction log backups that occurred after the </a:t>
            </a:r>
            <a:r>
              <a:rPr lang="en-US" altLang="en-US" sz="2000" dirty="0" err="1"/>
              <a:t>filegroup</a:t>
            </a:r>
            <a:r>
              <a:rPr lang="en-US" altLang="en-US" sz="2000" dirty="0"/>
              <a:t> was backed up. </a:t>
            </a:r>
          </a:p>
        </p:txBody>
      </p:sp>
    </p:spTree>
    <p:extLst>
      <p:ext uri="{BB962C8B-B14F-4D97-AF65-F5344CB8AC3E}">
        <p14:creationId xmlns:p14="http://schemas.microsoft.com/office/powerpoint/2010/main" val="679413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Maintenance Plans	</a:t>
            </a:r>
            <a:endParaRPr lang="en-US" sz="1400" dirty="0"/>
          </a:p>
        </p:txBody>
      </p:sp>
      <p:sp>
        <p:nvSpPr>
          <p:cNvPr id="6" name="TextBox 5"/>
          <p:cNvSpPr txBox="1"/>
          <p:nvPr/>
        </p:nvSpPr>
        <p:spPr>
          <a:xfrm>
            <a:off x="381001" y="838200"/>
            <a:ext cx="8001000" cy="5078313"/>
          </a:xfrm>
          <a:prstGeom prst="rect">
            <a:avLst/>
          </a:prstGeom>
          <a:noFill/>
        </p:spPr>
        <p:txBody>
          <a:bodyPr wrap="square" rtlCol="0">
            <a:spAutoFit/>
          </a:bodyPr>
          <a:lstStyle/>
          <a:p>
            <a:r>
              <a:rPr lang="en-US" b="1" dirty="0" smtClean="0"/>
              <a:t>Database Consistency Checks</a:t>
            </a:r>
          </a:p>
          <a:p>
            <a:r>
              <a:rPr lang="en-US" dirty="0" smtClean="0"/>
              <a:t>Performing </a:t>
            </a:r>
            <a:r>
              <a:rPr lang="en-US" dirty="0"/>
              <a:t>a database consistency check against a Microsoft SQL Server database involves validating the logical and physical integrity of all database objects. The schema, data allocations, page and storage consistency, and many other aspects of the database are verified for consistency. Under the hood, several individual consistency checks at various levels are executed. </a:t>
            </a:r>
            <a:endParaRPr lang="en-US" dirty="0" smtClean="0"/>
          </a:p>
          <a:p>
            <a:endParaRPr lang="en-US" dirty="0"/>
          </a:p>
          <a:p>
            <a:r>
              <a:rPr lang="en-US" dirty="0"/>
              <a:t>After all of that, you may think that performing a consistency check is a huge undertaking. Actually, only two keywords are needed to perform an entire check: </a:t>
            </a:r>
            <a:r>
              <a:rPr lang="en-US" i="1" dirty="0"/>
              <a:t>DBCC </a:t>
            </a:r>
            <a:r>
              <a:rPr lang="en-US" i="1" dirty="0" err="1"/>
              <a:t>checkdb</a:t>
            </a:r>
            <a:r>
              <a:rPr lang="en-US" dirty="0"/>
              <a:t>. Of course, you have several options that you can append to this statement to limit the results, display additional information, or even correct consistency problems. However, those two keywords alone will provide you with the fundamental tasks needed to fully accomplish the job. </a:t>
            </a:r>
            <a:endParaRPr lang="en-US" dirty="0" smtClean="0"/>
          </a:p>
          <a:p>
            <a:endParaRPr lang="en-US" altLang="en-US" dirty="0"/>
          </a:p>
          <a:p>
            <a:r>
              <a:rPr lang="en-US" dirty="0"/>
              <a:t>USE AdventureWorks2012</a:t>
            </a:r>
          </a:p>
          <a:p>
            <a:r>
              <a:rPr lang="en-US" dirty="0"/>
              <a:t>GO</a:t>
            </a:r>
          </a:p>
          <a:p>
            <a:r>
              <a:rPr lang="en-US" dirty="0"/>
              <a:t>DBCC </a:t>
            </a:r>
            <a:r>
              <a:rPr lang="en-US" dirty="0" err="1"/>
              <a:t>checkdb</a:t>
            </a:r>
            <a:r>
              <a:rPr lang="en-US" dirty="0"/>
              <a:t>;</a:t>
            </a:r>
          </a:p>
          <a:p>
            <a:endParaRPr lang="en-US" altLang="en-US" dirty="0"/>
          </a:p>
        </p:txBody>
      </p:sp>
    </p:spTree>
    <p:extLst>
      <p:ext uri="{BB962C8B-B14F-4D97-AF65-F5344CB8AC3E}">
        <p14:creationId xmlns:p14="http://schemas.microsoft.com/office/powerpoint/2010/main" val="5473545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Text Placeholder 2"/>
          <p:cNvSpPr>
            <a:spLocks noGrp="1"/>
          </p:cNvSpPr>
          <p:nvPr>
            <p:ph type="body" sz="quarter" idx="13"/>
          </p:nvPr>
        </p:nvSpPr>
        <p:spPr/>
        <p:txBody>
          <a:bodyPr>
            <a:noAutofit/>
          </a:bodyPr>
          <a:lstStyle/>
          <a:p>
            <a:r>
              <a:rPr lang="en-US" sz="1400" dirty="0" smtClean="0"/>
              <a:t>Summary</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6186309"/>
          </a:xfrm>
          <a:prstGeom prst="rect">
            <a:avLst/>
          </a:prstGeom>
          <a:noFill/>
        </p:spPr>
        <p:txBody>
          <a:bodyPr wrap="square" rtlCol="0">
            <a:spAutoFit/>
          </a:bodyPr>
          <a:lstStyle/>
          <a:p>
            <a:pPr marL="285750" indent="-285750">
              <a:buFont typeface="Arial" panose="020B0604020202020204" pitchFamily="34" charset="0"/>
              <a:buChar char="•"/>
            </a:pPr>
            <a:r>
              <a:rPr lang="en-US" dirty="0"/>
              <a:t>Replication provides the ability to copy data, table(s), view(s), stored procedure(s), from one server or database to another.  There are 3 different kinds of replication, snapshot, transactional, and merge.  Each provides its own use and functionality.  Backing up a database and restoring it provides a copy of the entire database and its objects.  Depending on what you are needing will dictate </a:t>
            </a:r>
            <a:r>
              <a:rPr lang="en-US" dirty="0" smtClean="0"/>
              <a:t>which </a:t>
            </a:r>
            <a:r>
              <a:rPr lang="en-US" dirty="0"/>
              <a:t>to use. </a:t>
            </a:r>
            <a:endParaRPr lang="en-US" dirty="0" smtClean="0"/>
          </a:p>
          <a:p>
            <a:pPr marL="285750" indent="-285750">
              <a:buFont typeface="Arial" panose="020B0604020202020204" pitchFamily="34" charset="0"/>
              <a:buChar char="•"/>
            </a:pPr>
            <a:r>
              <a:rPr lang="en-US" dirty="0" smtClean="0"/>
              <a:t>Replication </a:t>
            </a:r>
            <a:r>
              <a:rPr lang="en-US" dirty="0"/>
              <a:t>provides data </a:t>
            </a:r>
            <a:r>
              <a:rPr lang="en-US" dirty="0" smtClean="0"/>
              <a:t>redundancy </a:t>
            </a:r>
            <a:r>
              <a:rPr lang="en-US" dirty="0"/>
              <a:t>(for disaster recovery) and allows for nearly instantaneous transfer of data (based on replication type).  Some of the potential pitfalls with replication is it is more difficult to perform schema changes in a development environment. </a:t>
            </a:r>
            <a:endParaRPr lang="en-US" dirty="0" smtClean="0"/>
          </a:p>
          <a:p>
            <a:pPr marL="285750" indent="-285750">
              <a:buFont typeface="Arial" panose="020B0604020202020204" pitchFamily="34" charset="0"/>
              <a:buChar char="•"/>
            </a:pPr>
            <a:r>
              <a:rPr lang="en-US" dirty="0"/>
              <a:t>Replication is similar to mirroring in the respect that there is a copy of all of the latest data in real time. Replication is a continuous operation so that in case of failure the replicated object can be used to recover. For mirroring recovery is automatic but for replication recovery is a manual process</a:t>
            </a:r>
            <a:r>
              <a:rPr lang="en-US" dirty="0" smtClean="0"/>
              <a:t>.</a:t>
            </a:r>
          </a:p>
          <a:p>
            <a:pPr marL="285750" indent="-285750">
              <a:buFont typeface="Arial" panose="020B0604020202020204" pitchFamily="34" charset="0"/>
              <a:buChar char="•"/>
            </a:pPr>
            <a:r>
              <a:rPr lang="en-US" dirty="0"/>
              <a:t>Snapshot replication is a single unidirectional push of data. When updated data is fed from the publisher to the subscribers, all of the data is sent each time</a:t>
            </a:r>
            <a:r>
              <a:rPr lang="en-US" dirty="0" smtClean="0"/>
              <a:t>.</a:t>
            </a:r>
          </a:p>
          <a:p>
            <a:pPr marL="285750" indent="-285750">
              <a:buFont typeface="Arial" panose="020B0604020202020204" pitchFamily="34" charset="0"/>
              <a:buChar char="•"/>
            </a:pPr>
            <a:r>
              <a:rPr lang="en-US" dirty="0"/>
              <a:t>Merge replication is a bidirectional replication that transmits data either in real time, or on a schedule. Merge replication is the only </a:t>
            </a:r>
            <a:r>
              <a:rPr lang="en-US" dirty="0" smtClean="0"/>
              <a:t>bidirectional technique.</a:t>
            </a:r>
            <a:endParaRPr lang="en-US" dirty="0"/>
          </a:p>
          <a:p>
            <a:pPr marL="285750" indent="-285750">
              <a:buFont typeface="Arial" panose="020B0604020202020204" pitchFamily="34" charset="0"/>
              <a:buChar char="•"/>
            </a:pPr>
            <a:r>
              <a:rPr lang="en-US" dirty="0"/>
              <a:t>Backup is a copy of the data at a given time. Another backup would represent a different point in time. Recovery using a backup is also a manual process</a:t>
            </a:r>
            <a:r>
              <a:rPr lang="en-US" dirty="0" smtClean="0"/>
              <a:t>.</a:t>
            </a:r>
          </a:p>
          <a:p>
            <a:pPr marL="285750" indent="-285750">
              <a:buFont typeface="Arial" panose="020B0604020202020204" pitchFamily="34" charset="0"/>
              <a:buChar char="•"/>
            </a:pPr>
            <a:r>
              <a:rPr lang="en-US" dirty="0"/>
              <a:t>Consistency of the data is maintained by a replication synchronization process.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05050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lnSpcReduction="10000"/>
          </a:bodyPr>
          <a:lstStyle/>
          <a:p>
            <a:r>
              <a:rPr lang="en-US" sz="2000" b="1" dirty="0" smtClean="0"/>
              <a:t>Replication </a:t>
            </a:r>
            <a:r>
              <a:rPr lang="en-US" sz="2000" b="1" dirty="0"/>
              <a:t>topology</a:t>
            </a:r>
            <a:endParaRPr lang="en-US" sz="2000" dirty="0"/>
          </a:p>
          <a:p>
            <a:r>
              <a:rPr lang="en-US" sz="2000" dirty="0"/>
              <a:t>Replication topology consists of three servers – the </a:t>
            </a:r>
            <a:r>
              <a:rPr lang="en-US" sz="2000" b="1" dirty="0"/>
              <a:t>subscriber, publisher and distributor</a:t>
            </a:r>
            <a:r>
              <a:rPr lang="en-US" sz="2000" dirty="0"/>
              <a:t>. The subscribers are the servers receiving the data. The publisher is the server that holds the initial set of data being made available to the subscribers. The distributor is the server that contains many of the settings. It also holds the data as it is moved from the publisher to the subscribers</a:t>
            </a:r>
            <a:r>
              <a:rPr lang="en-US" sz="2000" dirty="0" smtClean="0"/>
              <a:t>.</a:t>
            </a:r>
          </a:p>
          <a:p>
            <a:r>
              <a:rPr lang="en-US" sz="2000" b="1" dirty="0" smtClean="0"/>
              <a:t>Replication Factors</a:t>
            </a:r>
            <a:endParaRPr lang="en-US" sz="2000" b="1" dirty="0"/>
          </a:p>
          <a:p>
            <a:pPr marL="342900" indent="-342900">
              <a:buFont typeface="Arial" panose="020B0604020202020204" pitchFamily="34" charset="0"/>
              <a:buChar char="•"/>
            </a:pPr>
            <a:r>
              <a:rPr lang="en-US" altLang="en-US" sz="2000" b="1" dirty="0"/>
              <a:t>Autonomy: </a:t>
            </a:r>
            <a:r>
              <a:rPr lang="en-US" altLang="en-US" sz="2000" dirty="0"/>
              <a:t>This refers to how much independence you want to give each subscriber with regard to the replicated data. </a:t>
            </a:r>
          </a:p>
          <a:p>
            <a:pPr marL="342900" indent="-342900">
              <a:buFont typeface="Arial" panose="020B0604020202020204" pitchFamily="34" charset="0"/>
              <a:buChar char="•"/>
            </a:pPr>
            <a:r>
              <a:rPr lang="en-US" altLang="en-US" sz="2000" b="1" dirty="0"/>
              <a:t>Latency: </a:t>
            </a:r>
            <a:r>
              <a:rPr lang="en-US" altLang="en-US" sz="2000" dirty="0"/>
              <a:t>Latency refers to the time lag between updates on the subscriber.</a:t>
            </a:r>
          </a:p>
          <a:p>
            <a:pPr marL="342900" indent="-342900">
              <a:buFont typeface="Arial" panose="020B0604020202020204" pitchFamily="34" charset="0"/>
              <a:buChar char="•"/>
            </a:pPr>
            <a:r>
              <a:rPr lang="en-US" altLang="en-US" sz="2000" b="1" dirty="0"/>
              <a:t>Transactional consistency: </a:t>
            </a:r>
            <a:r>
              <a:rPr lang="en-US" altLang="en-US" sz="2000" dirty="0"/>
              <a:t>Although several types of replication exist, the most common method moves transactions from the publisher through the distributor and on to the subscriber. </a:t>
            </a:r>
          </a:p>
          <a:p>
            <a:endParaRPr lang="en-US" altLang="en-US" sz="2000" dirty="0"/>
          </a:p>
          <a:p>
            <a:r>
              <a:rPr lang="en-US" sz="2000" dirty="0" smtClean="0"/>
              <a:t>There are (5) types of </a:t>
            </a:r>
            <a:r>
              <a:rPr lang="en-US" sz="2000" b="1" dirty="0" smtClean="0"/>
              <a:t>replication</a:t>
            </a:r>
            <a:r>
              <a:rPr lang="en-US" sz="2000" dirty="0" smtClean="0"/>
              <a:t>:</a:t>
            </a:r>
          </a:p>
          <a:p>
            <a:pPr marL="457200" indent="-457200">
              <a:buFont typeface="+mj-lt"/>
              <a:buAutoNum type="arabicPeriod"/>
            </a:pPr>
            <a:r>
              <a:rPr lang="en-US" sz="2000" dirty="0" smtClean="0"/>
              <a:t>Snapshot</a:t>
            </a:r>
          </a:p>
          <a:p>
            <a:pPr marL="457200" indent="-457200">
              <a:buFont typeface="+mj-lt"/>
              <a:buAutoNum type="arabicPeriod"/>
            </a:pPr>
            <a:r>
              <a:rPr lang="en-US" sz="2000" dirty="0" smtClean="0"/>
              <a:t>Transactional</a:t>
            </a:r>
          </a:p>
          <a:p>
            <a:pPr marL="457200" indent="-457200">
              <a:buFont typeface="+mj-lt"/>
              <a:buAutoNum type="arabicPeriod"/>
            </a:pPr>
            <a:r>
              <a:rPr lang="en-US" sz="2000" dirty="0" smtClean="0"/>
              <a:t>Merge</a:t>
            </a:r>
          </a:p>
          <a:p>
            <a:pPr marL="457200" indent="-457200">
              <a:buFont typeface="+mj-lt"/>
              <a:buAutoNum type="arabicPeriod"/>
            </a:pPr>
            <a:r>
              <a:rPr lang="en-US" sz="2000" dirty="0" smtClean="0"/>
              <a:t>Oracle Publisher</a:t>
            </a:r>
          </a:p>
          <a:p>
            <a:pPr marL="457200" indent="-457200">
              <a:buFont typeface="+mj-lt"/>
              <a:buAutoNum type="arabicPeriod"/>
            </a:pPr>
            <a:r>
              <a:rPr lang="en-US" sz="2000" dirty="0" smtClean="0"/>
              <a:t>Peer to Peer</a:t>
            </a:r>
            <a:endParaRPr lang="en-US" sz="2000" dirty="0"/>
          </a:p>
          <a:p>
            <a:endParaRPr lang="en-US" sz="2000" dirty="0"/>
          </a:p>
        </p:txBody>
      </p:sp>
    </p:spTree>
    <p:extLst>
      <p:ext uri="{BB962C8B-B14F-4D97-AF65-F5344CB8AC3E}">
        <p14:creationId xmlns:p14="http://schemas.microsoft.com/office/powerpoint/2010/main" val="9802101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Text Placeholder 2"/>
          <p:cNvSpPr>
            <a:spLocks noGrp="1"/>
          </p:cNvSpPr>
          <p:nvPr>
            <p:ph type="body" sz="quarter" idx="13"/>
          </p:nvPr>
        </p:nvSpPr>
        <p:spPr/>
        <p:txBody>
          <a:bodyPr>
            <a:noAutofit/>
          </a:bodyPr>
          <a:lstStyle/>
          <a:p>
            <a:r>
              <a:rPr lang="en-US" sz="1400" dirty="0" smtClean="0"/>
              <a:t>Summary</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endParaRPr lang="en-US" sz="1600" b="1" dirty="0"/>
          </a:p>
          <a:p>
            <a:endParaRPr lang="en-US" sz="1600" b="1" dirty="0"/>
          </a:p>
        </p:txBody>
      </p:sp>
      <p:sp>
        <p:nvSpPr>
          <p:cNvPr id="5" name="TextBox 4"/>
          <p:cNvSpPr txBox="1"/>
          <p:nvPr/>
        </p:nvSpPr>
        <p:spPr>
          <a:xfrm>
            <a:off x="301752" y="762000"/>
            <a:ext cx="8074152" cy="4801314"/>
          </a:xfrm>
          <a:prstGeom prst="rect">
            <a:avLst/>
          </a:prstGeom>
          <a:noFill/>
        </p:spPr>
        <p:txBody>
          <a:bodyPr wrap="square" rtlCol="0">
            <a:spAutoFit/>
          </a:bodyPr>
          <a:lstStyle/>
          <a:p>
            <a:pPr marL="285750" indent="-285750">
              <a:buFont typeface="Arial" panose="020B0604020202020204" pitchFamily="34" charset="0"/>
              <a:buChar char="•"/>
            </a:pPr>
            <a:r>
              <a:rPr lang="en-US" altLang="en-US" dirty="0"/>
              <a:t>Microsoft uses a publisher/subscriber metaphor to explain replication. </a:t>
            </a:r>
          </a:p>
          <a:p>
            <a:pPr marL="285750" indent="-285750">
              <a:buFont typeface="Arial" panose="020B0604020202020204" pitchFamily="34" charset="0"/>
              <a:buChar char="•"/>
            </a:pPr>
            <a:r>
              <a:rPr lang="en-US" altLang="en-US" dirty="0"/>
              <a:t>The publisher contains the data that needs to be copied. </a:t>
            </a:r>
          </a:p>
          <a:p>
            <a:pPr marL="285750" indent="-285750">
              <a:buFont typeface="Arial" panose="020B0604020202020204" pitchFamily="34" charset="0"/>
              <a:buChar char="•"/>
            </a:pPr>
            <a:r>
              <a:rPr lang="en-US" altLang="en-US" dirty="0"/>
              <a:t>The subscribers get a copy of the data from the publisher, and the distributor moves the data from the publisher to the subscribers. </a:t>
            </a:r>
          </a:p>
          <a:p>
            <a:pPr marL="285750" indent="-285750">
              <a:buFont typeface="Arial" panose="020B0604020202020204" pitchFamily="34" charset="0"/>
              <a:buChar char="•"/>
            </a:pPr>
            <a:r>
              <a:rPr lang="en-US" altLang="en-US" dirty="0"/>
              <a:t>The data are published in groups called </a:t>
            </a:r>
            <a:r>
              <a:rPr lang="en-US" altLang="en-US" i="1" dirty="0"/>
              <a:t>publications</a:t>
            </a:r>
            <a:r>
              <a:rPr lang="en-US" altLang="en-US" dirty="0"/>
              <a:t>; a publication can contain several </a:t>
            </a:r>
            <a:r>
              <a:rPr lang="en-US" altLang="en-US" i="1" dirty="0"/>
              <a:t>articles</a:t>
            </a:r>
            <a:r>
              <a:rPr lang="en-US" altLang="en-US" dirty="0"/>
              <a:t>, which are the actual data being replicated</a:t>
            </a:r>
            <a:r>
              <a:rPr lang="en-US" altLang="en-US" dirty="0" smtClean="0"/>
              <a:t>.</a:t>
            </a:r>
          </a:p>
          <a:p>
            <a:pPr marL="285750" indent="-285750">
              <a:buFont typeface="Arial" panose="020B0604020202020204" pitchFamily="34" charset="0"/>
              <a:buChar char="•"/>
            </a:pPr>
            <a:r>
              <a:rPr lang="en-US" altLang="en-US" dirty="0" smtClean="0"/>
              <a:t>You </a:t>
            </a:r>
            <a:r>
              <a:rPr lang="en-US" altLang="en-US" dirty="0"/>
              <a:t>can use four types of backups to help thwart the evils that could claim your data. First, the full backup, the basis of all other backups, makes a copy of the entire database. </a:t>
            </a:r>
          </a:p>
          <a:p>
            <a:pPr marL="285750" indent="-285750">
              <a:buFont typeface="Arial" panose="020B0604020202020204" pitchFamily="34" charset="0"/>
              <a:buChar char="•"/>
            </a:pPr>
            <a:r>
              <a:rPr lang="en-US" altLang="en-US" dirty="0"/>
              <a:t>Next, the differential backup grabs all the changes made to the database since the last full backup. </a:t>
            </a:r>
          </a:p>
          <a:p>
            <a:pPr marL="285750" indent="-285750">
              <a:buFont typeface="Arial" panose="020B0604020202020204" pitchFamily="34" charset="0"/>
              <a:buChar char="•"/>
            </a:pPr>
            <a:r>
              <a:rPr lang="en-US" altLang="en-US" dirty="0"/>
              <a:t>Use the transaction log backup for implementing a quick backup strategy, performing point-in-time restores, and clearing the transaction log on a periodic basis. </a:t>
            </a:r>
          </a:p>
          <a:p>
            <a:pPr marL="285750" indent="-285750">
              <a:buFont typeface="Arial" panose="020B0604020202020204" pitchFamily="34" charset="0"/>
              <a:buChar char="•"/>
            </a:pPr>
            <a:r>
              <a:rPr lang="en-US" altLang="en-US" dirty="0"/>
              <a:t>Finally, the </a:t>
            </a:r>
            <a:r>
              <a:rPr lang="en-US" altLang="en-US" dirty="0" err="1"/>
              <a:t>filegroup</a:t>
            </a:r>
            <a:r>
              <a:rPr lang="en-US" altLang="en-US" dirty="0"/>
              <a:t> backup makes backups of small chunks of very large databases.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03444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fontScale="92500" lnSpcReduction="20000"/>
          </a:bodyPr>
          <a:lstStyle/>
          <a:p>
            <a:r>
              <a:rPr lang="en-US" sz="1800" dirty="0"/>
              <a:t>All five move or replicate data, but the frequency that the data is delivered and the direction can vary among them all. </a:t>
            </a:r>
            <a:r>
              <a:rPr lang="en-US" sz="1800" dirty="0" smtClean="0"/>
              <a:t> We will primarily focus </a:t>
            </a:r>
            <a:r>
              <a:rPr lang="en-US" sz="1800" dirty="0"/>
              <a:t>on the first three: </a:t>
            </a:r>
            <a:r>
              <a:rPr lang="en-US" sz="1800" b="1" dirty="0"/>
              <a:t>snapshot, transactional, and merge</a:t>
            </a:r>
            <a:r>
              <a:rPr lang="en-US" sz="1800" dirty="0"/>
              <a:t>. </a:t>
            </a:r>
            <a:r>
              <a:rPr lang="en-US" sz="1800" dirty="0" smtClean="0"/>
              <a:t> The </a:t>
            </a:r>
            <a:r>
              <a:rPr lang="en-US" sz="1800" dirty="0"/>
              <a:t>last two are for specialized </a:t>
            </a:r>
            <a:r>
              <a:rPr lang="en-US" sz="1800" dirty="0" smtClean="0"/>
              <a:t>situations. </a:t>
            </a:r>
            <a:r>
              <a:rPr lang="en-US" sz="1800" dirty="0"/>
              <a:t>Oracle Publisher is typically used when you want to move data from an Oracle database to a SQL Server database. </a:t>
            </a:r>
            <a:r>
              <a:rPr lang="en-US" sz="1800" dirty="0" smtClean="0"/>
              <a:t> Peer-to-peer </a:t>
            </a:r>
            <a:r>
              <a:rPr lang="en-US" sz="1800" dirty="0"/>
              <a:t>replication is built on the foundation of transactional replication, but it is more of a scale-out and high-availability deployment. </a:t>
            </a:r>
            <a:endParaRPr lang="en-US" sz="1800" dirty="0" smtClean="0"/>
          </a:p>
          <a:p>
            <a:endParaRPr lang="en-US" sz="1800" dirty="0"/>
          </a:p>
          <a:p>
            <a:r>
              <a:rPr lang="en-US" sz="2000" b="1" dirty="0"/>
              <a:t>Snapshot </a:t>
            </a:r>
            <a:endParaRPr lang="en-US" sz="2000" dirty="0"/>
          </a:p>
          <a:p>
            <a:r>
              <a:rPr lang="en-US" sz="2000" b="1" i="1" dirty="0"/>
              <a:t>Snapshot </a:t>
            </a:r>
            <a:r>
              <a:rPr lang="en-US" sz="2000" b="1" dirty="0"/>
              <a:t>replication </a:t>
            </a:r>
            <a:r>
              <a:rPr lang="en-US" sz="2000" dirty="0"/>
              <a:t>is exactly what the name implies: a snapshot of the data and database objects as they exist at a point in time. When snapshot replication is configured, it is generally scheduled to occur as some specific interval. An entire copy (snapshot) of the data is created and sent to the Subscriber via the Distributor. Because the entire data set is sent, tracking DML changes is not required. This has an added value because tracking changes adds overhead to the replication process. On the other hand, if the snapshot is very large, distributing the data to the destination can be a lengthy process. You can schedule the generation and deployment of the snapshot to best meet your needs. </a:t>
            </a:r>
            <a:r>
              <a:rPr lang="en-US" sz="2000" dirty="0" smtClean="0"/>
              <a:t> </a:t>
            </a:r>
            <a:endParaRPr lang="en-US" sz="2000" dirty="0"/>
          </a:p>
          <a:p>
            <a:endParaRPr lang="en-US" sz="2000" dirty="0" smtClean="0"/>
          </a:p>
          <a:p>
            <a:r>
              <a:rPr lang="en-US" sz="2000" dirty="0" smtClean="0"/>
              <a:t>Snapshot </a:t>
            </a:r>
            <a:r>
              <a:rPr lang="en-US" sz="2000" dirty="0"/>
              <a:t>replication is typically used with the following: </a:t>
            </a:r>
          </a:p>
          <a:p>
            <a:pPr marL="342900" indent="-342900">
              <a:buFont typeface="Arial" panose="020B0604020202020204" pitchFamily="34" charset="0"/>
              <a:buChar char="•"/>
            </a:pPr>
            <a:r>
              <a:rPr lang="en-US" sz="2000" dirty="0"/>
              <a:t>Small amounts of data </a:t>
            </a:r>
          </a:p>
          <a:p>
            <a:pPr marL="342900" indent="-342900">
              <a:buFont typeface="Arial" panose="020B0604020202020204" pitchFamily="34" charset="0"/>
              <a:buChar char="•"/>
            </a:pPr>
            <a:r>
              <a:rPr lang="en-US" sz="2000" dirty="0"/>
              <a:t>High latency or intermittent network connections </a:t>
            </a:r>
          </a:p>
          <a:p>
            <a:pPr marL="342900" indent="-342900">
              <a:buFont typeface="Arial" panose="020B0604020202020204" pitchFamily="34" charset="0"/>
              <a:buChar char="•"/>
            </a:pPr>
            <a:r>
              <a:rPr lang="en-US" sz="2000" dirty="0"/>
              <a:t>Data that changes infrequently </a:t>
            </a:r>
          </a:p>
          <a:p>
            <a:pPr marL="342900" indent="-342900">
              <a:buFont typeface="Arial" panose="020B0604020202020204" pitchFamily="34" charset="0"/>
              <a:buChar char="•"/>
            </a:pPr>
            <a:r>
              <a:rPr lang="en-US" sz="2000" dirty="0"/>
              <a:t>Copies of data that can be an hour, day, week, or month old </a:t>
            </a:r>
          </a:p>
          <a:p>
            <a:endParaRPr lang="en-US" sz="2000" dirty="0"/>
          </a:p>
        </p:txBody>
      </p:sp>
    </p:spTree>
    <p:extLst>
      <p:ext uri="{BB962C8B-B14F-4D97-AF65-F5344CB8AC3E}">
        <p14:creationId xmlns:p14="http://schemas.microsoft.com/office/powerpoint/2010/main" val="4234518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a:t>Transactional </a:t>
            </a:r>
            <a:endParaRPr lang="en-US" sz="2000" dirty="0"/>
          </a:p>
          <a:p>
            <a:r>
              <a:rPr lang="en-US" sz="2000" b="1" i="1" dirty="0"/>
              <a:t>Transactional</a:t>
            </a:r>
            <a:r>
              <a:rPr lang="en-US" sz="2000" i="1" dirty="0"/>
              <a:t> </a:t>
            </a:r>
            <a:r>
              <a:rPr lang="en-US" sz="2000" dirty="0"/>
              <a:t>replication, like snapshot replication, begins with a snapshot. However, the initial snapshot data and schema changes at the Publisher are then asynchronously (in order) sent to the distribution database. Subscribers then receive the transactions, keeping them up to date with the Publisher. </a:t>
            </a:r>
            <a:endParaRPr lang="en-US" sz="2000" dirty="0" smtClean="0"/>
          </a:p>
          <a:p>
            <a:endParaRPr lang="en-US" sz="2000" dirty="0"/>
          </a:p>
          <a:p>
            <a:r>
              <a:rPr lang="en-US" sz="2000" dirty="0"/>
              <a:t>Transactional replication is typically used in situations that require the following: </a:t>
            </a:r>
          </a:p>
          <a:p>
            <a:pPr marL="342900" indent="-342900">
              <a:buFont typeface="Arial" panose="020B0604020202020204" pitchFamily="34" charset="0"/>
              <a:buChar char="•"/>
            </a:pPr>
            <a:r>
              <a:rPr lang="en-US" sz="2000" dirty="0"/>
              <a:t>Near real-time data on one or more subscribers </a:t>
            </a:r>
          </a:p>
          <a:p>
            <a:pPr marL="342900" indent="-342900">
              <a:buFont typeface="Arial" panose="020B0604020202020204" pitchFamily="34" charset="0"/>
              <a:buChar char="•"/>
            </a:pPr>
            <a:r>
              <a:rPr lang="en-US" sz="2000" dirty="0"/>
              <a:t>Data that has to be incrementally loaded </a:t>
            </a:r>
          </a:p>
          <a:p>
            <a:pPr marL="342900" indent="-342900">
              <a:buFont typeface="Arial" panose="020B0604020202020204" pitchFamily="34" charset="0"/>
              <a:buChar char="•"/>
            </a:pPr>
            <a:r>
              <a:rPr lang="en-US" sz="2000" dirty="0"/>
              <a:t>Data that is highly transactional or that changes frequently </a:t>
            </a:r>
            <a:endParaRPr lang="en-US" sz="2000" dirty="0" smtClean="0"/>
          </a:p>
          <a:p>
            <a:pPr marL="342900" indent="-342900">
              <a:buFont typeface="Arial" panose="020B0604020202020204" pitchFamily="34" charset="0"/>
              <a:buChar char="•"/>
            </a:pPr>
            <a:endParaRPr lang="en-US" sz="2000" dirty="0"/>
          </a:p>
          <a:p>
            <a:r>
              <a:rPr lang="en-US" sz="1800" dirty="0"/>
              <a:t>If higher throughput is required, users often leverage </a:t>
            </a:r>
            <a:r>
              <a:rPr lang="en-US" sz="1800" i="1" dirty="0"/>
              <a:t>transactional </a:t>
            </a:r>
            <a:r>
              <a:rPr lang="en-US" sz="1800" dirty="0"/>
              <a:t>replication. Instead of distributing snapshots of data, transactional replication continuously sends data changes as they happen to the subscribers. Transactional replication is typically used in a server-to-server topology where one server is the source of the data and the other server is used as a backup copy or for reporting. </a:t>
            </a:r>
          </a:p>
        </p:txBody>
      </p:sp>
    </p:spTree>
    <p:extLst>
      <p:ext uri="{BB962C8B-B14F-4D97-AF65-F5344CB8AC3E}">
        <p14:creationId xmlns:p14="http://schemas.microsoft.com/office/powerpoint/2010/main" val="4116398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Subscriptions </a:t>
            </a:r>
            <a:endParaRPr lang="en-US" sz="2000" dirty="0"/>
          </a:p>
          <a:p>
            <a:pPr marL="342900" indent="-342900">
              <a:buFont typeface="Arial" panose="020B0604020202020204" pitchFamily="34" charset="0"/>
              <a:buChar char="•"/>
            </a:pPr>
            <a:r>
              <a:rPr lang="en-US" altLang="en-US" sz="2000" dirty="0"/>
              <a:t>When you set up your subscribers, you can create either pull or push subscriptions</a:t>
            </a:r>
            <a:r>
              <a:rPr lang="en-US" altLang="en-US" sz="2000" dirty="0" smtClean="0"/>
              <a:t>.</a:t>
            </a:r>
          </a:p>
          <a:p>
            <a:pPr marL="342900" indent="-342900">
              <a:buFont typeface="Arial" panose="020B0604020202020204" pitchFamily="34" charset="0"/>
              <a:buChar char="•"/>
            </a:pPr>
            <a:endParaRPr lang="en-US" altLang="en-US" sz="2000" dirty="0"/>
          </a:p>
          <a:p>
            <a:r>
              <a:rPr lang="en-US" altLang="en-US" sz="2000" b="1" dirty="0" smtClean="0"/>
              <a:t>Push Subscriptions</a:t>
            </a:r>
          </a:p>
          <a:p>
            <a:pPr marL="342900" indent="-342900">
              <a:buFont typeface="Arial" panose="020B0604020202020204" pitchFamily="34" charset="0"/>
              <a:buChar char="•"/>
            </a:pPr>
            <a:r>
              <a:rPr lang="en-US" altLang="en-US" sz="2000" b="1" i="1" dirty="0"/>
              <a:t>Push subscriptions</a:t>
            </a:r>
            <a:r>
              <a:rPr lang="en-US" altLang="en-US" sz="2000" i="1" dirty="0"/>
              <a:t> </a:t>
            </a:r>
            <a:r>
              <a:rPr lang="en-US" altLang="en-US" sz="2000" dirty="0"/>
              <a:t>help centralize your administrative duties because the subscription itself is stored on the distribution server. </a:t>
            </a:r>
          </a:p>
          <a:p>
            <a:pPr marL="342900" indent="-342900">
              <a:buFont typeface="Arial" panose="020B0604020202020204" pitchFamily="34" charset="0"/>
              <a:buChar char="•"/>
            </a:pPr>
            <a:r>
              <a:rPr lang="en-US" altLang="en-US" sz="2000" dirty="0"/>
              <a:t>In other words, the data can be pushed to the subscribers based on the publisher’s schedule. </a:t>
            </a:r>
          </a:p>
          <a:p>
            <a:pPr marL="342900" indent="-342900">
              <a:buFont typeface="Arial" panose="020B0604020202020204" pitchFamily="34" charset="0"/>
              <a:buChar char="•"/>
            </a:pPr>
            <a:r>
              <a:rPr lang="en-US" altLang="en-US" sz="2000" dirty="0"/>
              <a:t>Push subscriptions are most useful if a subscriber needs to be updated whenever a change occurs at the publisher. </a:t>
            </a:r>
          </a:p>
          <a:p>
            <a:pPr marL="342900" indent="-342900">
              <a:buFont typeface="Arial" panose="020B0604020202020204" pitchFamily="34" charset="0"/>
              <a:buChar char="•"/>
            </a:pPr>
            <a:r>
              <a:rPr lang="en-US" altLang="en-US" sz="2000" dirty="0"/>
              <a:t>The publisher knows when the modification takes place, so it can immediately push those changes to the subscribers.</a:t>
            </a:r>
          </a:p>
          <a:p>
            <a:pPr marL="342900" indent="-342900">
              <a:buFont typeface="Arial" panose="020B0604020202020204" pitchFamily="34" charset="0"/>
              <a:buChar char="•"/>
            </a:pPr>
            <a:endParaRPr lang="en-US" alt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2878314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BACKUP/RESTORE and REPLICATION</a:t>
            </a:r>
          </a:p>
        </p:txBody>
      </p:sp>
      <p:sp>
        <p:nvSpPr>
          <p:cNvPr id="3" name="Text Placeholder 2"/>
          <p:cNvSpPr>
            <a:spLocks noGrp="1"/>
          </p:cNvSpPr>
          <p:nvPr>
            <p:ph type="body" sz="quarter" idx="13"/>
          </p:nvPr>
        </p:nvSpPr>
        <p:spPr/>
        <p:txBody>
          <a:bodyPr>
            <a:noAutofit/>
          </a:bodyPr>
          <a:lstStyle/>
          <a:p>
            <a:r>
              <a:rPr lang="en-US" sz="1400" dirty="0" smtClean="0"/>
              <a:t>Replication	</a:t>
            </a:r>
            <a:endParaRPr lang="en-US" sz="1400" dirty="0"/>
          </a:p>
        </p:txBody>
      </p:sp>
      <p:sp>
        <p:nvSpPr>
          <p:cNvPr id="4" name="Content Placeholder 3"/>
          <p:cNvSpPr>
            <a:spLocks noGrp="1"/>
          </p:cNvSpPr>
          <p:nvPr>
            <p:ph sz="quarter" idx="15"/>
          </p:nvPr>
        </p:nvSpPr>
        <p:spPr>
          <a:xfrm>
            <a:off x="301752" y="685800"/>
            <a:ext cx="8074152" cy="6019800"/>
          </a:xfrm>
        </p:spPr>
        <p:txBody>
          <a:bodyPr>
            <a:normAutofit/>
          </a:bodyPr>
          <a:lstStyle/>
          <a:p>
            <a:r>
              <a:rPr lang="en-US" sz="2000" b="1" dirty="0" smtClean="0"/>
              <a:t>Subscriptions </a:t>
            </a:r>
            <a:endParaRPr lang="en-US" sz="2000" dirty="0"/>
          </a:p>
          <a:p>
            <a:pPr marL="342900" indent="-342900">
              <a:buFont typeface="Arial" panose="020B0604020202020204" pitchFamily="34" charset="0"/>
              <a:buChar char="•"/>
            </a:pPr>
            <a:r>
              <a:rPr lang="en-US" altLang="en-US" sz="2000" dirty="0"/>
              <a:t>When you set up your subscribers, you can create either pull or push subscriptions</a:t>
            </a:r>
            <a:r>
              <a:rPr lang="en-US" altLang="en-US" sz="2000" dirty="0" smtClean="0"/>
              <a:t>.</a:t>
            </a:r>
          </a:p>
          <a:p>
            <a:pPr marL="342900" indent="-342900">
              <a:buFont typeface="Arial" panose="020B0604020202020204" pitchFamily="34" charset="0"/>
              <a:buChar char="•"/>
            </a:pPr>
            <a:endParaRPr lang="en-US" altLang="en-US" sz="2000" dirty="0"/>
          </a:p>
          <a:p>
            <a:r>
              <a:rPr lang="en-US" altLang="en-US" sz="2000" b="1" dirty="0" smtClean="0"/>
              <a:t>Pull Subscriptions</a:t>
            </a:r>
          </a:p>
          <a:p>
            <a:pPr marL="342900" indent="-342900">
              <a:buFont typeface="Arial" panose="020B0604020202020204" pitchFamily="34" charset="0"/>
              <a:buChar char="•"/>
            </a:pPr>
            <a:r>
              <a:rPr lang="en-US" altLang="en-US" sz="2000" b="1" i="1" dirty="0"/>
              <a:t>Pull subscriptions</a:t>
            </a:r>
            <a:r>
              <a:rPr lang="en-US" altLang="en-US" sz="2000" i="1" dirty="0"/>
              <a:t> </a:t>
            </a:r>
            <a:r>
              <a:rPr lang="en-US" altLang="en-US" sz="2000" dirty="0"/>
              <a:t>are configured and maintained at each subscriber. </a:t>
            </a:r>
          </a:p>
          <a:p>
            <a:pPr marL="342900" indent="-342900">
              <a:buFont typeface="Arial" panose="020B0604020202020204" pitchFamily="34" charset="0"/>
              <a:buChar char="•"/>
            </a:pPr>
            <a:r>
              <a:rPr lang="en-US" altLang="en-US" sz="2000" dirty="0"/>
              <a:t>The subscribers will administer the synchronization schedules and can pull changes whenever they consider it necessary. </a:t>
            </a:r>
          </a:p>
          <a:p>
            <a:pPr marL="342900" indent="-342900">
              <a:buFont typeface="Arial" panose="020B0604020202020204" pitchFamily="34" charset="0"/>
              <a:buChar char="•"/>
            </a:pPr>
            <a:r>
              <a:rPr lang="en-US" altLang="en-US" sz="2000" dirty="0"/>
              <a:t>This type of subscriber also relieves the distribution server of some of the overhead of processing. </a:t>
            </a:r>
          </a:p>
          <a:p>
            <a:pPr marL="342900" indent="-342900">
              <a:buFont typeface="Arial" panose="020B0604020202020204" pitchFamily="34" charset="0"/>
              <a:buChar char="•"/>
            </a:pPr>
            <a:r>
              <a:rPr lang="en-US" altLang="en-US" sz="2000" dirty="0"/>
              <a:t>Pull subscriptions are also useful in situations in which security is not a primary issue. </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361463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5430</Words>
  <Application>Microsoft Office PowerPoint</Application>
  <PresentationFormat>On-screen Show (4:3)</PresentationFormat>
  <Paragraphs>473</Paragraphs>
  <Slides>50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Pitchbook</vt:lpstr>
      <vt:lpstr>SQL Implementation &amp; Administration</vt:lpstr>
      <vt:lpstr>BACKUP/RESTORE and REPLICATION</vt:lpstr>
      <vt:lpstr>Let’s talk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Let’s talk BACKUPS</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Let’s talk RECOVERY</vt:lpstr>
      <vt:lpstr>BACKUP/RESTORE and REPLICATION</vt:lpstr>
      <vt:lpstr>BACKUP/RESTORE and REPLICATION</vt:lpstr>
      <vt:lpstr>BACKUP/RESTORE and REPLICATION</vt:lpstr>
      <vt:lpstr>BACKUP/RESTORE and REPLICATION</vt:lpstr>
      <vt:lpstr>BACKUP/RESTORE and REPLICATION</vt:lpstr>
      <vt:lpstr>BACKUP/RESTORE and REPLICATION</vt:lpstr>
      <vt:lpstr>Let’s talk MAINTENANCE PLANS</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BACKUP/RESTORE and REPLICATION</vt:lpstr>
      <vt:lpstr>SUMMARY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2014-04-15T01:17:52Z</dcterms:created>
  <dcterms:modified xsi:type="dcterms:W3CDTF">2015-08-23T19:18:49Z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