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9"/>
  </p:notesMasterIdLst>
  <p:handoutMasterIdLst>
    <p:handoutMasterId r:id="rId20"/>
  </p:handoutMasterIdLst>
  <p:sldIdLst>
    <p:sldId id="256" r:id="rId2"/>
    <p:sldId id="284" r:id="rId3"/>
    <p:sldId id="283" r:id="rId4"/>
    <p:sldId id="288" r:id="rId5"/>
    <p:sldId id="286" r:id="rId6"/>
    <p:sldId id="287" r:id="rId7"/>
    <p:sldId id="289" r:id="rId8"/>
    <p:sldId id="296" r:id="rId9"/>
    <p:sldId id="290" r:id="rId10"/>
    <p:sldId id="297" r:id="rId11"/>
    <p:sldId id="298" r:id="rId12"/>
    <p:sldId id="299" r:id="rId13"/>
    <p:sldId id="300" r:id="rId14"/>
    <p:sldId id="301" r:id="rId15"/>
    <p:sldId id="291" r:id="rId16"/>
    <p:sldId id="294" r:id="rId17"/>
    <p:sldId id="295" r:id="rId18"/>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5A12"/>
    <a:srgbClr val="E9741F"/>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82" autoAdjust="0"/>
    <p:restoredTop sz="88034" autoAdjust="0"/>
  </p:normalViewPr>
  <p:slideViewPr>
    <p:cSldViewPr>
      <p:cViewPr varScale="1">
        <p:scale>
          <a:sx n="53" d="100"/>
          <a:sy n="53" d="100"/>
        </p:scale>
        <p:origin x="112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644A21-FD94-4A3D-9C1D-66A10E24AB6E}"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en-US"/>
        </a:p>
      </dgm:t>
    </dgm:pt>
    <dgm:pt modelId="{74334537-B2AF-4641-8FF1-73DDD88DD350}">
      <dgm:prSet phldrT="[Text]"/>
      <dgm:spPr/>
      <dgm:t>
        <a:bodyPr/>
        <a:lstStyle/>
        <a:p>
          <a:r>
            <a:rPr lang="en-US" dirty="0" smtClean="0"/>
            <a:t>Sales</a:t>
          </a:r>
          <a:endParaRPr lang="en-US" dirty="0"/>
        </a:p>
      </dgm:t>
    </dgm:pt>
    <dgm:pt modelId="{3274E9A6-13D0-4195-9337-005A3E35D985}" type="parTrans" cxnId="{38C7479B-A6F0-404D-80C8-12DDD1B62EDA}">
      <dgm:prSet/>
      <dgm:spPr/>
      <dgm:t>
        <a:bodyPr/>
        <a:lstStyle/>
        <a:p>
          <a:endParaRPr lang="en-US"/>
        </a:p>
      </dgm:t>
    </dgm:pt>
    <dgm:pt modelId="{C1169B45-0EF4-4DB9-A367-3C53DFB440F7}" type="sibTrans" cxnId="{38C7479B-A6F0-404D-80C8-12DDD1B62EDA}">
      <dgm:prSet/>
      <dgm:spPr/>
      <dgm:t>
        <a:bodyPr/>
        <a:lstStyle/>
        <a:p>
          <a:endParaRPr lang="en-US"/>
        </a:p>
      </dgm:t>
    </dgm:pt>
    <dgm:pt modelId="{B2F67918-B2FD-48FE-8D94-C788FEB78EF8}">
      <dgm:prSet phldrT="[Text]"/>
      <dgm:spPr/>
      <dgm:t>
        <a:bodyPr/>
        <a:lstStyle/>
        <a:p>
          <a:r>
            <a:rPr lang="en-US" dirty="0" err="1" smtClean="0"/>
            <a:t>UserID</a:t>
          </a:r>
          <a:endParaRPr lang="en-US" dirty="0"/>
        </a:p>
      </dgm:t>
    </dgm:pt>
    <dgm:pt modelId="{9B25A994-C006-446B-9EAD-5EFA764645AE}" type="parTrans" cxnId="{443F968F-51F5-4D95-89E8-7C17E6FBB499}">
      <dgm:prSet/>
      <dgm:spPr/>
      <dgm:t>
        <a:bodyPr/>
        <a:lstStyle/>
        <a:p>
          <a:endParaRPr lang="en-US"/>
        </a:p>
      </dgm:t>
    </dgm:pt>
    <dgm:pt modelId="{5140D44A-4BC3-48CA-A3ED-C760729C7067}" type="sibTrans" cxnId="{443F968F-51F5-4D95-89E8-7C17E6FBB499}">
      <dgm:prSet/>
      <dgm:spPr/>
      <dgm:t>
        <a:bodyPr/>
        <a:lstStyle/>
        <a:p>
          <a:endParaRPr lang="en-US"/>
        </a:p>
      </dgm:t>
    </dgm:pt>
    <dgm:pt modelId="{50049C1D-1702-46D9-B2B6-1417CE42F30C}">
      <dgm:prSet phldrT="[Text]"/>
      <dgm:spPr/>
      <dgm:t>
        <a:bodyPr/>
        <a:lstStyle/>
        <a:p>
          <a:r>
            <a:rPr lang="en-US" dirty="0" err="1" smtClean="0"/>
            <a:t>ProductID</a:t>
          </a:r>
          <a:endParaRPr lang="en-US" dirty="0"/>
        </a:p>
      </dgm:t>
    </dgm:pt>
    <dgm:pt modelId="{87F99AC8-B628-414A-A050-A53C49150BC8}" type="parTrans" cxnId="{8093BDFB-01D3-4F35-ADCD-8B806E2ABEED}">
      <dgm:prSet/>
      <dgm:spPr/>
      <dgm:t>
        <a:bodyPr/>
        <a:lstStyle/>
        <a:p>
          <a:endParaRPr lang="en-US"/>
        </a:p>
      </dgm:t>
    </dgm:pt>
    <dgm:pt modelId="{E112D384-0686-42D3-A80E-71FE143B581F}" type="sibTrans" cxnId="{8093BDFB-01D3-4F35-ADCD-8B806E2ABEED}">
      <dgm:prSet/>
      <dgm:spPr/>
      <dgm:t>
        <a:bodyPr/>
        <a:lstStyle/>
        <a:p>
          <a:endParaRPr lang="en-US"/>
        </a:p>
      </dgm:t>
    </dgm:pt>
    <dgm:pt modelId="{3BB09981-EDDE-45CE-9457-1E667CC5F827}">
      <dgm:prSet phldrT="[Text]"/>
      <dgm:spPr/>
      <dgm:t>
        <a:bodyPr/>
        <a:lstStyle/>
        <a:p>
          <a:r>
            <a:rPr lang="en-US" dirty="0" smtClean="0"/>
            <a:t>Customer</a:t>
          </a:r>
          <a:endParaRPr lang="en-US" dirty="0"/>
        </a:p>
      </dgm:t>
    </dgm:pt>
    <dgm:pt modelId="{C2BD067E-5D43-451F-82F7-5D3AFC750B19}" type="parTrans" cxnId="{2BA99BFD-5336-4128-A308-72620AA2FAD8}">
      <dgm:prSet/>
      <dgm:spPr/>
      <dgm:t>
        <a:bodyPr/>
        <a:lstStyle/>
        <a:p>
          <a:endParaRPr lang="en-US"/>
        </a:p>
      </dgm:t>
    </dgm:pt>
    <dgm:pt modelId="{92937CA6-3632-4E58-8F3A-DF0ED744028C}" type="sibTrans" cxnId="{2BA99BFD-5336-4128-A308-72620AA2FAD8}">
      <dgm:prSet/>
      <dgm:spPr/>
      <dgm:t>
        <a:bodyPr/>
        <a:lstStyle/>
        <a:p>
          <a:endParaRPr lang="en-US"/>
        </a:p>
      </dgm:t>
    </dgm:pt>
    <dgm:pt modelId="{7B0A7CEE-DE6C-46A0-A292-A7770EF7D78C}">
      <dgm:prSet phldrT="[Text]"/>
      <dgm:spPr/>
      <dgm:t>
        <a:bodyPr/>
        <a:lstStyle/>
        <a:p>
          <a:r>
            <a:rPr lang="en-US" dirty="0" err="1" smtClean="0"/>
            <a:t>CustomerID</a:t>
          </a:r>
          <a:endParaRPr lang="en-US" dirty="0"/>
        </a:p>
      </dgm:t>
    </dgm:pt>
    <dgm:pt modelId="{6155D0F6-987F-4815-9DE0-4BB479E841CF}" type="parTrans" cxnId="{F36CE18E-02ED-4EED-89D8-2A4635BF48D3}">
      <dgm:prSet/>
      <dgm:spPr/>
      <dgm:t>
        <a:bodyPr/>
        <a:lstStyle/>
        <a:p>
          <a:endParaRPr lang="en-US"/>
        </a:p>
      </dgm:t>
    </dgm:pt>
    <dgm:pt modelId="{8F62B88C-48B8-454A-978E-AA03FB2DBE1D}" type="sibTrans" cxnId="{F36CE18E-02ED-4EED-89D8-2A4635BF48D3}">
      <dgm:prSet/>
      <dgm:spPr/>
      <dgm:t>
        <a:bodyPr/>
        <a:lstStyle/>
        <a:p>
          <a:endParaRPr lang="en-US"/>
        </a:p>
      </dgm:t>
    </dgm:pt>
    <dgm:pt modelId="{887B71B4-B30F-4CC2-ADBF-226CA23EAE72}">
      <dgm:prSet phldrT="[Text]"/>
      <dgm:spPr/>
      <dgm:t>
        <a:bodyPr/>
        <a:lstStyle/>
        <a:p>
          <a:r>
            <a:rPr lang="en-US" dirty="0" err="1" smtClean="0"/>
            <a:t>Customer_LastName</a:t>
          </a:r>
          <a:endParaRPr lang="en-US" dirty="0"/>
        </a:p>
      </dgm:t>
    </dgm:pt>
    <dgm:pt modelId="{8908A2FA-1788-41EA-B50D-1F150B1151BE}" type="parTrans" cxnId="{C66FA71B-F6F6-491B-AA10-CF18506CE0C2}">
      <dgm:prSet/>
      <dgm:spPr/>
      <dgm:t>
        <a:bodyPr/>
        <a:lstStyle/>
        <a:p>
          <a:endParaRPr lang="en-US"/>
        </a:p>
      </dgm:t>
    </dgm:pt>
    <dgm:pt modelId="{1202AD85-D07C-4919-B74A-2CFF21FFBFD7}" type="sibTrans" cxnId="{C66FA71B-F6F6-491B-AA10-CF18506CE0C2}">
      <dgm:prSet/>
      <dgm:spPr/>
      <dgm:t>
        <a:bodyPr/>
        <a:lstStyle/>
        <a:p>
          <a:endParaRPr lang="en-US"/>
        </a:p>
      </dgm:t>
    </dgm:pt>
    <dgm:pt modelId="{445D667F-AE63-4DDB-8834-6436315862F4}">
      <dgm:prSet phldrT="[Text]"/>
      <dgm:spPr/>
      <dgm:t>
        <a:bodyPr/>
        <a:lstStyle/>
        <a:p>
          <a:r>
            <a:rPr lang="en-US" dirty="0" smtClean="0"/>
            <a:t>Products</a:t>
          </a:r>
          <a:endParaRPr lang="en-US" dirty="0"/>
        </a:p>
      </dgm:t>
    </dgm:pt>
    <dgm:pt modelId="{9DAB98C6-0920-4D2E-9CEC-948DE019729D}" type="parTrans" cxnId="{4F36C159-9B5C-41BD-9FB4-60EF8E045EB4}">
      <dgm:prSet/>
      <dgm:spPr/>
      <dgm:t>
        <a:bodyPr/>
        <a:lstStyle/>
        <a:p>
          <a:endParaRPr lang="en-US"/>
        </a:p>
      </dgm:t>
    </dgm:pt>
    <dgm:pt modelId="{3DC97415-B2A9-40B4-8533-B264E78F1CA7}" type="sibTrans" cxnId="{4F36C159-9B5C-41BD-9FB4-60EF8E045EB4}">
      <dgm:prSet/>
      <dgm:spPr/>
      <dgm:t>
        <a:bodyPr/>
        <a:lstStyle/>
        <a:p>
          <a:endParaRPr lang="en-US"/>
        </a:p>
      </dgm:t>
    </dgm:pt>
    <dgm:pt modelId="{48F6916A-F6E5-4AA2-9F59-E9498DF380B2}">
      <dgm:prSet phldrT="[Text]"/>
      <dgm:spPr/>
      <dgm:t>
        <a:bodyPr/>
        <a:lstStyle/>
        <a:p>
          <a:r>
            <a:rPr lang="en-US" dirty="0" err="1" smtClean="0"/>
            <a:t>ProductID</a:t>
          </a:r>
          <a:endParaRPr lang="en-US" dirty="0"/>
        </a:p>
      </dgm:t>
    </dgm:pt>
    <dgm:pt modelId="{F8AB99AC-E355-4FF0-B108-07C4E574C160}" type="parTrans" cxnId="{25AD7B59-EBF3-4F04-8F59-79BD7125CAFD}">
      <dgm:prSet/>
      <dgm:spPr/>
      <dgm:t>
        <a:bodyPr/>
        <a:lstStyle/>
        <a:p>
          <a:endParaRPr lang="en-US"/>
        </a:p>
      </dgm:t>
    </dgm:pt>
    <dgm:pt modelId="{EA9E610B-8565-4F0A-8B22-129A02F324A4}" type="sibTrans" cxnId="{25AD7B59-EBF3-4F04-8F59-79BD7125CAFD}">
      <dgm:prSet/>
      <dgm:spPr/>
      <dgm:t>
        <a:bodyPr/>
        <a:lstStyle/>
        <a:p>
          <a:endParaRPr lang="en-US"/>
        </a:p>
      </dgm:t>
    </dgm:pt>
    <dgm:pt modelId="{845DC501-E727-4088-8606-9BE2308861B9}">
      <dgm:prSet phldrT="[Text]"/>
      <dgm:spPr/>
      <dgm:t>
        <a:bodyPr/>
        <a:lstStyle/>
        <a:p>
          <a:r>
            <a:rPr lang="en-US" dirty="0" err="1" smtClean="0"/>
            <a:t>ProductType</a:t>
          </a:r>
          <a:endParaRPr lang="en-US" dirty="0"/>
        </a:p>
      </dgm:t>
    </dgm:pt>
    <dgm:pt modelId="{71893FF8-D98E-46EB-83C5-73BC80054E81}" type="parTrans" cxnId="{BB66E29B-EA52-4A49-88EC-2A4EF8CCAA46}">
      <dgm:prSet/>
      <dgm:spPr/>
      <dgm:t>
        <a:bodyPr/>
        <a:lstStyle/>
        <a:p>
          <a:endParaRPr lang="en-US"/>
        </a:p>
      </dgm:t>
    </dgm:pt>
    <dgm:pt modelId="{7FD73D52-E30E-43B2-94FA-E92C30273860}" type="sibTrans" cxnId="{BB66E29B-EA52-4A49-88EC-2A4EF8CCAA46}">
      <dgm:prSet/>
      <dgm:spPr/>
      <dgm:t>
        <a:bodyPr/>
        <a:lstStyle/>
        <a:p>
          <a:endParaRPr lang="en-US"/>
        </a:p>
      </dgm:t>
    </dgm:pt>
    <dgm:pt modelId="{25EA37F7-933E-456D-9A3C-03B98CE9F6DB}">
      <dgm:prSet phldrT="[Text]"/>
      <dgm:spPr/>
      <dgm:t>
        <a:bodyPr/>
        <a:lstStyle/>
        <a:p>
          <a:r>
            <a:rPr lang="en-US" dirty="0" err="1" smtClean="0"/>
            <a:t>ProductDesc</a:t>
          </a:r>
          <a:endParaRPr lang="en-US" dirty="0"/>
        </a:p>
      </dgm:t>
    </dgm:pt>
    <dgm:pt modelId="{0EB20139-0A17-4F24-A1C9-D220F1C8F490}" type="parTrans" cxnId="{E24F8B42-2FD3-4D71-BD3A-C54D48FB814F}">
      <dgm:prSet/>
      <dgm:spPr/>
      <dgm:t>
        <a:bodyPr/>
        <a:lstStyle/>
        <a:p>
          <a:endParaRPr lang="en-US"/>
        </a:p>
      </dgm:t>
    </dgm:pt>
    <dgm:pt modelId="{69984908-2D6F-4267-8750-E4CC8926E767}" type="sibTrans" cxnId="{E24F8B42-2FD3-4D71-BD3A-C54D48FB814F}">
      <dgm:prSet/>
      <dgm:spPr/>
      <dgm:t>
        <a:bodyPr/>
        <a:lstStyle/>
        <a:p>
          <a:endParaRPr lang="en-US"/>
        </a:p>
      </dgm:t>
    </dgm:pt>
    <dgm:pt modelId="{0C5751CA-5363-4B0B-BB42-6AE11E6A6394}" type="pres">
      <dgm:prSet presAssocID="{19644A21-FD94-4A3D-9C1D-66A10E24AB6E}" presName="Name0" presStyleCnt="0">
        <dgm:presLayoutVars>
          <dgm:dir/>
          <dgm:animLvl val="lvl"/>
          <dgm:resizeHandles val="exact"/>
        </dgm:presLayoutVars>
      </dgm:prSet>
      <dgm:spPr/>
      <dgm:t>
        <a:bodyPr/>
        <a:lstStyle/>
        <a:p>
          <a:endParaRPr lang="en-US"/>
        </a:p>
      </dgm:t>
    </dgm:pt>
    <dgm:pt modelId="{2772A50E-7310-4373-A423-840B824552A2}" type="pres">
      <dgm:prSet presAssocID="{74334537-B2AF-4641-8FF1-73DDD88DD350}" presName="composite" presStyleCnt="0"/>
      <dgm:spPr/>
    </dgm:pt>
    <dgm:pt modelId="{CF1D5217-ADF5-45E9-9CF1-6E8C971377A2}" type="pres">
      <dgm:prSet presAssocID="{74334537-B2AF-4641-8FF1-73DDD88DD350}" presName="parTx" presStyleLbl="alignNode1" presStyleIdx="0" presStyleCnt="3">
        <dgm:presLayoutVars>
          <dgm:chMax val="0"/>
          <dgm:chPref val="0"/>
          <dgm:bulletEnabled val="1"/>
        </dgm:presLayoutVars>
      </dgm:prSet>
      <dgm:spPr/>
      <dgm:t>
        <a:bodyPr/>
        <a:lstStyle/>
        <a:p>
          <a:endParaRPr lang="en-US"/>
        </a:p>
      </dgm:t>
    </dgm:pt>
    <dgm:pt modelId="{6F4C30A5-6E38-4FA6-8E7E-1FC2789E7635}" type="pres">
      <dgm:prSet presAssocID="{74334537-B2AF-4641-8FF1-73DDD88DD350}" presName="desTx" presStyleLbl="alignAccFollowNode1" presStyleIdx="0" presStyleCnt="3">
        <dgm:presLayoutVars>
          <dgm:bulletEnabled val="1"/>
        </dgm:presLayoutVars>
      </dgm:prSet>
      <dgm:spPr/>
      <dgm:t>
        <a:bodyPr/>
        <a:lstStyle/>
        <a:p>
          <a:endParaRPr lang="en-US"/>
        </a:p>
      </dgm:t>
    </dgm:pt>
    <dgm:pt modelId="{172F0773-5BBA-431B-AE42-065B21F69293}" type="pres">
      <dgm:prSet presAssocID="{C1169B45-0EF4-4DB9-A367-3C53DFB440F7}" presName="space" presStyleCnt="0"/>
      <dgm:spPr/>
    </dgm:pt>
    <dgm:pt modelId="{913F6FBA-99F7-42BC-8706-3729155C1425}" type="pres">
      <dgm:prSet presAssocID="{3BB09981-EDDE-45CE-9457-1E667CC5F827}" presName="composite" presStyleCnt="0"/>
      <dgm:spPr/>
    </dgm:pt>
    <dgm:pt modelId="{FDF8BE34-F9E3-4711-BC9A-F822A866661B}" type="pres">
      <dgm:prSet presAssocID="{3BB09981-EDDE-45CE-9457-1E667CC5F827}" presName="parTx" presStyleLbl="alignNode1" presStyleIdx="1" presStyleCnt="3" custLinFactNeighborX="769" custLinFactNeighborY="-5796">
        <dgm:presLayoutVars>
          <dgm:chMax val="0"/>
          <dgm:chPref val="0"/>
          <dgm:bulletEnabled val="1"/>
        </dgm:presLayoutVars>
      </dgm:prSet>
      <dgm:spPr/>
      <dgm:t>
        <a:bodyPr/>
        <a:lstStyle/>
        <a:p>
          <a:endParaRPr lang="en-US"/>
        </a:p>
      </dgm:t>
    </dgm:pt>
    <dgm:pt modelId="{DD592502-470F-4B8C-A586-719CCDF75578}" type="pres">
      <dgm:prSet presAssocID="{3BB09981-EDDE-45CE-9457-1E667CC5F827}" presName="desTx" presStyleLbl="alignAccFollowNode1" presStyleIdx="1" presStyleCnt="3">
        <dgm:presLayoutVars>
          <dgm:bulletEnabled val="1"/>
        </dgm:presLayoutVars>
      </dgm:prSet>
      <dgm:spPr/>
      <dgm:t>
        <a:bodyPr/>
        <a:lstStyle/>
        <a:p>
          <a:endParaRPr lang="en-US"/>
        </a:p>
      </dgm:t>
    </dgm:pt>
    <dgm:pt modelId="{8613350F-E235-4713-8E4F-2FA001E0FF1B}" type="pres">
      <dgm:prSet presAssocID="{92937CA6-3632-4E58-8F3A-DF0ED744028C}" presName="space" presStyleCnt="0"/>
      <dgm:spPr/>
    </dgm:pt>
    <dgm:pt modelId="{CE26DE5A-4254-4CAF-A3B0-7945CB0340CD}" type="pres">
      <dgm:prSet presAssocID="{445D667F-AE63-4DDB-8834-6436315862F4}" presName="composite" presStyleCnt="0"/>
      <dgm:spPr/>
    </dgm:pt>
    <dgm:pt modelId="{DF02E856-C254-461B-83E3-A7CB12DFB501}" type="pres">
      <dgm:prSet presAssocID="{445D667F-AE63-4DDB-8834-6436315862F4}" presName="parTx" presStyleLbl="alignNode1" presStyleIdx="2" presStyleCnt="3">
        <dgm:presLayoutVars>
          <dgm:chMax val="0"/>
          <dgm:chPref val="0"/>
          <dgm:bulletEnabled val="1"/>
        </dgm:presLayoutVars>
      </dgm:prSet>
      <dgm:spPr/>
      <dgm:t>
        <a:bodyPr/>
        <a:lstStyle/>
        <a:p>
          <a:endParaRPr lang="en-US"/>
        </a:p>
      </dgm:t>
    </dgm:pt>
    <dgm:pt modelId="{7E41D803-DA60-4156-85A3-3E37F3443472}" type="pres">
      <dgm:prSet presAssocID="{445D667F-AE63-4DDB-8834-6436315862F4}" presName="desTx" presStyleLbl="alignAccFollowNode1" presStyleIdx="2" presStyleCnt="3">
        <dgm:presLayoutVars>
          <dgm:bulletEnabled val="1"/>
        </dgm:presLayoutVars>
      </dgm:prSet>
      <dgm:spPr/>
      <dgm:t>
        <a:bodyPr/>
        <a:lstStyle/>
        <a:p>
          <a:endParaRPr lang="en-US"/>
        </a:p>
      </dgm:t>
    </dgm:pt>
  </dgm:ptLst>
  <dgm:cxnLst>
    <dgm:cxn modelId="{648EECF1-F1E1-475A-B29B-29C2DD712874}" type="presOf" srcId="{B2F67918-B2FD-48FE-8D94-C788FEB78EF8}" destId="{6F4C30A5-6E38-4FA6-8E7E-1FC2789E7635}" srcOrd="0" destOrd="0" presId="urn:microsoft.com/office/officeart/2005/8/layout/hList1"/>
    <dgm:cxn modelId="{FDB991FC-67FD-418D-B568-0BCB08DA1ED7}" type="presOf" srcId="{845DC501-E727-4088-8606-9BE2308861B9}" destId="{7E41D803-DA60-4156-85A3-3E37F3443472}" srcOrd="0" destOrd="1" presId="urn:microsoft.com/office/officeart/2005/8/layout/hList1"/>
    <dgm:cxn modelId="{EE725D63-7BBE-41E3-9ADD-74F08ED49212}" type="presOf" srcId="{887B71B4-B30F-4CC2-ADBF-226CA23EAE72}" destId="{DD592502-470F-4B8C-A586-719CCDF75578}" srcOrd="0" destOrd="1" presId="urn:microsoft.com/office/officeart/2005/8/layout/hList1"/>
    <dgm:cxn modelId="{C66FA71B-F6F6-491B-AA10-CF18506CE0C2}" srcId="{3BB09981-EDDE-45CE-9457-1E667CC5F827}" destId="{887B71B4-B30F-4CC2-ADBF-226CA23EAE72}" srcOrd="1" destOrd="0" parTransId="{8908A2FA-1788-41EA-B50D-1F150B1151BE}" sibTransId="{1202AD85-D07C-4919-B74A-2CFF21FFBFD7}"/>
    <dgm:cxn modelId="{E24F8B42-2FD3-4D71-BD3A-C54D48FB814F}" srcId="{445D667F-AE63-4DDB-8834-6436315862F4}" destId="{25EA37F7-933E-456D-9A3C-03B98CE9F6DB}" srcOrd="2" destOrd="0" parTransId="{0EB20139-0A17-4F24-A1C9-D220F1C8F490}" sibTransId="{69984908-2D6F-4267-8750-E4CC8926E767}"/>
    <dgm:cxn modelId="{2084DCE3-6278-4AFC-9FCA-36889E798023}" type="presOf" srcId="{48F6916A-F6E5-4AA2-9F59-E9498DF380B2}" destId="{7E41D803-DA60-4156-85A3-3E37F3443472}" srcOrd="0" destOrd="0" presId="urn:microsoft.com/office/officeart/2005/8/layout/hList1"/>
    <dgm:cxn modelId="{38C7479B-A6F0-404D-80C8-12DDD1B62EDA}" srcId="{19644A21-FD94-4A3D-9C1D-66A10E24AB6E}" destId="{74334537-B2AF-4641-8FF1-73DDD88DD350}" srcOrd="0" destOrd="0" parTransId="{3274E9A6-13D0-4195-9337-005A3E35D985}" sibTransId="{C1169B45-0EF4-4DB9-A367-3C53DFB440F7}"/>
    <dgm:cxn modelId="{2BA99BFD-5336-4128-A308-72620AA2FAD8}" srcId="{19644A21-FD94-4A3D-9C1D-66A10E24AB6E}" destId="{3BB09981-EDDE-45CE-9457-1E667CC5F827}" srcOrd="1" destOrd="0" parTransId="{C2BD067E-5D43-451F-82F7-5D3AFC750B19}" sibTransId="{92937CA6-3632-4E58-8F3A-DF0ED744028C}"/>
    <dgm:cxn modelId="{4F36C159-9B5C-41BD-9FB4-60EF8E045EB4}" srcId="{19644A21-FD94-4A3D-9C1D-66A10E24AB6E}" destId="{445D667F-AE63-4DDB-8834-6436315862F4}" srcOrd="2" destOrd="0" parTransId="{9DAB98C6-0920-4D2E-9CEC-948DE019729D}" sibTransId="{3DC97415-B2A9-40B4-8533-B264E78F1CA7}"/>
    <dgm:cxn modelId="{0ED279DD-A935-4A53-BC57-37BC623569B8}" type="presOf" srcId="{445D667F-AE63-4DDB-8834-6436315862F4}" destId="{DF02E856-C254-461B-83E3-A7CB12DFB501}" srcOrd="0" destOrd="0" presId="urn:microsoft.com/office/officeart/2005/8/layout/hList1"/>
    <dgm:cxn modelId="{FC829B96-19F0-4431-A4B7-E5F0E841BE55}" type="presOf" srcId="{3BB09981-EDDE-45CE-9457-1E667CC5F827}" destId="{FDF8BE34-F9E3-4711-BC9A-F822A866661B}" srcOrd="0" destOrd="0" presId="urn:microsoft.com/office/officeart/2005/8/layout/hList1"/>
    <dgm:cxn modelId="{9846B9A9-E6AB-47F5-9F4A-1EB9C7FB7236}" type="presOf" srcId="{74334537-B2AF-4641-8FF1-73DDD88DD350}" destId="{CF1D5217-ADF5-45E9-9CF1-6E8C971377A2}" srcOrd="0" destOrd="0" presId="urn:microsoft.com/office/officeart/2005/8/layout/hList1"/>
    <dgm:cxn modelId="{25AD7B59-EBF3-4F04-8F59-79BD7125CAFD}" srcId="{445D667F-AE63-4DDB-8834-6436315862F4}" destId="{48F6916A-F6E5-4AA2-9F59-E9498DF380B2}" srcOrd="0" destOrd="0" parTransId="{F8AB99AC-E355-4FF0-B108-07C4E574C160}" sibTransId="{EA9E610B-8565-4F0A-8B22-129A02F324A4}"/>
    <dgm:cxn modelId="{443F968F-51F5-4D95-89E8-7C17E6FBB499}" srcId="{74334537-B2AF-4641-8FF1-73DDD88DD350}" destId="{B2F67918-B2FD-48FE-8D94-C788FEB78EF8}" srcOrd="0" destOrd="0" parTransId="{9B25A994-C006-446B-9EAD-5EFA764645AE}" sibTransId="{5140D44A-4BC3-48CA-A3ED-C760729C7067}"/>
    <dgm:cxn modelId="{79831DBA-E5D0-489D-8E2A-804DDE10FA82}" type="presOf" srcId="{19644A21-FD94-4A3D-9C1D-66A10E24AB6E}" destId="{0C5751CA-5363-4B0B-BB42-6AE11E6A6394}" srcOrd="0" destOrd="0" presId="urn:microsoft.com/office/officeart/2005/8/layout/hList1"/>
    <dgm:cxn modelId="{7C7927E3-AA80-40D5-8FB9-B6B13DC0A268}" type="presOf" srcId="{7B0A7CEE-DE6C-46A0-A292-A7770EF7D78C}" destId="{DD592502-470F-4B8C-A586-719CCDF75578}" srcOrd="0" destOrd="0" presId="urn:microsoft.com/office/officeart/2005/8/layout/hList1"/>
    <dgm:cxn modelId="{F36CE18E-02ED-4EED-89D8-2A4635BF48D3}" srcId="{3BB09981-EDDE-45CE-9457-1E667CC5F827}" destId="{7B0A7CEE-DE6C-46A0-A292-A7770EF7D78C}" srcOrd="0" destOrd="0" parTransId="{6155D0F6-987F-4815-9DE0-4BB479E841CF}" sibTransId="{8F62B88C-48B8-454A-978E-AA03FB2DBE1D}"/>
    <dgm:cxn modelId="{BB66E29B-EA52-4A49-88EC-2A4EF8CCAA46}" srcId="{445D667F-AE63-4DDB-8834-6436315862F4}" destId="{845DC501-E727-4088-8606-9BE2308861B9}" srcOrd="1" destOrd="0" parTransId="{71893FF8-D98E-46EB-83C5-73BC80054E81}" sibTransId="{7FD73D52-E30E-43B2-94FA-E92C30273860}"/>
    <dgm:cxn modelId="{33A2188F-BB0F-43A1-9AF4-D5E2C81CB787}" type="presOf" srcId="{50049C1D-1702-46D9-B2B6-1417CE42F30C}" destId="{6F4C30A5-6E38-4FA6-8E7E-1FC2789E7635}" srcOrd="0" destOrd="1" presId="urn:microsoft.com/office/officeart/2005/8/layout/hList1"/>
    <dgm:cxn modelId="{D6231944-9F2C-4F28-8606-47A960184400}" type="presOf" srcId="{25EA37F7-933E-456D-9A3C-03B98CE9F6DB}" destId="{7E41D803-DA60-4156-85A3-3E37F3443472}" srcOrd="0" destOrd="2" presId="urn:microsoft.com/office/officeart/2005/8/layout/hList1"/>
    <dgm:cxn modelId="{8093BDFB-01D3-4F35-ADCD-8B806E2ABEED}" srcId="{74334537-B2AF-4641-8FF1-73DDD88DD350}" destId="{50049C1D-1702-46D9-B2B6-1417CE42F30C}" srcOrd="1" destOrd="0" parTransId="{87F99AC8-B628-414A-A050-A53C49150BC8}" sibTransId="{E112D384-0686-42D3-A80E-71FE143B581F}"/>
    <dgm:cxn modelId="{14D9EE98-1B0C-4957-A385-58A4E35CDAF0}" type="presParOf" srcId="{0C5751CA-5363-4B0B-BB42-6AE11E6A6394}" destId="{2772A50E-7310-4373-A423-840B824552A2}" srcOrd="0" destOrd="0" presId="urn:microsoft.com/office/officeart/2005/8/layout/hList1"/>
    <dgm:cxn modelId="{89980622-2E31-46B4-9248-A6EEDB3921DD}" type="presParOf" srcId="{2772A50E-7310-4373-A423-840B824552A2}" destId="{CF1D5217-ADF5-45E9-9CF1-6E8C971377A2}" srcOrd="0" destOrd="0" presId="urn:microsoft.com/office/officeart/2005/8/layout/hList1"/>
    <dgm:cxn modelId="{4F6F9136-CDDA-4536-B26A-7A0EBE0BA466}" type="presParOf" srcId="{2772A50E-7310-4373-A423-840B824552A2}" destId="{6F4C30A5-6E38-4FA6-8E7E-1FC2789E7635}" srcOrd="1" destOrd="0" presId="urn:microsoft.com/office/officeart/2005/8/layout/hList1"/>
    <dgm:cxn modelId="{4D7233B0-2690-4A93-BF2F-3A0558121FD9}" type="presParOf" srcId="{0C5751CA-5363-4B0B-BB42-6AE11E6A6394}" destId="{172F0773-5BBA-431B-AE42-065B21F69293}" srcOrd="1" destOrd="0" presId="urn:microsoft.com/office/officeart/2005/8/layout/hList1"/>
    <dgm:cxn modelId="{011A8B65-4150-44FA-9980-216699AB9988}" type="presParOf" srcId="{0C5751CA-5363-4B0B-BB42-6AE11E6A6394}" destId="{913F6FBA-99F7-42BC-8706-3729155C1425}" srcOrd="2" destOrd="0" presId="urn:microsoft.com/office/officeart/2005/8/layout/hList1"/>
    <dgm:cxn modelId="{87C47700-BF7C-4706-BDA9-824C6F1DA303}" type="presParOf" srcId="{913F6FBA-99F7-42BC-8706-3729155C1425}" destId="{FDF8BE34-F9E3-4711-BC9A-F822A866661B}" srcOrd="0" destOrd="0" presId="urn:microsoft.com/office/officeart/2005/8/layout/hList1"/>
    <dgm:cxn modelId="{0E37B577-A7A4-41CE-AD5C-9127D0ACE617}" type="presParOf" srcId="{913F6FBA-99F7-42BC-8706-3729155C1425}" destId="{DD592502-470F-4B8C-A586-719CCDF75578}" srcOrd="1" destOrd="0" presId="urn:microsoft.com/office/officeart/2005/8/layout/hList1"/>
    <dgm:cxn modelId="{7B8F8197-BF60-451E-9A31-E43023C81DA8}" type="presParOf" srcId="{0C5751CA-5363-4B0B-BB42-6AE11E6A6394}" destId="{8613350F-E235-4713-8E4F-2FA001E0FF1B}" srcOrd="3" destOrd="0" presId="urn:microsoft.com/office/officeart/2005/8/layout/hList1"/>
    <dgm:cxn modelId="{0F5E3D80-88EB-4FAE-AC44-E10DC5AEED2D}" type="presParOf" srcId="{0C5751CA-5363-4B0B-BB42-6AE11E6A6394}" destId="{CE26DE5A-4254-4CAF-A3B0-7945CB0340CD}" srcOrd="4" destOrd="0" presId="urn:microsoft.com/office/officeart/2005/8/layout/hList1"/>
    <dgm:cxn modelId="{C14E5299-C0BB-4803-A5D0-C3486F972CE7}" type="presParOf" srcId="{CE26DE5A-4254-4CAF-A3B0-7945CB0340CD}" destId="{DF02E856-C254-461B-83E3-A7CB12DFB501}" srcOrd="0" destOrd="0" presId="urn:microsoft.com/office/officeart/2005/8/layout/hList1"/>
    <dgm:cxn modelId="{5C80AD2E-35DF-4702-95FB-9A0C1D3BAB58}" type="presParOf" srcId="{CE26DE5A-4254-4CAF-A3B0-7945CB0340CD}" destId="{7E41D803-DA60-4156-85A3-3E37F344347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1D5217-ADF5-45E9-9CF1-6E8C971377A2}">
      <dsp:nvSpPr>
        <dsp:cNvPr id="0" name=""/>
        <dsp:cNvSpPr/>
      </dsp:nvSpPr>
      <dsp:spPr>
        <a:xfrm>
          <a:off x="1905" y="709169"/>
          <a:ext cx="1857374" cy="403200"/>
        </a:xfrm>
        <a:prstGeom prst="rect">
          <a:avLst/>
        </a:prstGeom>
        <a:solidFill>
          <a:schemeClr val="dk2">
            <a:hueOff val="0"/>
            <a:satOff val="0"/>
            <a:lumOff val="0"/>
            <a:alphaOff val="0"/>
          </a:schemeClr>
        </a:solidFill>
        <a:ln w="425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Sales</a:t>
          </a:r>
          <a:endParaRPr lang="en-US" sz="1400" kern="1200" dirty="0"/>
        </a:p>
      </dsp:txBody>
      <dsp:txXfrm>
        <a:off x="1905" y="709169"/>
        <a:ext cx="1857374" cy="403200"/>
      </dsp:txXfrm>
    </dsp:sp>
    <dsp:sp modelId="{6F4C30A5-6E38-4FA6-8E7E-1FC2789E7635}">
      <dsp:nvSpPr>
        <dsp:cNvPr id="0" name=""/>
        <dsp:cNvSpPr/>
      </dsp:nvSpPr>
      <dsp:spPr>
        <a:xfrm>
          <a:off x="1905" y="1112370"/>
          <a:ext cx="1857374" cy="845460"/>
        </a:xfrm>
        <a:prstGeom prst="rect">
          <a:avLst/>
        </a:prstGeom>
        <a:solidFill>
          <a:schemeClr val="dk2">
            <a:alpha val="90000"/>
            <a:tint val="40000"/>
            <a:hueOff val="0"/>
            <a:satOff val="0"/>
            <a:lumOff val="0"/>
            <a:alphaOff val="0"/>
          </a:schemeClr>
        </a:solidFill>
        <a:ln w="425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smtClean="0"/>
            <a:t>UserID</a:t>
          </a:r>
          <a:endParaRPr lang="en-US" sz="1400" kern="1200" dirty="0"/>
        </a:p>
        <a:p>
          <a:pPr marL="114300" lvl="1" indent="-114300" algn="l" defTabSz="622300">
            <a:lnSpc>
              <a:spcPct val="90000"/>
            </a:lnSpc>
            <a:spcBef>
              <a:spcPct val="0"/>
            </a:spcBef>
            <a:spcAft>
              <a:spcPct val="15000"/>
            </a:spcAft>
            <a:buChar char="••"/>
          </a:pPr>
          <a:r>
            <a:rPr lang="en-US" sz="1400" kern="1200" dirty="0" err="1" smtClean="0"/>
            <a:t>ProductID</a:t>
          </a:r>
          <a:endParaRPr lang="en-US" sz="1400" kern="1200" dirty="0"/>
        </a:p>
      </dsp:txBody>
      <dsp:txXfrm>
        <a:off x="1905" y="1112370"/>
        <a:ext cx="1857374" cy="845460"/>
      </dsp:txXfrm>
    </dsp:sp>
    <dsp:sp modelId="{FDF8BE34-F9E3-4711-BC9A-F822A866661B}">
      <dsp:nvSpPr>
        <dsp:cNvPr id="0" name=""/>
        <dsp:cNvSpPr/>
      </dsp:nvSpPr>
      <dsp:spPr>
        <a:xfrm>
          <a:off x="2133595" y="685800"/>
          <a:ext cx="1857374" cy="403200"/>
        </a:xfrm>
        <a:prstGeom prst="rect">
          <a:avLst/>
        </a:prstGeom>
        <a:solidFill>
          <a:schemeClr val="dk2">
            <a:hueOff val="0"/>
            <a:satOff val="0"/>
            <a:lumOff val="0"/>
            <a:alphaOff val="0"/>
          </a:schemeClr>
        </a:solidFill>
        <a:ln w="425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Customer</a:t>
          </a:r>
          <a:endParaRPr lang="en-US" sz="1400" kern="1200" dirty="0"/>
        </a:p>
      </dsp:txBody>
      <dsp:txXfrm>
        <a:off x="2133595" y="685800"/>
        <a:ext cx="1857374" cy="403200"/>
      </dsp:txXfrm>
    </dsp:sp>
    <dsp:sp modelId="{DD592502-470F-4B8C-A586-719CCDF75578}">
      <dsp:nvSpPr>
        <dsp:cNvPr id="0" name=""/>
        <dsp:cNvSpPr/>
      </dsp:nvSpPr>
      <dsp:spPr>
        <a:xfrm>
          <a:off x="2119312" y="1112370"/>
          <a:ext cx="1857374" cy="845460"/>
        </a:xfrm>
        <a:prstGeom prst="rect">
          <a:avLst/>
        </a:prstGeom>
        <a:solidFill>
          <a:schemeClr val="dk2">
            <a:alpha val="90000"/>
            <a:tint val="40000"/>
            <a:hueOff val="0"/>
            <a:satOff val="0"/>
            <a:lumOff val="0"/>
            <a:alphaOff val="0"/>
          </a:schemeClr>
        </a:solidFill>
        <a:ln w="425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smtClean="0"/>
            <a:t>CustomerID</a:t>
          </a:r>
          <a:endParaRPr lang="en-US" sz="1400" kern="1200" dirty="0"/>
        </a:p>
        <a:p>
          <a:pPr marL="114300" lvl="1" indent="-114300" algn="l" defTabSz="622300">
            <a:lnSpc>
              <a:spcPct val="90000"/>
            </a:lnSpc>
            <a:spcBef>
              <a:spcPct val="0"/>
            </a:spcBef>
            <a:spcAft>
              <a:spcPct val="15000"/>
            </a:spcAft>
            <a:buChar char="••"/>
          </a:pPr>
          <a:r>
            <a:rPr lang="en-US" sz="1400" kern="1200" dirty="0" err="1" smtClean="0"/>
            <a:t>Customer_LastName</a:t>
          </a:r>
          <a:endParaRPr lang="en-US" sz="1400" kern="1200" dirty="0"/>
        </a:p>
      </dsp:txBody>
      <dsp:txXfrm>
        <a:off x="2119312" y="1112370"/>
        <a:ext cx="1857374" cy="845460"/>
      </dsp:txXfrm>
    </dsp:sp>
    <dsp:sp modelId="{DF02E856-C254-461B-83E3-A7CB12DFB501}">
      <dsp:nvSpPr>
        <dsp:cNvPr id="0" name=""/>
        <dsp:cNvSpPr/>
      </dsp:nvSpPr>
      <dsp:spPr>
        <a:xfrm>
          <a:off x="4236719" y="709169"/>
          <a:ext cx="1857374" cy="403200"/>
        </a:xfrm>
        <a:prstGeom prst="rect">
          <a:avLst/>
        </a:prstGeom>
        <a:solidFill>
          <a:schemeClr val="dk2">
            <a:hueOff val="0"/>
            <a:satOff val="0"/>
            <a:lumOff val="0"/>
            <a:alphaOff val="0"/>
          </a:schemeClr>
        </a:solidFill>
        <a:ln w="425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t>Products</a:t>
          </a:r>
          <a:endParaRPr lang="en-US" sz="1400" kern="1200" dirty="0"/>
        </a:p>
      </dsp:txBody>
      <dsp:txXfrm>
        <a:off x="4236719" y="709169"/>
        <a:ext cx="1857374" cy="403200"/>
      </dsp:txXfrm>
    </dsp:sp>
    <dsp:sp modelId="{7E41D803-DA60-4156-85A3-3E37F3443472}">
      <dsp:nvSpPr>
        <dsp:cNvPr id="0" name=""/>
        <dsp:cNvSpPr/>
      </dsp:nvSpPr>
      <dsp:spPr>
        <a:xfrm>
          <a:off x="4236719" y="1112370"/>
          <a:ext cx="1857374" cy="845460"/>
        </a:xfrm>
        <a:prstGeom prst="rect">
          <a:avLst/>
        </a:prstGeom>
        <a:solidFill>
          <a:schemeClr val="dk2">
            <a:alpha val="90000"/>
            <a:tint val="40000"/>
            <a:hueOff val="0"/>
            <a:satOff val="0"/>
            <a:lumOff val="0"/>
            <a:alphaOff val="0"/>
          </a:schemeClr>
        </a:solidFill>
        <a:ln w="425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err="1" smtClean="0"/>
            <a:t>ProductID</a:t>
          </a:r>
          <a:endParaRPr lang="en-US" sz="1400" kern="1200" dirty="0"/>
        </a:p>
        <a:p>
          <a:pPr marL="114300" lvl="1" indent="-114300" algn="l" defTabSz="622300">
            <a:lnSpc>
              <a:spcPct val="90000"/>
            </a:lnSpc>
            <a:spcBef>
              <a:spcPct val="0"/>
            </a:spcBef>
            <a:spcAft>
              <a:spcPct val="15000"/>
            </a:spcAft>
            <a:buChar char="••"/>
          </a:pPr>
          <a:r>
            <a:rPr lang="en-US" sz="1400" kern="1200" dirty="0" err="1" smtClean="0"/>
            <a:t>ProductType</a:t>
          </a:r>
          <a:endParaRPr lang="en-US" sz="1400" kern="1200" dirty="0"/>
        </a:p>
        <a:p>
          <a:pPr marL="114300" lvl="1" indent="-114300" algn="l" defTabSz="622300">
            <a:lnSpc>
              <a:spcPct val="90000"/>
            </a:lnSpc>
            <a:spcBef>
              <a:spcPct val="0"/>
            </a:spcBef>
            <a:spcAft>
              <a:spcPct val="15000"/>
            </a:spcAft>
            <a:buChar char="••"/>
          </a:pPr>
          <a:r>
            <a:rPr lang="en-US" sz="1400" kern="1200" dirty="0" err="1" smtClean="0"/>
            <a:t>ProductDesc</a:t>
          </a:r>
          <a:endParaRPr lang="en-US" sz="1400" kern="1200" dirty="0"/>
        </a:p>
      </dsp:txBody>
      <dsp:txXfrm>
        <a:off x="4236719" y="1112370"/>
        <a:ext cx="1857374" cy="8454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8/30/2015</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extLst>
      <p:ext uri="{BB962C8B-B14F-4D97-AF65-F5344CB8AC3E}">
        <p14:creationId xmlns:p14="http://schemas.microsoft.com/office/powerpoint/2010/main" val="3879079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8/30/2015</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extLst>
      <p:ext uri="{BB962C8B-B14F-4D97-AF65-F5344CB8AC3E}">
        <p14:creationId xmlns:p14="http://schemas.microsoft.com/office/powerpoint/2010/main" val="35985270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a:p>
        </p:txBody>
      </p:sp>
    </p:spTree>
    <p:extLst>
      <p:ext uri="{BB962C8B-B14F-4D97-AF65-F5344CB8AC3E}">
        <p14:creationId xmlns:p14="http://schemas.microsoft.com/office/powerpoint/2010/main" val="3709431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10</a:t>
            </a:fld>
            <a:endParaRPr lang="en-US"/>
          </a:p>
        </p:txBody>
      </p:sp>
    </p:spTree>
    <p:extLst>
      <p:ext uri="{BB962C8B-B14F-4D97-AF65-F5344CB8AC3E}">
        <p14:creationId xmlns:p14="http://schemas.microsoft.com/office/powerpoint/2010/main" val="3991341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11</a:t>
            </a:fld>
            <a:endParaRPr lang="en-US"/>
          </a:p>
        </p:txBody>
      </p:sp>
    </p:spTree>
    <p:extLst>
      <p:ext uri="{BB962C8B-B14F-4D97-AF65-F5344CB8AC3E}">
        <p14:creationId xmlns:p14="http://schemas.microsoft.com/office/powerpoint/2010/main" val="1062069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12</a:t>
            </a:fld>
            <a:endParaRPr lang="en-US"/>
          </a:p>
        </p:txBody>
      </p:sp>
    </p:spTree>
    <p:extLst>
      <p:ext uri="{BB962C8B-B14F-4D97-AF65-F5344CB8AC3E}">
        <p14:creationId xmlns:p14="http://schemas.microsoft.com/office/powerpoint/2010/main" val="30168748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13</a:t>
            </a:fld>
            <a:endParaRPr lang="en-US"/>
          </a:p>
        </p:txBody>
      </p:sp>
    </p:spTree>
    <p:extLst>
      <p:ext uri="{BB962C8B-B14F-4D97-AF65-F5344CB8AC3E}">
        <p14:creationId xmlns:p14="http://schemas.microsoft.com/office/powerpoint/2010/main" val="1330682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14</a:t>
            </a:fld>
            <a:endParaRPr lang="en-US"/>
          </a:p>
        </p:txBody>
      </p:sp>
    </p:spTree>
    <p:extLst>
      <p:ext uri="{BB962C8B-B14F-4D97-AF65-F5344CB8AC3E}">
        <p14:creationId xmlns:p14="http://schemas.microsoft.com/office/powerpoint/2010/main" val="3489465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15</a:t>
            </a:fld>
            <a:endParaRPr lang="en-US"/>
          </a:p>
        </p:txBody>
      </p:sp>
    </p:spTree>
    <p:extLst>
      <p:ext uri="{BB962C8B-B14F-4D97-AF65-F5344CB8AC3E}">
        <p14:creationId xmlns:p14="http://schemas.microsoft.com/office/powerpoint/2010/main" val="5799516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16</a:t>
            </a:fld>
            <a:endParaRPr lang="en-US"/>
          </a:p>
        </p:txBody>
      </p:sp>
    </p:spTree>
    <p:extLst>
      <p:ext uri="{BB962C8B-B14F-4D97-AF65-F5344CB8AC3E}">
        <p14:creationId xmlns:p14="http://schemas.microsoft.com/office/powerpoint/2010/main" val="775403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17</a:t>
            </a:fld>
            <a:endParaRPr lang="en-US"/>
          </a:p>
        </p:txBody>
      </p:sp>
    </p:spTree>
    <p:extLst>
      <p:ext uri="{BB962C8B-B14F-4D97-AF65-F5344CB8AC3E}">
        <p14:creationId xmlns:p14="http://schemas.microsoft.com/office/powerpoint/2010/main" val="2910541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a:t>
            </a:fld>
            <a:endParaRPr lang="en-US"/>
          </a:p>
        </p:txBody>
      </p:sp>
    </p:spTree>
    <p:extLst>
      <p:ext uri="{BB962C8B-B14F-4D97-AF65-F5344CB8AC3E}">
        <p14:creationId xmlns:p14="http://schemas.microsoft.com/office/powerpoint/2010/main" val="3400696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a:t>
            </a:fld>
            <a:endParaRPr lang="en-US"/>
          </a:p>
        </p:txBody>
      </p:sp>
    </p:spTree>
    <p:extLst>
      <p:ext uri="{BB962C8B-B14F-4D97-AF65-F5344CB8AC3E}">
        <p14:creationId xmlns:p14="http://schemas.microsoft.com/office/powerpoint/2010/main" val="3659925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4</a:t>
            </a:fld>
            <a:endParaRPr lang="en-US"/>
          </a:p>
        </p:txBody>
      </p:sp>
    </p:spTree>
    <p:extLst>
      <p:ext uri="{BB962C8B-B14F-4D97-AF65-F5344CB8AC3E}">
        <p14:creationId xmlns:p14="http://schemas.microsoft.com/office/powerpoint/2010/main" val="1185119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5</a:t>
            </a:fld>
            <a:endParaRPr lang="en-US"/>
          </a:p>
        </p:txBody>
      </p:sp>
    </p:spTree>
    <p:extLst>
      <p:ext uri="{BB962C8B-B14F-4D97-AF65-F5344CB8AC3E}">
        <p14:creationId xmlns:p14="http://schemas.microsoft.com/office/powerpoint/2010/main" val="1395406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6</a:t>
            </a:fld>
            <a:endParaRPr lang="en-US"/>
          </a:p>
        </p:txBody>
      </p:sp>
    </p:spTree>
    <p:extLst>
      <p:ext uri="{BB962C8B-B14F-4D97-AF65-F5344CB8AC3E}">
        <p14:creationId xmlns:p14="http://schemas.microsoft.com/office/powerpoint/2010/main" val="1329584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7</a:t>
            </a:fld>
            <a:endParaRPr lang="en-US"/>
          </a:p>
        </p:txBody>
      </p:sp>
    </p:spTree>
    <p:extLst>
      <p:ext uri="{BB962C8B-B14F-4D97-AF65-F5344CB8AC3E}">
        <p14:creationId xmlns:p14="http://schemas.microsoft.com/office/powerpoint/2010/main" val="4156456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8</a:t>
            </a:fld>
            <a:endParaRPr lang="en-US"/>
          </a:p>
        </p:txBody>
      </p:sp>
    </p:spTree>
    <p:extLst>
      <p:ext uri="{BB962C8B-B14F-4D97-AF65-F5344CB8AC3E}">
        <p14:creationId xmlns:p14="http://schemas.microsoft.com/office/powerpoint/2010/main" val="3326914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9</a:t>
            </a:fld>
            <a:endParaRPr lang="en-US"/>
          </a:p>
        </p:txBody>
      </p:sp>
    </p:spTree>
    <p:extLst>
      <p:ext uri="{BB962C8B-B14F-4D97-AF65-F5344CB8AC3E}">
        <p14:creationId xmlns:p14="http://schemas.microsoft.com/office/powerpoint/2010/main" val="2948331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381000"/>
            <a:ext cx="9194800" cy="4876799"/>
          </a:xfrm>
          <a:prstGeom prst="rect">
            <a:avLst/>
          </a:prstGeom>
        </p:spPr>
      </p:pic>
      <p:sp>
        <p:nvSpPr>
          <p:cNvPr id="8" name="Rectangle 10"/>
          <p:cNvSpPr/>
          <p:nvPr userDrawn="1"/>
        </p:nvSpPr>
        <p:spPr>
          <a:xfrm>
            <a:off x="-152400" y="3505200"/>
            <a:ext cx="9309100" cy="3352800"/>
          </a:xfrm>
          <a:prstGeom prst="rect">
            <a:avLst/>
          </a:prstGeom>
          <a:solidFill>
            <a:schemeClr val="bg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9" name="Rectangle 10"/>
          <p:cNvSpPr/>
          <p:nvPr userDrawn="1"/>
        </p:nvSpPr>
        <p:spPr>
          <a:xfrm>
            <a:off x="-152400" y="3581400"/>
            <a:ext cx="9372600" cy="1143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hasCustomPrompt="1"/>
          </p:nvPr>
        </p:nvSpPr>
        <p:spPr>
          <a:xfrm>
            <a:off x="228600" y="4724400"/>
            <a:ext cx="53340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extLst/>
          </a:lstStyle>
          <a:p>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8/30/2015</a:t>
            </a:fld>
            <a:endParaRPr lang="en-US" dirty="0"/>
          </a:p>
        </p:txBody>
      </p:sp>
      <p:sp>
        <p:nvSpPr>
          <p:cNvPr id="12" name="Rectangle 11"/>
          <p:cNvSpPr/>
          <p:nvPr userDrawn="1"/>
        </p:nvSpPr>
        <p:spPr>
          <a:xfrm>
            <a:off x="-228600" y="4627593"/>
            <a:ext cx="9448800" cy="45719"/>
          </a:xfrm>
          <a:prstGeom prst="rect">
            <a:avLst/>
          </a:prstGeom>
          <a:solidFill>
            <a:schemeClr val="accent3">
              <a:lumMod val="60000"/>
              <a:lumOff val="40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43600" y="6339840"/>
            <a:ext cx="3200400" cy="5181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8/30/2015</a:t>
            </a:fld>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8/30/2015</a:t>
            </a:fld>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7293A964-5F5E-47DC-ABD9-08A6A9FFD04F}" type="datetime1">
              <a:rPr lang="en-US" smtClean="0"/>
              <a:pPr algn="r"/>
              <a:t>8/30/2015</a:t>
            </a:fld>
            <a:endParaRPr lang="en-US"/>
          </a:p>
        </p:txBody>
      </p:sp>
      <p:sp>
        <p:nvSpPr>
          <p:cNvPr id="18" name="Rectangle 18"/>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pPr algn="r"/>
              <a:t>8/30/2015</a:t>
            </a:fld>
            <a:endParaRPr lang="en-US" dirty="0"/>
          </a:p>
        </p:txBody>
      </p:sp>
      <p:sp>
        <p:nvSpPr>
          <p:cNvPr id="19" name="Rectangle 19"/>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p:txBody>
          <a:bodyPr/>
          <a:lstStyle>
            <a:extLst/>
          </a:lstStyle>
          <a:p>
            <a:pPr algn="r"/>
            <a:fld id="{29ED4C97-3C5D-482A-99AD-AD992C3024DE}" type="datetime1">
              <a:rPr lang="en-US" smtClean="0"/>
              <a:pPr algn="r"/>
              <a:t>8/30/2015</a:t>
            </a:fld>
            <a:endParaRPr lang="en-US"/>
          </a:p>
        </p:txBody>
      </p:sp>
      <p:sp>
        <p:nvSpPr>
          <p:cNvPr id="17" name="Rectangle 17"/>
          <p:cNvSpPr>
            <a:spLocks noGrp="1"/>
          </p:cNvSpPr>
          <p:nvPr>
            <p:ph type="sldNum" sz="quarter" idx="24"/>
          </p:nvPr>
        </p:nvSpPr>
        <p:spPr/>
        <p:txBody>
          <a:bodyPr/>
          <a:lstStyle>
            <a:extLst/>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hasCustomPrompt="1"/>
          </p:nvPr>
        </p:nvSpPr>
        <p:spPr>
          <a:xfrm>
            <a:off x="307848"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p:txBody>
          <a:bodyPr/>
          <a:lstStyle>
            <a:extLst/>
          </a:lstStyle>
          <a:p>
            <a:pPr algn="r"/>
            <a:fld id="{3EF8FEE9-63ED-4C1B-8C25-9B47C2DA1E72}" type="datetime1">
              <a:rPr lang="en-US" smtClean="0"/>
              <a:pPr algn="r"/>
              <a:t>8/30/2015</a:t>
            </a:fld>
            <a:endParaRPr lang="en-US"/>
          </a:p>
        </p:txBody>
      </p:sp>
      <p:sp>
        <p:nvSpPr>
          <p:cNvPr id="18" name="Rectangle 18"/>
          <p:cNvSpPr>
            <a:spLocks noGrp="1"/>
          </p:cNvSpPr>
          <p:nvPr>
            <p:ph type="sldNum" sz="quarter" idx="26"/>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extLst/>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extLst/>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extLst/>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extLst/>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extLst/>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extLst/>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extLst/>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2" name="Rectangle 42"/>
          <p:cNvSpPr>
            <a:spLocks noGrp="1"/>
          </p:cNvSpPr>
          <p:nvPr>
            <p:ph type="dt" sz="half" idx="47"/>
          </p:nvPr>
        </p:nvSpPr>
        <p:spPr/>
        <p:txBody>
          <a:bodyPr/>
          <a:lstStyle>
            <a:extLst/>
          </a:lstStyle>
          <a:p>
            <a:pPr algn="r"/>
            <a:fld id="{E8BD303E-7304-41BE-B693-A76D7275A3B0}" type="datetime1">
              <a:rPr lang="en-US" smtClean="0"/>
              <a:pPr algn="r"/>
              <a:t>8/30/2015</a:t>
            </a:fld>
            <a:endParaRPr lang="en-US"/>
          </a:p>
        </p:txBody>
      </p:sp>
      <p:sp>
        <p:nvSpPr>
          <p:cNvPr id="43" name="Rectangle 43"/>
          <p:cNvSpPr>
            <a:spLocks noGrp="1"/>
          </p:cNvSpPr>
          <p:nvPr>
            <p:ph type="sldNum" sz="quarter" idx="48"/>
          </p:nvPr>
        </p:nvSpPr>
        <p:spPr/>
        <p:txBody>
          <a:bodyPr/>
          <a:lstStyle>
            <a:extLst/>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extLst/>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8/30/2015</a:t>
            </a:fld>
            <a:endParaRPr lang="en-US" sz="1100"/>
          </a:p>
        </p:txBody>
      </p:sp>
      <p:sp>
        <p:nvSpPr>
          <p:cNvPr id="33" name="Rectangle 33"/>
          <p:cNvSpPr>
            <a:spLocks noGrp="1"/>
          </p:cNvSpPr>
          <p:nvPr>
            <p:ph type="sldNum" sz="quarter" idx="40"/>
          </p:nvPr>
        </p:nvSpPr>
        <p:spPr/>
        <p:txBody>
          <a:bodyPr/>
          <a:lstStyle>
            <a:extLst/>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bg2">
              <a:lumMod val="2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8/30/2015</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8/30/2015</a:t>
            </a:fld>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8/30/2015</a:t>
            </a:fld>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8/30/2015</a:t>
            </a:fld>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8/30/2015</a:t>
            </a:fld>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8/30/2015</a:t>
            </a:fld>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8/30/2015</a:t>
            </a:fld>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8/30/2015</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extLst/>
          </a:lstStyle>
          <a:p>
            <a:r>
              <a:rPr lang="en-US" dirty="0" smtClean="0"/>
              <a:t>SQL Implementation &amp; Administration</a:t>
            </a:r>
            <a:endParaRPr lang="en-US" dirty="0"/>
          </a:p>
        </p:txBody>
      </p:sp>
      <p:sp>
        <p:nvSpPr>
          <p:cNvPr id="3" name="Rectangle 3"/>
          <p:cNvSpPr>
            <a:spLocks noGrp="1"/>
          </p:cNvSpPr>
          <p:nvPr>
            <p:ph type="subTitle" idx="1"/>
          </p:nvPr>
        </p:nvSpPr>
        <p:spPr/>
        <p:txBody>
          <a:bodyPr>
            <a:noAutofit/>
          </a:bodyPr>
          <a:lstStyle>
            <a:extLst/>
          </a:lstStyle>
          <a:p>
            <a:r>
              <a:rPr lang="en-US" sz="2800" dirty="0" smtClean="0"/>
              <a:t>Introduction to Databases &amp; SQL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Levels of Abstraction</a:t>
            </a:r>
            <a:endParaRPr lang="en-US" sz="1400" dirty="0"/>
          </a:p>
        </p:txBody>
      </p:sp>
      <p:sp>
        <p:nvSpPr>
          <p:cNvPr id="31" name="Rectangle 4"/>
          <p:cNvSpPr>
            <a:spLocks noGrp="1"/>
          </p:cNvSpPr>
          <p:nvPr>
            <p:ph sz="quarter" idx="15"/>
          </p:nvPr>
        </p:nvSpPr>
        <p:spPr>
          <a:xfrm>
            <a:off x="301752" y="609600"/>
            <a:ext cx="8074152" cy="4114800"/>
          </a:xfrm>
        </p:spPr>
        <p:txBody>
          <a:bodyPr>
            <a:normAutofit/>
          </a:bodyPr>
          <a:lstStyle>
            <a:extLst/>
          </a:lstStyle>
          <a:p>
            <a:pPr marL="0" marR="0" indent="0" algn="l" rtl="0" latinLnBrk="0">
              <a:spcBef>
                <a:spcPct val="20000"/>
              </a:spcBef>
              <a:buFontTx/>
              <a:buNone/>
            </a:pPr>
            <a:r>
              <a:rPr lang="en-US" sz="1600" dirty="0" smtClean="0"/>
              <a:t>Data are actually stored as bits, or numbers and strings, but it is difficult to work with data at this level.</a:t>
            </a:r>
          </a:p>
          <a:p>
            <a:pPr marL="0" marR="0" indent="0" algn="l" rtl="0" latinLnBrk="0">
              <a:spcBef>
                <a:spcPct val="20000"/>
              </a:spcBef>
              <a:buFontTx/>
              <a:buNone/>
            </a:pPr>
            <a:endParaRPr lang="en-US" sz="1600" dirty="0"/>
          </a:p>
          <a:p>
            <a:pPr marL="0" marR="0" indent="0" algn="l" rtl="0" latinLnBrk="0">
              <a:spcBef>
                <a:spcPct val="20000"/>
              </a:spcBef>
              <a:buFontTx/>
              <a:buNone/>
            </a:pPr>
            <a:r>
              <a:rPr lang="en-US" sz="1600" dirty="0" smtClean="0"/>
              <a:t>It is necessary to view data at different levels of abstraction.</a:t>
            </a:r>
          </a:p>
          <a:p>
            <a:pPr marL="0" marR="0" indent="0" algn="l" rtl="0" latinLnBrk="0">
              <a:spcBef>
                <a:spcPct val="20000"/>
              </a:spcBef>
              <a:buFontTx/>
              <a:buNone/>
            </a:pPr>
            <a:endParaRPr lang="en-US" sz="1600" dirty="0"/>
          </a:p>
          <a:p>
            <a:pPr marL="0" marR="0" indent="0" algn="l" rtl="0" latinLnBrk="0">
              <a:spcBef>
                <a:spcPct val="20000"/>
              </a:spcBef>
              <a:buFontTx/>
              <a:buNone/>
            </a:pPr>
            <a:r>
              <a:rPr lang="en-US" sz="1600" dirty="0" smtClean="0"/>
              <a:t>Schema</a:t>
            </a:r>
          </a:p>
          <a:p>
            <a:pPr marL="285750" marR="0" indent="-285750" algn="l" rtl="0" latinLnBrk="0">
              <a:spcBef>
                <a:spcPct val="20000"/>
              </a:spcBef>
              <a:buFont typeface="Arial" panose="020B0604020202020204" pitchFamily="34" charset="0"/>
              <a:buChar char="•"/>
            </a:pPr>
            <a:r>
              <a:rPr lang="en-US" sz="1600" dirty="0" smtClean="0"/>
              <a:t>Description of data at some level.  Each level has its own schema.</a:t>
            </a:r>
          </a:p>
          <a:p>
            <a:pPr marL="285750" marR="0" indent="-285750" algn="l" rtl="0" latinLnBrk="0">
              <a:spcBef>
                <a:spcPct val="20000"/>
              </a:spcBef>
              <a:buFont typeface="Arial" panose="020B0604020202020204" pitchFamily="34" charset="0"/>
              <a:buChar char="•"/>
            </a:pPr>
            <a:endParaRPr lang="en-US" sz="1600" dirty="0"/>
          </a:p>
          <a:p>
            <a:pPr marR="0" algn="l" rtl="0" latinLnBrk="0">
              <a:spcBef>
                <a:spcPct val="20000"/>
              </a:spcBef>
            </a:pPr>
            <a:r>
              <a:rPr lang="en-US" sz="1600" dirty="0" smtClean="0"/>
              <a:t>We will be concerned with three forms of schemas:</a:t>
            </a:r>
          </a:p>
          <a:p>
            <a:pPr marL="285750" marR="0" indent="-285750" algn="l" rtl="0" latinLnBrk="0">
              <a:spcBef>
                <a:spcPct val="20000"/>
              </a:spcBef>
              <a:buFont typeface="Arial" panose="020B0604020202020204" pitchFamily="34" charset="0"/>
              <a:buChar char="•"/>
            </a:pPr>
            <a:r>
              <a:rPr lang="en-US" sz="1600" dirty="0" smtClean="0"/>
              <a:t>Physical – Describes the files and indexes used.</a:t>
            </a:r>
          </a:p>
          <a:p>
            <a:pPr marL="285750" marR="0" indent="-285750" algn="l" rtl="0" latinLnBrk="0">
              <a:spcBef>
                <a:spcPct val="20000"/>
              </a:spcBef>
              <a:buFont typeface="Arial" panose="020B0604020202020204" pitchFamily="34" charset="0"/>
              <a:buChar char="•"/>
            </a:pPr>
            <a:r>
              <a:rPr lang="en-US" sz="1600" dirty="0" smtClean="0"/>
              <a:t>Conceptual (Logical) – Defines logical structure.</a:t>
            </a:r>
          </a:p>
          <a:p>
            <a:pPr marL="285750" marR="0" indent="-285750" algn="l" rtl="0" latinLnBrk="0">
              <a:spcBef>
                <a:spcPct val="20000"/>
              </a:spcBef>
              <a:buFont typeface="Arial" panose="020B0604020202020204" pitchFamily="34" charset="0"/>
              <a:buChar char="•"/>
            </a:pPr>
            <a:r>
              <a:rPr lang="en-US" sz="1600" dirty="0" smtClean="0"/>
              <a:t>External (Views) – Views describe how users</a:t>
            </a:r>
          </a:p>
          <a:p>
            <a:pPr marR="0" algn="l" rtl="0" latinLnBrk="0">
              <a:spcBef>
                <a:spcPct val="20000"/>
              </a:spcBef>
            </a:pPr>
            <a:r>
              <a:rPr lang="en-US" sz="1600" dirty="0"/>
              <a:t> </a:t>
            </a:r>
            <a:r>
              <a:rPr lang="en-US" sz="1600" dirty="0" smtClean="0"/>
              <a:t>                                        see the data (data tailored to </a:t>
            </a:r>
          </a:p>
          <a:p>
            <a:pPr marR="0" algn="l" rtl="0" latinLnBrk="0">
              <a:spcBef>
                <a:spcPct val="20000"/>
              </a:spcBef>
            </a:pPr>
            <a:r>
              <a:rPr lang="en-US" sz="1600" dirty="0"/>
              <a:t> </a:t>
            </a:r>
            <a:r>
              <a:rPr lang="en-US" sz="1600" dirty="0" smtClean="0"/>
              <a:t>                                        different user groups)</a:t>
            </a:r>
          </a:p>
          <a:p>
            <a:pPr marL="0" marR="0" indent="0" algn="l" rtl="0" latinLnBrk="0">
              <a:spcBef>
                <a:spcPct val="20000"/>
              </a:spcBef>
              <a:buFontTx/>
              <a:buNone/>
            </a:pPr>
            <a:endParaRPr lang="en-US" sz="1600" dirty="0" smtClean="0"/>
          </a:p>
          <a:p>
            <a:endParaRPr lang="en-US" sz="1600" dirty="0" smtClean="0"/>
          </a:p>
          <a:p>
            <a:endParaRPr lang="en-US" sz="1600" b="1" dirty="0"/>
          </a:p>
          <a:p>
            <a:endParaRPr lang="en-US" sz="1600" b="1"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
        <p:nvSpPr>
          <p:cNvPr id="20" name="Oval 9"/>
          <p:cNvSpPr>
            <a:spLocks noChangeArrowheads="1"/>
          </p:cNvSpPr>
          <p:nvPr/>
        </p:nvSpPr>
        <p:spPr bwMode="auto">
          <a:xfrm>
            <a:off x="6141371" y="5562600"/>
            <a:ext cx="1041400" cy="203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0"/>
          <p:cNvSpPr>
            <a:spLocks noChangeShapeType="1"/>
          </p:cNvSpPr>
          <p:nvPr/>
        </p:nvSpPr>
        <p:spPr bwMode="auto">
          <a:xfrm>
            <a:off x="6125496" y="5672138"/>
            <a:ext cx="3175" cy="931862"/>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Oval 11"/>
          <p:cNvSpPr>
            <a:spLocks noChangeArrowheads="1"/>
          </p:cNvSpPr>
          <p:nvPr/>
        </p:nvSpPr>
        <p:spPr bwMode="auto">
          <a:xfrm>
            <a:off x="6141371" y="6477000"/>
            <a:ext cx="1041400" cy="20320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12"/>
          <p:cNvSpPr>
            <a:spLocks noChangeShapeType="1"/>
          </p:cNvSpPr>
          <p:nvPr/>
        </p:nvSpPr>
        <p:spPr bwMode="auto">
          <a:xfrm>
            <a:off x="7195471" y="5715000"/>
            <a:ext cx="0" cy="8128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13"/>
          <p:cNvSpPr>
            <a:spLocks noChangeArrowheads="1"/>
          </p:cNvSpPr>
          <p:nvPr/>
        </p:nvSpPr>
        <p:spPr bwMode="auto">
          <a:xfrm>
            <a:off x="5503196" y="4926013"/>
            <a:ext cx="2170467"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s-ES_tradnl" altLang="en-US" dirty="0" smtClean="0">
                <a:solidFill>
                  <a:schemeClr val="tx2"/>
                </a:solidFill>
                <a:latin typeface="Book Antiqua" panose="02040602050305030304" pitchFamily="18" charset="0"/>
              </a:rPr>
              <a:t>     </a:t>
            </a:r>
            <a:r>
              <a:rPr lang="es-ES_tradnl" altLang="en-US" dirty="0" err="1" smtClean="0">
                <a:solidFill>
                  <a:schemeClr val="tx2"/>
                </a:solidFill>
                <a:latin typeface="Book Antiqua" panose="02040602050305030304" pitchFamily="18" charset="0"/>
              </a:rPr>
              <a:t>Physical</a:t>
            </a:r>
            <a:r>
              <a:rPr lang="es-ES_tradnl" altLang="en-US" dirty="0" smtClean="0">
                <a:solidFill>
                  <a:schemeClr val="tx2"/>
                </a:solidFill>
                <a:latin typeface="Book Antiqua" panose="02040602050305030304" pitchFamily="18" charset="0"/>
              </a:rPr>
              <a:t> </a:t>
            </a:r>
            <a:r>
              <a:rPr lang="es-ES_tradnl" altLang="en-US" dirty="0" err="1">
                <a:solidFill>
                  <a:schemeClr val="tx2"/>
                </a:solidFill>
                <a:latin typeface="Book Antiqua" panose="02040602050305030304" pitchFamily="18" charset="0"/>
              </a:rPr>
              <a:t>Schema</a:t>
            </a:r>
            <a:endParaRPr lang="es-ES_tradnl" altLang="en-US" dirty="0">
              <a:solidFill>
                <a:schemeClr val="tx2"/>
              </a:solidFill>
              <a:latin typeface="Book Antiqua" panose="02040602050305030304" pitchFamily="18" charset="0"/>
            </a:endParaRPr>
          </a:p>
        </p:txBody>
      </p:sp>
      <p:sp>
        <p:nvSpPr>
          <p:cNvPr id="25" name="Rectangle 14"/>
          <p:cNvSpPr>
            <a:spLocks noChangeArrowheads="1"/>
          </p:cNvSpPr>
          <p:nvPr/>
        </p:nvSpPr>
        <p:spPr bwMode="auto">
          <a:xfrm>
            <a:off x="5268246" y="4240213"/>
            <a:ext cx="2492671"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s-ES_tradnl" altLang="en-US" dirty="0" smtClean="0">
                <a:solidFill>
                  <a:schemeClr val="tx2"/>
                </a:solidFill>
                <a:latin typeface="Book Antiqua" panose="02040602050305030304" pitchFamily="18" charset="0"/>
              </a:rPr>
              <a:t>     Conceptual </a:t>
            </a:r>
            <a:r>
              <a:rPr lang="es-ES_tradnl" altLang="en-US" dirty="0" err="1">
                <a:solidFill>
                  <a:schemeClr val="tx2"/>
                </a:solidFill>
                <a:latin typeface="Book Antiqua" panose="02040602050305030304" pitchFamily="18" charset="0"/>
              </a:rPr>
              <a:t>Schema</a:t>
            </a:r>
            <a:endParaRPr lang="es-ES_tradnl" altLang="en-US" dirty="0">
              <a:solidFill>
                <a:schemeClr val="tx2"/>
              </a:solidFill>
              <a:latin typeface="Book Antiqua" panose="02040602050305030304" pitchFamily="18" charset="0"/>
            </a:endParaRPr>
          </a:p>
        </p:txBody>
      </p:sp>
      <p:sp>
        <p:nvSpPr>
          <p:cNvPr id="26" name="Rectangle 15"/>
          <p:cNvSpPr>
            <a:spLocks noChangeArrowheads="1"/>
          </p:cNvSpPr>
          <p:nvPr/>
        </p:nvSpPr>
        <p:spPr bwMode="auto">
          <a:xfrm>
            <a:off x="4817396" y="3402013"/>
            <a:ext cx="950582"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s-ES_tradnl" altLang="en-US" dirty="0" smtClean="0">
                <a:solidFill>
                  <a:schemeClr val="tx2"/>
                </a:solidFill>
                <a:latin typeface="Book Antiqua" panose="02040602050305030304" pitchFamily="18" charset="0"/>
              </a:rPr>
              <a:t> View </a:t>
            </a:r>
            <a:r>
              <a:rPr lang="es-ES_tradnl" altLang="en-US" dirty="0">
                <a:solidFill>
                  <a:schemeClr val="tx2"/>
                </a:solidFill>
                <a:latin typeface="Book Antiqua" panose="02040602050305030304" pitchFamily="18" charset="0"/>
              </a:rPr>
              <a:t>1</a:t>
            </a:r>
          </a:p>
        </p:txBody>
      </p:sp>
      <p:sp>
        <p:nvSpPr>
          <p:cNvPr id="27" name="Rectangle 16"/>
          <p:cNvSpPr>
            <a:spLocks noChangeArrowheads="1"/>
          </p:cNvSpPr>
          <p:nvPr/>
        </p:nvSpPr>
        <p:spPr bwMode="auto">
          <a:xfrm>
            <a:off x="6112796" y="3402013"/>
            <a:ext cx="950582"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s-ES_tradnl" altLang="en-US" dirty="0" smtClean="0">
                <a:solidFill>
                  <a:schemeClr val="tx2"/>
                </a:solidFill>
                <a:latin typeface="Book Antiqua" panose="02040602050305030304" pitchFamily="18" charset="0"/>
              </a:rPr>
              <a:t> View </a:t>
            </a:r>
            <a:r>
              <a:rPr lang="es-ES_tradnl" altLang="en-US" dirty="0">
                <a:solidFill>
                  <a:schemeClr val="tx2"/>
                </a:solidFill>
                <a:latin typeface="Book Antiqua" panose="02040602050305030304" pitchFamily="18" charset="0"/>
              </a:rPr>
              <a:t>2</a:t>
            </a:r>
          </a:p>
        </p:txBody>
      </p:sp>
      <p:sp>
        <p:nvSpPr>
          <p:cNvPr id="28" name="Rectangle 17"/>
          <p:cNvSpPr>
            <a:spLocks noChangeArrowheads="1"/>
          </p:cNvSpPr>
          <p:nvPr/>
        </p:nvSpPr>
        <p:spPr bwMode="auto">
          <a:xfrm>
            <a:off x="7409784" y="3402013"/>
            <a:ext cx="950582" cy="366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s-ES_tradnl" altLang="en-US" dirty="0" smtClean="0">
                <a:solidFill>
                  <a:schemeClr val="tx2"/>
                </a:solidFill>
                <a:latin typeface="Book Antiqua" panose="02040602050305030304" pitchFamily="18" charset="0"/>
              </a:rPr>
              <a:t> View </a:t>
            </a:r>
            <a:r>
              <a:rPr lang="es-ES_tradnl" altLang="en-US" dirty="0">
                <a:solidFill>
                  <a:schemeClr val="tx2"/>
                </a:solidFill>
                <a:latin typeface="Book Antiqua" panose="02040602050305030304" pitchFamily="18" charset="0"/>
              </a:rPr>
              <a:t>3</a:t>
            </a:r>
          </a:p>
        </p:txBody>
      </p:sp>
      <p:sp>
        <p:nvSpPr>
          <p:cNvPr id="30" name="Rectangle 18"/>
          <p:cNvSpPr>
            <a:spLocks noChangeArrowheads="1"/>
          </p:cNvSpPr>
          <p:nvPr/>
        </p:nvSpPr>
        <p:spPr bwMode="auto">
          <a:xfrm>
            <a:off x="4845971" y="3429000"/>
            <a:ext cx="1041400" cy="3556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Rectangle 19"/>
          <p:cNvSpPr>
            <a:spLocks noChangeArrowheads="1"/>
          </p:cNvSpPr>
          <p:nvPr/>
        </p:nvSpPr>
        <p:spPr bwMode="auto">
          <a:xfrm>
            <a:off x="6141371" y="3429000"/>
            <a:ext cx="1041400" cy="3556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Rectangle 20"/>
          <p:cNvSpPr>
            <a:spLocks noChangeArrowheads="1"/>
          </p:cNvSpPr>
          <p:nvPr/>
        </p:nvSpPr>
        <p:spPr bwMode="auto">
          <a:xfrm>
            <a:off x="7436771" y="3429000"/>
            <a:ext cx="1041400" cy="3556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 name="Rectangle 21"/>
          <p:cNvSpPr>
            <a:spLocks noChangeArrowheads="1"/>
          </p:cNvSpPr>
          <p:nvPr/>
        </p:nvSpPr>
        <p:spPr bwMode="auto">
          <a:xfrm>
            <a:off x="5303171" y="4267200"/>
            <a:ext cx="2794000" cy="3556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22"/>
          <p:cNvSpPr>
            <a:spLocks noChangeArrowheads="1"/>
          </p:cNvSpPr>
          <p:nvPr/>
        </p:nvSpPr>
        <p:spPr bwMode="auto">
          <a:xfrm>
            <a:off x="5531771" y="4953000"/>
            <a:ext cx="2336800" cy="355600"/>
          </a:xfrm>
          <a:prstGeom prst="rect">
            <a:avLst/>
          </a:prstGeom>
          <a:noFill/>
          <a:ln w="254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Line 23"/>
          <p:cNvSpPr>
            <a:spLocks noChangeShapeType="1"/>
          </p:cNvSpPr>
          <p:nvPr/>
        </p:nvSpPr>
        <p:spPr bwMode="auto">
          <a:xfrm>
            <a:off x="5373021" y="3803650"/>
            <a:ext cx="520700" cy="444500"/>
          </a:xfrm>
          <a:prstGeom prst="line">
            <a:avLst/>
          </a:prstGeom>
          <a:noFill/>
          <a:ln w="12700">
            <a:solidFill>
              <a:schemeClr val="tx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Line 24"/>
          <p:cNvSpPr>
            <a:spLocks noChangeShapeType="1"/>
          </p:cNvSpPr>
          <p:nvPr/>
        </p:nvSpPr>
        <p:spPr bwMode="auto">
          <a:xfrm>
            <a:off x="6662071" y="3803650"/>
            <a:ext cx="0" cy="444500"/>
          </a:xfrm>
          <a:prstGeom prst="line">
            <a:avLst/>
          </a:prstGeom>
          <a:noFill/>
          <a:ln w="12700">
            <a:solidFill>
              <a:schemeClr val="tx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25"/>
          <p:cNvSpPr>
            <a:spLocks noChangeShapeType="1"/>
          </p:cNvSpPr>
          <p:nvPr/>
        </p:nvSpPr>
        <p:spPr bwMode="auto">
          <a:xfrm flipH="1">
            <a:off x="7417721" y="3803650"/>
            <a:ext cx="546100" cy="444500"/>
          </a:xfrm>
          <a:prstGeom prst="line">
            <a:avLst/>
          </a:prstGeom>
          <a:noFill/>
          <a:ln w="12700">
            <a:solidFill>
              <a:schemeClr val="tx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26"/>
          <p:cNvSpPr>
            <a:spLocks noChangeShapeType="1"/>
          </p:cNvSpPr>
          <p:nvPr/>
        </p:nvSpPr>
        <p:spPr bwMode="auto">
          <a:xfrm>
            <a:off x="6662071" y="4641850"/>
            <a:ext cx="0" cy="292100"/>
          </a:xfrm>
          <a:prstGeom prst="line">
            <a:avLst/>
          </a:prstGeom>
          <a:noFill/>
          <a:ln w="12700">
            <a:solidFill>
              <a:schemeClr val="tx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27"/>
          <p:cNvSpPr>
            <a:spLocks noChangeShapeType="1"/>
          </p:cNvSpPr>
          <p:nvPr/>
        </p:nvSpPr>
        <p:spPr bwMode="auto">
          <a:xfrm>
            <a:off x="6662071" y="5327650"/>
            <a:ext cx="0" cy="368300"/>
          </a:xfrm>
          <a:prstGeom prst="line">
            <a:avLst/>
          </a:prstGeom>
          <a:noFill/>
          <a:ln w="12700">
            <a:solidFill>
              <a:schemeClr val="tx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68069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Enterprise Resource Planning (ERP)</a:t>
            </a:r>
            <a:endParaRPr lang="en-US" sz="1400" dirty="0"/>
          </a:p>
        </p:txBody>
      </p:sp>
      <p:sp>
        <p:nvSpPr>
          <p:cNvPr id="31" name="Rectangle 4"/>
          <p:cNvSpPr>
            <a:spLocks noGrp="1"/>
          </p:cNvSpPr>
          <p:nvPr>
            <p:ph sz="quarter" idx="15"/>
          </p:nvPr>
        </p:nvSpPr>
        <p:spPr>
          <a:xfrm>
            <a:off x="301752" y="609600"/>
            <a:ext cx="8074152" cy="5943600"/>
          </a:xfrm>
        </p:spPr>
        <p:txBody>
          <a:bodyPr>
            <a:normAutofit/>
          </a:bodyPr>
          <a:lstStyle>
            <a:extLst/>
          </a:lstStyle>
          <a:p>
            <a:r>
              <a:rPr lang="en-US" sz="1600" b="1" dirty="0"/>
              <a:t>Enterprise </a:t>
            </a:r>
            <a:r>
              <a:rPr lang="en-US" sz="1600" b="1" dirty="0" smtClean="0"/>
              <a:t>Resource Planning</a:t>
            </a:r>
            <a:r>
              <a:rPr lang="en-US" sz="1600" dirty="0" smtClean="0"/>
              <a:t> </a:t>
            </a:r>
            <a:r>
              <a:rPr lang="en-US" sz="1600" dirty="0"/>
              <a:t>(</a:t>
            </a:r>
            <a:r>
              <a:rPr lang="en-US" sz="1600" b="1" dirty="0"/>
              <a:t>ERP</a:t>
            </a:r>
            <a:r>
              <a:rPr lang="en-US" sz="1600" dirty="0"/>
              <a:t>) is a business management software—usually a suite of integrated applications—that a company can use to collect, store, manage and interpret data from many business activities. </a:t>
            </a:r>
            <a:r>
              <a:rPr lang="en-US" sz="1600" dirty="0" smtClean="0"/>
              <a:t> An </a:t>
            </a:r>
            <a:r>
              <a:rPr lang="en-US" sz="1600" dirty="0"/>
              <a:t>ERP is a collection of </a:t>
            </a:r>
            <a:r>
              <a:rPr lang="en-US" sz="1600" dirty="0" smtClean="0"/>
              <a:t>DBMSs.</a:t>
            </a:r>
          </a:p>
          <a:p>
            <a:endParaRPr lang="en-US" sz="1600" dirty="0"/>
          </a:p>
          <a:p>
            <a:r>
              <a:rPr lang="en-US" sz="1600" dirty="0" smtClean="0"/>
              <a:t>An excellent example of an ERP is the college’s main Student Database System.  It is a collection of different DBMS that supply different functions.  For example you have the student registration DBMS, an Employee DBMS, a Payroll DBMS, etc.</a:t>
            </a:r>
          </a:p>
          <a:p>
            <a:endParaRPr lang="en-US" sz="1600" b="1" dirty="0"/>
          </a:p>
          <a:p>
            <a:r>
              <a:rPr lang="en-US" sz="1600" b="1" dirty="0" smtClean="0"/>
              <a:t>The levels of Abstraction of the College Student System</a:t>
            </a:r>
          </a:p>
          <a:p>
            <a:pPr marL="285750" indent="-285750">
              <a:buFont typeface="Arial" panose="020B0604020202020204" pitchFamily="34" charset="0"/>
              <a:buChar char="•"/>
            </a:pPr>
            <a:r>
              <a:rPr lang="en-US" altLang="en-US" sz="1400" dirty="0"/>
              <a:t>Conceptual schema:                  </a:t>
            </a:r>
          </a:p>
          <a:p>
            <a:pPr lvl="1">
              <a:buFont typeface="Arial" panose="020B0604020202020204" pitchFamily="34" charset="0"/>
              <a:buChar char="•"/>
            </a:pPr>
            <a:r>
              <a:rPr lang="en-US" altLang="en-US" sz="1400" dirty="0"/>
              <a:t> </a:t>
            </a:r>
            <a:r>
              <a:rPr lang="en-US" altLang="en-US" sz="1400" i="1" dirty="0"/>
              <a:t>Students(</a:t>
            </a:r>
            <a:r>
              <a:rPr lang="en-US" altLang="en-US" sz="1400" i="1" dirty="0" err="1"/>
              <a:t>sid</a:t>
            </a:r>
            <a:r>
              <a:rPr lang="en-US" altLang="en-US" sz="1400" i="1" dirty="0"/>
              <a:t>: string, name: string, login: string, </a:t>
            </a:r>
            <a:r>
              <a:rPr lang="en-US" altLang="en-US" sz="1400" b="1" i="1" dirty="0" smtClean="0"/>
              <a:t>age</a:t>
            </a:r>
            <a:r>
              <a:rPr lang="en-US" altLang="en-US" sz="1400" i="1" dirty="0"/>
              <a:t>: </a:t>
            </a:r>
            <a:r>
              <a:rPr lang="en-US" altLang="en-US" sz="1400" i="1" dirty="0" smtClean="0"/>
              <a:t>integer)</a:t>
            </a:r>
            <a:endParaRPr lang="en-US" altLang="en-US" sz="1400" i="1" dirty="0"/>
          </a:p>
          <a:p>
            <a:pPr lvl="1">
              <a:buFont typeface="Arial" panose="020B0604020202020204" pitchFamily="34" charset="0"/>
              <a:buChar char="•"/>
            </a:pPr>
            <a:r>
              <a:rPr lang="en-US" altLang="en-US" sz="1400" i="1" dirty="0"/>
              <a:t> Courses(cid: string, </a:t>
            </a:r>
            <a:r>
              <a:rPr lang="en-US" altLang="en-US" sz="1400" i="1" dirty="0" err="1"/>
              <a:t>cname:string</a:t>
            </a:r>
            <a:r>
              <a:rPr lang="en-US" altLang="en-US" sz="1400" i="1" dirty="0"/>
              <a:t>, </a:t>
            </a:r>
            <a:r>
              <a:rPr lang="en-US" altLang="en-US" sz="1400" i="1" dirty="0" err="1"/>
              <a:t>credits:integer</a:t>
            </a:r>
            <a:r>
              <a:rPr lang="en-US" altLang="en-US" sz="1400" i="1" dirty="0"/>
              <a:t>) </a:t>
            </a:r>
          </a:p>
          <a:p>
            <a:pPr lvl="1">
              <a:buFont typeface="Arial" panose="020B0604020202020204" pitchFamily="34" charset="0"/>
              <a:buChar char="•"/>
            </a:pPr>
            <a:r>
              <a:rPr lang="en-US" altLang="en-US" sz="1400" i="1" dirty="0"/>
              <a:t> Enrolled(</a:t>
            </a:r>
            <a:r>
              <a:rPr lang="en-US" altLang="en-US" sz="1400" i="1" dirty="0" err="1"/>
              <a:t>sid:string</a:t>
            </a:r>
            <a:r>
              <a:rPr lang="en-US" altLang="en-US" sz="1400" i="1" dirty="0"/>
              <a:t>, cid:string, </a:t>
            </a:r>
            <a:r>
              <a:rPr lang="en-US" altLang="en-US" sz="1400" i="1" dirty="0" err="1"/>
              <a:t>grade:string</a:t>
            </a:r>
            <a:r>
              <a:rPr lang="en-US" altLang="en-US" sz="1400" i="1" dirty="0"/>
              <a:t>)</a:t>
            </a:r>
          </a:p>
          <a:p>
            <a:pPr lvl="2"/>
            <a:r>
              <a:rPr lang="en-US" altLang="en-US" sz="1400" i="1" dirty="0">
                <a:solidFill>
                  <a:srgbClr val="FC0128"/>
                </a:solidFill>
              </a:rPr>
              <a:t>describes data in terms of the data model of the DBMS</a:t>
            </a:r>
            <a:endParaRPr lang="en-US" altLang="en-US" sz="1400" i="1" dirty="0"/>
          </a:p>
          <a:p>
            <a:pPr marL="285750" indent="-285750">
              <a:buFont typeface="Arial" panose="020B0604020202020204" pitchFamily="34" charset="0"/>
              <a:buChar char="•"/>
            </a:pPr>
            <a:r>
              <a:rPr lang="en-US" altLang="en-US" sz="1400" dirty="0"/>
              <a:t>Physical schema:</a:t>
            </a:r>
          </a:p>
          <a:p>
            <a:pPr lvl="1">
              <a:buFont typeface="Arial" panose="020B0604020202020204" pitchFamily="34" charset="0"/>
              <a:buChar char="•"/>
            </a:pPr>
            <a:r>
              <a:rPr lang="en-US" altLang="en-US" sz="1400" dirty="0"/>
              <a:t>Relations stored as unordered files. </a:t>
            </a:r>
          </a:p>
          <a:p>
            <a:pPr lvl="1">
              <a:buFont typeface="Arial" panose="020B0604020202020204" pitchFamily="34" charset="0"/>
              <a:buChar char="•"/>
            </a:pPr>
            <a:r>
              <a:rPr lang="en-US" altLang="en-US" sz="1400" dirty="0"/>
              <a:t>Index on first column of Students.</a:t>
            </a:r>
          </a:p>
          <a:p>
            <a:pPr marL="285750" indent="-285750">
              <a:buFont typeface="Arial" panose="020B0604020202020204" pitchFamily="34" charset="0"/>
              <a:buChar char="•"/>
            </a:pPr>
            <a:r>
              <a:rPr lang="en-US" altLang="en-US" sz="1400" dirty="0"/>
              <a:t>External Schema (View): </a:t>
            </a:r>
          </a:p>
          <a:p>
            <a:pPr lvl="1">
              <a:buFont typeface="Arial" panose="020B0604020202020204" pitchFamily="34" charset="0"/>
              <a:buChar char="•"/>
            </a:pPr>
            <a:r>
              <a:rPr lang="en-US" altLang="en-US" sz="1400" i="1" dirty="0" err="1"/>
              <a:t>Course_info</a:t>
            </a:r>
            <a:r>
              <a:rPr lang="en-US" altLang="en-US" sz="1400" i="1" dirty="0"/>
              <a:t>(cid:string,enrollment:integer)</a:t>
            </a:r>
          </a:p>
          <a:p>
            <a:endParaRPr lang="en-US" sz="1600" b="1"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Tree>
    <p:extLst>
      <p:ext uri="{BB962C8B-B14F-4D97-AF65-F5344CB8AC3E}">
        <p14:creationId xmlns:p14="http://schemas.microsoft.com/office/powerpoint/2010/main" val="3335383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Data Independence</a:t>
            </a:r>
            <a:endParaRPr lang="en-US" sz="1400" dirty="0"/>
          </a:p>
        </p:txBody>
      </p:sp>
      <p:sp>
        <p:nvSpPr>
          <p:cNvPr id="31" name="Rectangle 4"/>
          <p:cNvSpPr>
            <a:spLocks noGrp="1"/>
          </p:cNvSpPr>
          <p:nvPr>
            <p:ph sz="quarter" idx="15"/>
          </p:nvPr>
        </p:nvSpPr>
        <p:spPr>
          <a:xfrm>
            <a:off x="301752" y="609600"/>
            <a:ext cx="8074152" cy="5943600"/>
          </a:xfrm>
        </p:spPr>
        <p:txBody>
          <a:bodyPr>
            <a:normAutofit/>
          </a:bodyPr>
          <a:lstStyle>
            <a:extLst/>
          </a:lstStyle>
          <a:p>
            <a:r>
              <a:rPr lang="en-US" sz="1600" dirty="0"/>
              <a:t>Data independence is a form of database management that keeps data separated from all programs that make use of it. As a cornerstone for the idea of a </a:t>
            </a:r>
            <a:r>
              <a:rPr lang="en-US" sz="1600" dirty="0" smtClean="0"/>
              <a:t>DBMS </a:t>
            </a:r>
            <a:r>
              <a:rPr lang="en-US" sz="1600" dirty="0"/>
              <a:t>or database management system, this independence ensures that the data cannot be redefined or reorganized by any of the programs that make use of it. In this manner, the data remains accessible, but it is also stable and cannot be corrupted by the applications. </a:t>
            </a:r>
            <a:endParaRPr lang="en-US" sz="1600" dirty="0" smtClean="0"/>
          </a:p>
          <a:p>
            <a:endParaRPr lang="en-US" sz="1600" dirty="0"/>
          </a:p>
          <a:p>
            <a:r>
              <a:rPr lang="en-US" sz="1600" dirty="0"/>
              <a:t>Techniques that allow data to be changed without affecting the applications that process it. There are two kinds of data independence. The first type is data independence for data, which is accomplished in a database management system (DBMS). It allows the database to be structurally changed without affecting most existing programs. The second type of data independence relates to processing and refers to miscellaneous data used in programs that might change in the future, such as discount rates, product descriptions and error messages.</a:t>
            </a:r>
          </a:p>
          <a:p>
            <a:pPr marR="0" algn="l" rtl="0" latinLnBrk="0">
              <a:spcBef>
                <a:spcPct val="20000"/>
              </a:spcBef>
            </a:pPr>
            <a:endParaRPr lang="en-US" sz="1600" dirty="0" smtClean="0"/>
          </a:p>
          <a:p>
            <a:pPr marL="285750" indent="-285750">
              <a:buFont typeface="Arial" panose="020B0604020202020204" pitchFamily="34" charset="0"/>
              <a:buChar char="•"/>
            </a:pPr>
            <a:r>
              <a:rPr lang="en-US" altLang="en-US" sz="1600" dirty="0"/>
              <a:t>Advantage of using a DBMS: applications are (not totally) isolated from changes in the way  data is structured and stored.</a:t>
            </a:r>
          </a:p>
          <a:p>
            <a:pPr marL="285750" indent="-285750">
              <a:buFont typeface="Arial" panose="020B0604020202020204" pitchFamily="34" charset="0"/>
              <a:buChar char="•"/>
            </a:pPr>
            <a:r>
              <a:rPr lang="en-US" altLang="en-US" sz="1600" i="1" u="sng" dirty="0">
                <a:solidFill>
                  <a:schemeClr val="accent2"/>
                </a:solidFill>
              </a:rPr>
              <a:t>Logical data independence</a:t>
            </a:r>
            <a:r>
              <a:rPr lang="en-US" altLang="en-US" sz="1600" dirty="0">
                <a:solidFill>
                  <a:schemeClr val="accent2"/>
                </a:solidFill>
              </a:rPr>
              <a:t>:  </a:t>
            </a:r>
            <a:r>
              <a:rPr lang="en-US" altLang="en-US" sz="1600" dirty="0"/>
              <a:t>Protection from changes in </a:t>
            </a:r>
            <a:r>
              <a:rPr lang="en-US" altLang="en-US" sz="1600" i="1" dirty="0"/>
              <a:t>logical </a:t>
            </a:r>
            <a:r>
              <a:rPr lang="en-US" altLang="en-US" sz="1600" dirty="0"/>
              <a:t>structure of data (if the CS is changed, views can be redefined in terms of the new relations).</a:t>
            </a:r>
          </a:p>
          <a:p>
            <a:pPr marL="285750" indent="-285750">
              <a:buFont typeface="Arial" panose="020B0604020202020204" pitchFamily="34" charset="0"/>
              <a:buChar char="•"/>
            </a:pPr>
            <a:r>
              <a:rPr lang="en-US" altLang="en-US" sz="1600" i="1" u="sng" dirty="0">
                <a:solidFill>
                  <a:schemeClr val="accent2"/>
                </a:solidFill>
              </a:rPr>
              <a:t>Physical data independence</a:t>
            </a:r>
            <a:r>
              <a:rPr lang="en-US" altLang="en-US" sz="1600" dirty="0">
                <a:solidFill>
                  <a:schemeClr val="accent2"/>
                </a:solidFill>
              </a:rPr>
              <a:t>:   </a:t>
            </a:r>
            <a:r>
              <a:rPr lang="en-US" altLang="en-US" sz="1600" dirty="0"/>
              <a:t>Protection from changes in </a:t>
            </a:r>
            <a:r>
              <a:rPr lang="en-US" altLang="en-US" sz="1600" i="1" dirty="0"/>
              <a:t>physical</a:t>
            </a:r>
            <a:r>
              <a:rPr lang="en-US" altLang="en-US" sz="1600" dirty="0"/>
              <a:t> structure of data.</a:t>
            </a:r>
          </a:p>
          <a:p>
            <a:pPr marL="285750" marR="0" indent="-285750" algn="l" rtl="0" latinLnBrk="0">
              <a:spcBef>
                <a:spcPct val="20000"/>
              </a:spcBef>
              <a:buFont typeface="Arial" panose="020B0604020202020204" pitchFamily="34" charset="0"/>
              <a:buChar char="•"/>
            </a:pPr>
            <a:endParaRPr lang="en-US" sz="1600" dirty="0" smtClean="0"/>
          </a:p>
          <a:p>
            <a:endParaRPr lang="en-US" sz="1600" dirty="0" smtClean="0"/>
          </a:p>
          <a:p>
            <a:endParaRPr lang="en-US" sz="1600" b="1" dirty="0"/>
          </a:p>
          <a:p>
            <a:endParaRPr lang="en-US" sz="1600" b="1"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Tree>
    <p:extLst>
      <p:ext uri="{BB962C8B-B14F-4D97-AF65-F5344CB8AC3E}">
        <p14:creationId xmlns:p14="http://schemas.microsoft.com/office/powerpoint/2010/main" val="12368611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Structured Query Language</a:t>
            </a:r>
            <a:endParaRPr lang="en-US" sz="1400" dirty="0"/>
          </a:p>
        </p:txBody>
      </p:sp>
      <p:sp>
        <p:nvSpPr>
          <p:cNvPr id="31" name="Rectangle 4"/>
          <p:cNvSpPr>
            <a:spLocks noGrp="1"/>
          </p:cNvSpPr>
          <p:nvPr>
            <p:ph sz="quarter" idx="15"/>
          </p:nvPr>
        </p:nvSpPr>
        <p:spPr>
          <a:xfrm>
            <a:off x="301752" y="609600"/>
            <a:ext cx="8074152" cy="2514600"/>
          </a:xfrm>
        </p:spPr>
        <p:txBody>
          <a:bodyPr>
            <a:normAutofit/>
          </a:bodyPr>
          <a:lstStyle>
            <a:extLst/>
          </a:lstStyle>
          <a:p>
            <a:r>
              <a:rPr lang="en-US" sz="1600" dirty="0"/>
              <a:t>A specialized </a:t>
            </a:r>
            <a:r>
              <a:rPr lang="en-US" sz="1600" dirty="0" smtClean="0"/>
              <a:t>language </a:t>
            </a:r>
            <a:r>
              <a:rPr lang="en-US" sz="1600" dirty="0"/>
              <a:t>for requesting information from a </a:t>
            </a:r>
            <a:r>
              <a:rPr lang="en-US" sz="1600" dirty="0" smtClean="0"/>
              <a:t>database. </a:t>
            </a:r>
            <a:r>
              <a:rPr lang="en-US" sz="1600" dirty="0"/>
              <a:t>For example, the </a:t>
            </a:r>
            <a:r>
              <a:rPr lang="en-US" sz="1600" dirty="0" smtClean="0"/>
              <a:t>query 	</a:t>
            </a:r>
            <a:r>
              <a:rPr lang="en-US" sz="1600" i="1" dirty="0" smtClean="0"/>
              <a:t>SELECT * </a:t>
            </a:r>
            <a:r>
              <a:rPr lang="en-US" sz="1600" i="1" dirty="0" smtClean="0"/>
              <a:t>FROM Users WHERE </a:t>
            </a:r>
            <a:r>
              <a:rPr lang="en-US" sz="1600" i="1" dirty="0"/>
              <a:t>age &gt; 30 AND name = "Smith" </a:t>
            </a:r>
          </a:p>
          <a:p>
            <a:r>
              <a:rPr lang="en-US" sz="1600" dirty="0"/>
              <a:t>requests all </a:t>
            </a:r>
            <a:r>
              <a:rPr lang="en-US" sz="1600" dirty="0" smtClean="0"/>
              <a:t>records in </a:t>
            </a:r>
            <a:r>
              <a:rPr lang="en-US" sz="1600" dirty="0"/>
              <a:t>which the </a:t>
            </a:r>
            <a:r>
              <a:rPr lang="en-US" sz="1600" dirty="0" smtClean="0"/>
              <a:t>name-field </a:t>
            </a:r>
            <a:r>
              <a:rPr lang="en-US" sz="1600" dirty="0"/>
              <a:t>is "Smith" and the Age field has a value greater than 30. The </a:t>
            </a:r>
            <a:r>
              <a:rPr lang="en-US" sz="1600" dirty="0" smtClean="0"/>
              <a:t>de factor standard </a:t>
            </a:r>
            <a:r>
              <a:rPr lang="en-US" sz="1600" dirty="0"/>
              <a:t>for query languages is </a:t>
            </a:r>
            <a:r>
              <a:rPr lang="en-US" sz="1600" dirty="0" smtClean="0"/>
              <a:t>SQL. </a:t>
            </a:r>
          </a:p>
          <a:p>
            <a:endParaRPr lang="en-US" sz="1600" dirty="0"/>
          </a:p>
          <a:p>
            <a:r>
              <a:rPr lang="en-US" sz="1600" dirty="0" smtClean="0"/>
              <a:t>SQL stands </a:t>
            </a:r>
            <a:r>
              <a:rPr lang="en-US" sz="1600" dirty="0"/>
              <a:t>for "Structured Query Language," and can be pronounced as either "sequel" or "S-Q-L." It is a query language used for accessing and modifying information in a database. Some common SQL commands include "insert," "update," and "delete." The language was first created by IBM in 1975 and was called SEQUEL for "Structured English Query Language."</a:t>
            </a:r>
          </a:p>
          <a:p>
            <a:pPr marL="0" marR="0" indent="0" algn="l" rtl="0" latinLnBrk="0">
              <a:spcBef>
                <a:spcPct val="20000"/>
              </a:spcBef>
              <a:buFontTx/>
              <a:buNone/>
            </a:pPr>
            <a:endParaRPr lang="en-US" sz="1600" dirty="0" smtClean="0"/>
          </a:p>
          <a:p>
            <a:endParaRPr lang="en-US" sz="1600" dirty="0" smtClean="0"/>
          </a:p>
          <a:p>
            <a:endParaRPr lang="en-US" sz="1600" b="1" dirty="0"/>
          </a:p>
          <a:p>
            <a:endParaRPr lang="en-US" sz="1600" b="1"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
        <p:nvSpPr>
          <p:cNvPr id="7" name="Rectangle 3"/>
          <p:cNvSpPr>
            <a:spLocks noChangeArrowheads="1"/>
          </p:cNvSpPr>
          <p:nvPr/>
        </p:nvSpPr>
        <p:spPr bwMode="auto">
          <a:xfrm>
            <a:off x="1219200" y="3288957"/>
            <a:ext cx="2597150" cy="7858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107" tIns="42299" rIns="86107" bIns="42299" anchor="ctr"/>
          <a:lstStyle>
            <a:lvl1pPr defTabSz="869950">
              <a:defRPr sz="2400">
                <a:solidFill>
                  <a:schemeClr val="tx1"/>
                </a:solidFill>
                <a:latin typeface="Times New Roman" panose="02020603050405020304" pitchFamily="18" charset="0"/>
              </a:defRPr>
            </a:lvl1pPr>
            <a:lvl2pPr marL="434975" defTabSz="869950">
              <a:defRPr sz="2400">
                <a:solidFill>
                  <a:schemeClr val="tx1"/>
                </a:solidFill>
                <a:latin typeface="Times New Roman" panose="02020603050405020304" pitchFamily="18" charset="0"/>
              </a:defRPr>
            </a:lvl2pPr>
            <a:lvl3pPr marL="869950" defTabSz="869950">
              <a:defRPr sz="2400">
                <a:solidFill>
                  <a:schemeClr val="tx1"/>
                </a:solidFill>
                <a:latin typeface="Times New Roman" panose="02020603050405020304" pitchFamily="18" charset="0"/>
              </a:defRPr>
            </a:lvl3pPr>
            <a:lvl4pPr marL="1304925" defTabSz="869950">
              <a:defRPr sz="2400">
                <a:solidFill>
                  <a:schemeClr val="tx1"/>
                </a:solidFill>
                <a:latin typeface="Times New Roman" panose="02020603050405020304" pitchFamily="18" charset="0"/>
              </a:defRPr>
            </a:lvl4pPr>
            <a:lvl5pPr marL="1739900" defTabSz="869950">
              <a:defRPr sz="2400">
                <a:solidFill>
                  <a:schemeClr val="tx1"/>
                </a:solidFill>
                <a:latin typeface="Times New Roman" panose="02020603050405020304" pitchFamily="18" charset="0"/>
              </a:defRPr>
            </a:lvl5pPr>
            <a:lvl6pPr marL="2197100" defTabSz="869950" eaLnBrk="0" fontAlgn="base" hangingPunct="0">
              <a:spcBef>
                <a:spcPct val="0"/>
              </a:spcBef>
              <a:spcAft>
                <a:spcPct val="0"/>
              </a:spcAft>
              <a:defRPr sz="2400">
                <a:solidFill>
                  <a:schemeClr val="tx1"/>
                </a:solidFill>
                <a:latin typeface="Times New Roman" panose="02020603050405020304" pitchFamily="18" charset="0"/>
              </a:defRPr>
            </a:lvl6pPr>
            <a:lvl7pPr marL="2654300" defTabSz="869950" eaLnBrk="0" fontAlgn="base" hangingPunct="0">
              <a:spcBef>
                <a:spcPct val="0"/>
              </a:spcBef>
              <a:spcAft>
                <a:spcPct val="0"/>
              </a:spcAft>
              <a:defRPr sz="2400">
                <a:solidFill>
                  <a:schemeClr val="tx1"/>
                </a:solidFill>
                <a:latin typeface="Times New Roman" panose="02020603050405020304" pitchFamily="18" charset="0"/>
              </a:defRPr>
            </a:lvl7pPr>
            <a:lvl8pPr marL="3111500" defTabSz="869950" eaLnBrk="0" fontAlgn="base" hangingPunct="0">
              <a:spcBef>
                <a:spcPct val="0"/>
              </a:spcBef>
              <a:spcAft>
                <a:spcPct val="0"/>
              </a:spcAft>
              <a:defRPr sz="2400">
                <a:solidFill>
                  <a:schemeClr val="tx1"/>
                </a:solidFill>
                <a:latin typeface="Times New Roman" panose="02020603050405020304" pitchFamily="18" charset="0"/>
              </a:defRPr>
            </a:lvl8pPr>
            <a:lvl9pPr marL="3568700" defTabSz="86995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700">
                <a:latin typeface="Helvetica" panose="020B0604020202020204" pitchFamily="34" charset="0"/>
              </a:rPr>
              <a:t>Employee</a:t>
            </a:r>
          </a:p>
        </p:txBody>
      </p:sp>
      <p:sp>
        <p:nvSpPr>
          <p:cNvPr id="8" name="Rectangle 4"/>
          <p:cNvSpPr>
            <a:spLocks noChangeArrowheads="1"/>
          </p:cNvSpPr>
          <p:nvPr/>
        </p:nvSpPr>
        <p:spPr bwMode="auto">
          <a:xfrm>
            <a:off x="1219200" y="4087469"/>
            <a:ext cx="1292225" cy="7858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107" tIns="42299" rIns="86107" bIns="42299" anchor="ctr"/>
          <a:lstStyle>
            <a:lvl1pPr defTabSz="869950">
              <a:defRPr sz="2400">
                <a:solidFill>
                  <a:schemeClr val="tx1"/>
                </a:solidFill>
                <a:latin typeface="Times New Roman" panose="02020603050405020304" pitchFamily="18" charset="0"/>
              </a:defRPr>
            </a:lvl1pPr>
            <a:lvl2pPr marL="434975" defTabSz="869950">
              <a:defRPr sz="2400">
                <a:solidFill>
                  <a:schemeClr val="tx1"/>
                </a:solidFill>
                <a:latin typeface="Times New Roman" panose="02020603050405020304" pitchFamily="18" charset="0"/>
              </a:defRPr>
            </a:lvl2pPr>
            <a:lvl3pPr marL="869950" defTabSz="869950">
              <a:defRPr sz="2400">
                <a:solidFill>
                  <a:schemeClr val="tx1"/>
                </a:solidFill>
                <a:latin typeface="Times New Roman" panose="02020603050405020304" pitchFamily="18" charset="0"/>
              </a:defRPr>
            </a:lvl3pPr>
            <a:lvl4pPr marL="1304925" defTabSz="869950">
              <a:defRPr sz="2400">
                <a:solidFill>
                  <a:schemeClr val="tx1"/>
                </a:solidFill>
                <a:latin typeface="Times New Roman" panose="02020603050405020304" pitchFamily="18" charset="0"/>
              </a:defRPr>
            </a:lvl4pPr>
            <a:lvl5pPr marL="1739900" defTabSz="869950">
              <a:defRPr sz="2400">
                <a:solidFill>
                  <a:schemeClr val="tx1"/>
                </a:solidFill>
                <a:latin typeface="Times New Roman" panose="02020603050405020304" pitchFamily="18" charset="0"/>
              </a:defRPr>
            </a:lvl5pPr>
            <a:lvl6pPr marL="2197100" defTabSz="869950" eaLnBrk="0" fontAlgn="base" hangingPunct="0">
              <a:spcBef>
                <a:spcPct val="0"/>
              </a:spcBef>
              <a:spcAft>
                <a:spcPct val="0"/>
              </a:spcAft>
              <a:defRPr sz="2400">
                <a:solidFill>
                  <a:schemeClr val="tx1"/>
                </a:solidFill>
                <a:latin typeface="Times New Roman" panose="02020603050405020304" pitchFamily="18" charset="0"/>
              </a:defRPr>
            </a:lvl6pPr>
            <a:lvl7pPr marL="2654300" defTabSz="869950" eaLnBrk="0" fontAlgn="base" hangingPunct="0">
              <a:spcBef>
                <a:spcPct val="0"/>
              </a:spcBef>
              <a:spcAft>
                <a:spcPct val="0"/>
              </a:spcAft>
              <a:defRPr sz="2400">
                <a:solidFill>
                  <a:schemeClr val="tx1"/>
                </a:solidFill>
                <a:latin typeface="Times New Roman" panose="02020603050405020304" pitchFamily="18" charset="0"/>
              </a:defRPr>
            </a:lvl7pPr>
            <a:lvl8pPr marL="3111500" defTabSz="869950" eaLnBrk="0" fontAlgn="base" hangingPunct="0">
              <a:spcBef>
                <a:spcPct val="0"/>
              </a:spcBef>
              <a:spcAft>
                <a:spcPct val="0"/>
              </a:spcAft>
              <a:defRPr sz="2400">
                <a:solidFill>
                  <a:schemeClr val="tx1"/>
                </a:solidFill>
                <a:latin typeface="Times New Roman" panose="02020603050405020304" pitchFamily="18" charset="0"/>
              </a:defRPr>
            </a:lvl8pPr>
            <a:lvl9pPr marL="3568700" defTabSz="86995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700">
                <a:latin typeface="Helvetica" panose="020B0604020202020204" pitchFamily="34" charset="0"/>
              </a:rPr>
              <a:t>Name</a:t>
            </a:r>
          </a:p>
        </p:txBody>
      </p:sp>
      <p:sp>
        <p:nvSpPr>
          <p:cNvPr id="9" name="Rectangle 5"/>
          <p:cNvSpPr>
            <a:spLocks noChangeArrowheads="1"/>
          </p:cNvSpPr>
          <p:nvPr/>
        </p:nvSpPr>
        <p:spPr bwMode="auto">
          <a:xfrm>
            <a:off x="2524125" y="4087469"/>
            <a:ext cx="1292225" cy="7858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107" tIns="42299" rIns="86107" bIns="42299" anchor="ctr"/>
          <a:lstStyle>
            <a:lvl1pPr defTabSz="869950">
              <a:defRPr sz="2400">
                <a:solidFill>
                  <a:schemeClr val="tx1"/>
                </a:solidFill>
                <a:latin typeface="Times New Roman" panose="02020603050405020304" pitchFamily="18" charset="0"/>
              </a:defRPr>
            </a:lvl1pPr>
            <a:lvl2pPr marL="434975" defTabSz="869950">
              <a:defRPr sz="2400">
                <a:solidFill>
                  <a:schemeClr val="tx1"/>
                </a:solidFill>
                <a:latin typeface="Times New Roman" panose="02020603050405020304" pitchFamily="18" charset="0"/>
              </a:defRPr>
            </a:lvl2pPr>
            <a:lvl3pPr marL="869950" defTabSz="869950">
              <a:defRPr sz="2400">
                <a:solidFill>
                  <a:schemeClr val="tx1"/>
                </a:solidFill>
                <a:latin typeface="Times New Roman" panose="02020603050405020304" pitchFamily="18" charset="0"/>
              </a:defRPr>
            </a:lvl3pPr>
            <a:lvl4pPr marL="1304925" defTabSz="869950">
              <a:defRPr sz="2400">
                <a:solidFill>
                  <a:schemeClr val="tx1"/>
                </a:solidFill>
                <a:latin typeface="Times New Roman" panose="02020603050405020304" pitchFamily="18" charset="0"/>
              </a:defRPr>
            </a:lvl4pPr>
            <a:lvl5pPr marL="1739900" defTabSz="869950">
              <a:defRPr sz="2400">
                <a:solidFill>
                  <a:schemeClr val="tx1"/>
                </a:solidFill>
                <a:latin typeface="Times New Roman" panose="02020603050405020304" pitchFamily="18" charset="0"/>
              </a:defRPr>
            </a:lvl5pPr>
            <a:lvl6pPr marL="2197100" defTabSz="869950" eaLnBrk="0" fontAlgn="base" hangingPunct="0">
              <a:spcBef>
                <a:spcPct val="0"/>
              </a:spcBef>
              <a:spcAft>
                <a:spcPct val="0"/>
              </a:spcAft>
              <a:defRPr sz="2400">
                <a:solidFill>
                  <a:schemeClr val="tx1"/>
                </a:solidFill>
                <a:latin typeface="Times New Roman" panose="02020603050405020304" pitchFamily="18" charset="0"/>
              </a:defRPr>
            </a:lvl6pPr>
            <a:lvl7pPr marL="2654300" defTabSz="869950" eaLnBrk="0" fontAlgn="base" hangingPunct="0">
              <a:spcBef>
                <a:spcPct val="0"/>
              </a:spcBef>
              <a:spcAft>
                <a:spcPct val="0"/>
              </a:spcAft>
              <a:defRPr sz="2400">
                <a:solidFill>
                  <a:schemeClr val="tx1"/>
                </a:solidFill>
                <a:latin typeface="Times New Roman" panose="02020603050405020304" pitchFamily="18" charset="0"/>
              </a:defRPr>
            </a:lvl7pPr>
            <a:lvl8pPr marL="3111500" defTabSz="869950" eaLnBrk="0" fontAlgn="base" hangingPunct="0">
              <a:spcBef>
                <a:spcPct val="0"/>
              </a:spcBef>
              <a:spcAft>
                <a:spcPct val="0"/>
              </a:spcAft>
              <a:defRPr sz="2400">
                <a:solidFill>
                  <a:schemeClr val="tx1"/>
                </a:solidFill>
                <a:latin typeface="Times New Roman" panose="02020603050405020304" pitchFamily="18" charset="0"/>
              </a:defRPr>
            </a:lvl8pPr>
            <a:lvl9pPr marL="3568700" defTabSz="86995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700">
                <a:latin typeface="Helvetica" panose="020B0604020202020204" pitchFamily="34" charset="0"/>
              </a:rPr>
              <a:t>Dept</a:t>
            </a:r>
          </a:p>
        </p:txBody>
      </p:sp>
      <p:sp>
        <p:nvSpPr>
          <p:cNvPr id="10" name="Rectangle 6"/>
          <p:cNvSpPr>
            <a:spLocks noChangeArrowheads="1"/>
          </p:cNvSpPr>
          <p:nvPr/>
        </p:nvSpPr>
        <p:spPr bwMode="auto">
          <a:xfrm>
            <a:off x="4481513" y="3288957"/>
            <a:ext cx="2597150" cy="78581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107" tIns="42299" rIns="86107" bIns="42299" anchor="ctr"/>
          <a:lstStyle>
            <a:lvl1pPr defTabSz="869950">
              <a:defRPr sz="2400">
                <a:solidFill>
                  <a:schemeClr val="tx1"/>
                </a:solidFill>
                <a:latin typeface="Times New Roman" panose="02020603050405020304" pitchFamily="18" charset="0"/>
              </a:defRPr>
            </a:lvl1pPr>
            <a:lvl2pPr marL="434975" defTabSz="869950">
              <a:defRPr sz="2400">
                <a:solidFill>
                  <a:schemeClr val="tx1"/>
                </a:solidFill>
                <a:latin typeface="Times New Roman" panose="02020603050405020304" pitchFamily="18" charset="0"/>
              </a:defRPr>
            </a:lvl2pPr>
            <a:lvl3pPr marL="869950" defTabSz="869950">
              <a:defRPr sz="2400">
                <a:solidFill>
                  <a:schemeClr val="tx1"/>
                </a:solidFill>
                <a:latin typeface="Times New Roman" panose="02020603050405020304" pitchFamily="18" charset="0"/>
              </a:defRPr>
            </a:lvl3pPr>
            <a:lvl4pPr marL="1304925" defTabSz="869950">
              <a:defRPr sz="2400">
                <a:solidFill>
                  <a:schemeClr val="tx1"/>
                </a:solidFill>
                <a:latin typeface="Times New Roman" panose="02020603050405020304" pitchFamily="18" charset="0"/>
              </a:defRPr>
            </a:lvl4pPr>
            <a:lvl5pPr marL="1739900" defTabSz="869950">
              <a:defRPr sz="2400">
                <a:solidFill>
                  <a:schemeClr val="tx1"/>
                </a:solidFill>
                <a:latin typeface="Times New Roman" panose="02020603050405020304" pitchFamily="18" charset="0"/>
              </a:defRPr>
            </a:lvl5pPr>
            <a:lvl6pPr marL="2197100" defTabSz="869950" eaLnBrk="0" fontAlgn="base" hangingPunct="0">
              <a:spcBef>
                <a:spcPct val="0"/>
              </a:spcBef>
              <a:spcAft>
                <a:spcPct val="0"/>
              </a:spcAft>
              <a:defRPr sz="2400">
                <a:solidFill>
                  <a:schemeClr val="tx1"/>
                </a:solidFill>
                <a:latin typeface="Times New Roman" panose="02020603050405020304" pitchFamily="18" charset="0"/>
              </a:defRPr>
            </a:lvl6pPr>
            <a:lvl7pPr marL="2654300" defTabSz="869950" eaLnBrk="0" fontAlgn="base" hangingPunct="0">
              <a:spcBef>
                <a:spcPct val="0"/>
              </a:spcBef>
              <a:spcAft>
                <a:spcPct val="0"/>
              </a:spcAft>
              <a:defRPr sz="2400">
                <a:solidFill>
                  <a:schemeClr val="tx1"/>
                </a:solidFill>
                <a:latin typeface="Times New Roman" panose="02020603050405020304" pitchFamily="18" charset="0"/>
              </a:defRPr>
            </a:lvl7pPr>
            <a:lvl8pPr marL="3111500" defTabSz="869950" eaLnBrk="0" fontAlgn="base" hangingPunct="0">
              <a:spcBef>
                <a:spcPct val="0"/>
              </a:spcBef>
              <a:spcAft>
                <a:spcPct val="0"/>
              </a:spcAft>
              <a:defRPr sz="2400">
                <a:solidFill>
                  <a:schemeClr val="tx1"/>
                </a:solidFill>
                <a:latin typeface="Times New Roman" panose="02020603050405020304" pitchFamily="18" charset="0"/>
              </a:defRPr>
            </a:lvl8pPr>
            <a:lvl9pPr marL="3568700" defTabSz="86995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700">
                <a:latin typeface="Helvetica" panose="020B0604020202020204" pitchFamily="34" charset="0"/>
              </a:rPr>
              <a:t>Department</a:t>
            </a:r>
          </a:p>
        </p:txBody>
      </p:sp>
      <p:sp>
        <p:nvSpPr>
          <p:cNvPr id="11" name="Rectangle 7"/>
          <p:cNvSpPr>
            <a:spLocks noChangeArrowheads="1"/>
          </p:cNvSpPr>
          <p:nvPr/>
        </p:nvSpPr>
        <p:spPr bwMode="auto">
          <a:xfrm>
            <a:off x="4481513" y="4087469"/>
            <a:ext cx="1292225" cy="7858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107" tIns="42299" rIns="86107" bIns="42299" anchor="ctr"/>
          <a:lstStyle>
            <a:lvl1pPr defTabSz="869950">
              <a:defRPr sz="2400">
                <a:solidFill>
                  <a:schemeClr val="tx1"/>
                </a:solidFill>
                <a:latin typeface="Times New Roman" panose="02020603050405020304" pitchFamily="18" charset="0"/>
              </a:defRPr>
            </a:lvl1pPr>
            <a:lvl2pPr marL="434975" defTabSz="869950">
              <a:defRPr sz="2400">
                <a:solidFill>
                  <a:schemeClr val="tx1"/>
                </a:solidFill>
                <a:latin typeface="Times New Roman" panose="02020603050405020304" pitchFamily="18" charset="0"/>
              </a:defRPr>
            </a:lvl2pPr>
            <a:lvl3pPr marL="869950" defTabSz="869950">
              <a:defRPr sz="2400">
                <a:solidFill>
                  <a:schemeClr val="tx1"/>
                </a:solidFill>
                <a:latin typeface="Times New Roman" panose="02020603050405020304" pitchFamily="18" charset="0"/>
              </a:defRPr>
            </a:lvl3pPr>
            <a:lvl4pPr marL="1304925" defTabSz="869950">
              <a:defRPr sz="2400">
                <a:solidFill>
                  <a:schemeClr val="tx1"/>
                </a:solidFill>
                <a:latin typeface="Times New Roman" panose="02020603050405020304" pitchFamily="18" charset="0"/>
              </a:defRPr>
            </a:lvl4pPr>
            <a:lvl5pPr marL="1739900" defTabSz="869950">
              <a:defRPr sz="2400">
                <a:solidFill>
                  <a:schemeClr val="tx1"/>
                </a:solidFill>
                <a:latin typeface="Times New Roman" panose="02020603050405020304" pitchFamily="18" charset="0"/>
              </a:defRPr>
            </a:lvl5pPr>
            <a:lvl6pPr marL="2197100" defTabSz="869950" eaLnBrk="0" fontAlgn="base" hangingPunct="0">
              <a:spcBef>
                <a:spcPct val="0"/>
              </a:spcBef>
              <a:spcAft>
                <a:spcPct val="0"/>
              </a:spcAft>
              <a:defRPr sz="2400">
                <a:solidFill>
                  <a:schemeClr val="tx1"/>
                </a:solidFill>
                <a:latin typeface="Times New Roman" panose="02020603050405020304" pitchFamily="18" charset="0"/>
              </a:defRPr>
            </a:lvl6pPr>
            <a:lvl7pPr marL="2654300" defTabSz="869950" eaLnBrk="0" fontAlgn="base" hangingPunct="0">
              <a:spcBef>
                <a:spcPct val="0"/>
              </a:spcBef>
              <a:spcAft>
                <a:spcPct val="0"/>
              </a:spcAft>
              <a:defRPr sz="2400">
                <a:solidFill>
                  <a:schemeClr val="tx1"/>
                </a:solidFill>
                <a:latin typeface="Times New Roman" panose="02020603050405020304" pitchFamily="18" charset="0"/>
              </a:defRPr>
            </a:lvl7pPr>
            <a:lvl8pPr marL="3111500" defTabSz="869950" eaLnBrk="0" fontAlgn="base" hangingPunct="0">
              <a:spcBef>
                <a:spcPct val="0"/>
              </a:spcBef>
              <a:spcAft>
                <a:spcPct val="0"/>
              </a:spcAft>
              <a:defRPr sz="2400">
                <a:solidFill>
                  <a:schemeClr val="tx1"/>
                </a:solidFill>
                <a:latin typeface="Times New Roman" panose="02020603050405020304" pitchFamily="18" charset="0"/>
              </a:defRPr>
            </a:lvl8pPr>
            <a:lvl9pPr marL="3568700" defTabSz="86995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700">
                <a:latin typeface="Helvetica" panose="020B0604020202020204" pitchFamily="34" charset="0"/>
              </a:rPr>
              <a:t>Dept</a:t>
            </a:r>
          </a:p>
        </p:txBody>
      </p:sp>
      <p:sp>
        <p:nvSpPr>
          <p:cNvPr id="12" name="Rectangle 8"/>
          <p:cNvSpPr>
            <a:spLocks noChangeArrowheads="1"/>
          </p:cNvSpPr>
          <p:nvPr/>
        </p:nvSpPr>
        <p:spPr bwMode="auto">
          <a:xfrm>
            <a:off x="5784850" y="4087469"/>
            <a:ext cx="1293813" cy="7858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6107" tIns="42299" rIns="86107" bIns="42299" anchor="ctr"/>
          <a:lstStyle>
            <a:lvl1pPr defTabSz="869950">
              <a:defRPr sz="2400">
                <a:solidFill>
                  <a:schemeClr val="tx1"/>
                </a:solidFill>
                <a:latin typeface="Times New Roman" panose="02020603050405020304" pitchFamily="18" charset="0"/>
              </a:defRPr>
            </a:lvl1pPr>
            <a:lvl2pPr marL="434975" defTabSz="869950">
              <a:defRPr sz="2400">
                <a:solidFill>
                  <a:schemeClr val="tx1"/>
                </a:solidFill>
                <a:latin typeface="Times New Roman" panose="02020603050405020304" pitchFamily="18" charset="0"/>
              </a:defRPr>
            </a:lvl2pPr>
            <a:lvl3pPr marL="869950" defTabSz="869950">
              <a:defRPr sz="2400">
                <a:solidFill>
                  <a:schemeClr val="tx1"/>
                </a:solidFill>
                <a:latin typeface="Times New Roman" panose="02020603050405020304" pitchFamily="18" charset="0"/>
              </a:defRPr>
            </a:lvl3pPr>
            <a:lvl4pPr marL="1304925" defTabSz="869950">
              <a:defRPr sz="2400">
                <a:solidFill>
                  <a:schemeClr val="tx1"/>
                </a:solidFill>
                <a:latin typeface="Times New Roman" panose="02020603050405020304" pitchFamily="18" charset="0"/>
              </a:defRPr>
            </a:lvl4pPr>
            <a:lvl5pPr marL="1739900" defTabSz="869950">
              <a:defRPr sz="2400">
                <a:solidFill>
                  <a:schemeClr val="tx1"/>
                </a:solidFill>
                <a:latin typeface="Times New Roman" panose="02020603050405020304" pitchFamily="18" charset="0"/>
              </a:defRPr>
            </a:lvl5pPr>
            <a:lvl6pPr marL="2197100" defTabSz="869950" eaLnBrk="0" fontAlgn="base" hangingPunct="0">
              <a:spcBef>
                <a:spcPct val="0"/>
              </a:spcBef>
              <a:spcAft>
                <a:spcPct val="0"/>
              </a:spcAft>
              <a:defRPr sz="2400">
                <a:solidFill>
                  <a:schemeClr val="tx1"/>
                </a:solidFill>
                <a:latin typeface="Times New Roman" panose="02020603050405020304" pitchFamily="18" charset="0"/>
              </a:defRPr>
            </a:lvl6pPr>
            <a:lvl7pPr marL="2654300" defTabSz="869950" eaLnBrk="0" fontAlgn="base" hangingPunct="0">
              <a:spcBef>
                <a:spcPct val="0"/>
              </a:spcBef>
              <a:spcAft>
                <a:spcPct val="0"/>
              </a:spcAft>
              <a:defRPr sz="2400">
                <a:solidFill>
                  <a:schemeClr val="tx1"/>
                </a:solidFill>
                <a:latin typeface="Times New Roman" panose="02020603050405020304" pitchFamily="18" charset="0"/>
              </a:defRPr>
            </a:lvl7pPr>
            <a:lvl8pPr marL="3111500" defTabSz="869950" eaLnBrk="0" fontAlgn="base" hangingPunct="0">
              <a:spcBef>
                <a:spcPct val="0"/>
              </a:spcBef>
              <a:spcAft>
                <a:spcPct val="0"/>
              </a:spcAft>
              <a:defRPr sz="2400">
                <a:solidFill>
                  <a:schemeClr val="tx1"/>
                </a:solidFill>
                <a:latin typeface="Times New Roman" panose="02020603050405020304" pitchFamily="18" charset="0"/>
              </a:defRPr>
            </a:lvl8pPr>
            <a:lvl9pPr marL="3568700" defTabSz="86995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700">
                <a:latin typeface="Helvetica" panose="020B0604020202020204" pitchFamily="34" charset="0"/>
              </a:rPr>
              <a:t>Manager</a:t>
            </a:r>
          </a:p>
        </p:txBody>
      </p:sp>
      <p:sp>
        <p:nvSpPr>
          <p:cNvPr id="5" name="TextBox 4"/>
          <p:cNvSpPr txBox="1"/>
          <p:nvPr/>
        </p:nvSpPr>
        <p:spPr>
          <a:xfrm>
            <a:off x="304800" y="5257800"/>
            <a:ext cx="7696200" cy="1005916"/>
          </a:xfrm>
          <a:prstGeom prst="rect">
            <a:avLst/>
          </a:prstGeom>
          <a:noFill/>
        </p:spPr>
        <p:txBody>
          <a:bodyPr wrap="square" rtlCol="0">
            <a:spAutoFit/>
          </a:bodyPr>
          <a:lstStyle/>
          <a:p>
            <a:pPr marL="241300" indent="-241300">
              <a:lnSpc>
                <a:spcPct val="106000"/>
              </a:lnSpc>
              <a:spcBef>
                <a:spcPct val="53000"/>
              </a:spcBef>
              <a:buFont typeface="Monotype Sorts" pitchFamily="2" charset="2"/>
              <a:buNone/>
            </a:pPr>
            <a:r>
              <a:rPr lang="en-US" altLang="en-US" sz="1400" dirty="0"/>
              <a:t>SELECT Manager</a:t>
            </a:r>
            <a:br>
              <a:rPr lang="en-US" altLang="en-US" sz="1400" dirty="0"/>
            </a:br>
            <a:r>
              <a:rPr lang="en-US" altLang="en-US" sz="1400" dirty="0"/>
              <a:t>FROM Employee, Department</a:t>
            </a:r>
            <a:br>
              <a:rPr lang="en-US" altLang="en-US" sz="1400" dirty="0"/>
            </a:br>
            <a:r>
              <a:rPr lang="en-US" altLang="en-US" sz="1400" dirty="0"/>
              <a:t>WHERE Employee.name = "Clark Kent”</a:t>
            </a:r>
            <a:br>
              <a:rPr lang="en-US" altLang="en-US" sz="1400" dirty="0"/>
            </a:br>
            <a:r>
              <a:rPr lang="en-US" altLang="en-US" sz="1400" dirty="0"/>
              <a:t>	AND </a:t>
            </a:r>
            <a:r>
              <a:rPr lang="en-US" altLang="en-US" sz="1400" dirty="0" err="1"/>
              <a:t>Employee.Dept</a:t>
            </a:r>
            <a:r>
              <a:rPr lang="en-US" altLang="en-US" sz="1400" dirty="0"/>
              <a:t> = </a:t>
            </a:r>
            <a:r>
              <a:rPr lang="en-US" altLang="en-US" sz="1400" dirty="0" err="1" smtClean="0"/>
              <a:t>Department.Dept</a:t>
            </a:r>
            <a:endParaRPr lang="en-US" altLang="en-US" sz="1400" dirty="0"/>
          </a:p>
        </p:txBody>
      </p:sp>
    </p:spTree>
    <p:extLst>
      <p:ext uri="{BB962C8B-B14F-4D97-AF65-F5344CB8AC3E}">
        <p14:creationId xmlns:p14="http://schemas.microsoft.com/office/powerpoint/2010/main" val="3608549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Querying a Database</a:t>
            </a:r>
            <a:endParaRPr lang="en-US" sz="1400" dirty="0"/>
          </a:p>
        </p:txBody>
      </p:sp>
      <p:sp>
        <p:nvSpPr>
          <p:cNvPr id="31" name="Rectangle 4"/>
          <p:cNvSpPr>
            <a:spLocks noGrp="1"/>
          </p:cNvSpPr>
          <p:nvPr>
            <p:ph sz="quarter" idx="15"/>
          </p:nvPr>
        </p:nvSpPr>
        <p:spPr>
          <a:xfrm>
            <a:off x="301752" y="609600"/>
            <a:ext cx="8074152" cy="5943600"/>
          </a:xfrm>
        </p:spPr>
        <p:txBody>
          <a:bodyPr>
            <a:normAutofit/>
          </a:bodyPr>
          <a:lstStyle>
            <a:extLst/>
          </a:lstStyle>
          <a:p>
            <a:r>
              <a:rPr lang="en-US" sz="1600" dirty="0"/>
              <a:t>Queries are one of the things that make databases so powerful. </a:t>
            </a:r>
            <a:r>
              <a:rPr lang="en-US" sz="1600" dirty="0" smtClean="0"/>
              <a:t> A </a:t>
            </a:r>
            <a:r>
              <a:rPr lang="en-US" sz="1600" dirty="0"/>
              <a:t>"query" refers to the action of retrieving data from your database. Usually, you will be selective with how much data you want returned. If you have a lot of data in your database, you probably don't want to see everything. More likely, you'll only want to see data that fits a certain criteria</a:t>
            </a:r>
            <a:r>
              <a:rPr lang="en-US" sz="1600" dirty="0" smtClean="0"/>
              <a:t>.</a:t>
            </a:r>
          </a:p>
          <a:p>
            <a:endParaRPr lang="en-US" sz="1600" dirty="0"/>
          </a:p>
          <a:p>
            <a:pPr marL="285750" indent="-285750">
              <a:buFont typeface="Arial" panose="020B0604020202020204" pitchFamily="34" charset="0"/>
              <a:buChar char="•"/>
            </a:pPr>
            <a:r>
              <a:rPr lang="en-US" altLang="en-US" sz="1600" dirty="0"/>
              <a:t>A DBMS provides a Query Language.</a:t>
            </a:r>
          </a:p>
          <a:p>
            <a:pPr marL="285750" indent="-285750">
              <a:buFont typeface="Arial" panose="020B0604020202020204" pitchFamily="34" charset="0"/>
              <a:buChar char="•"/>
            </a:pPr>
            <a:r>
              <a:rPr lang="en-US" altLang="en-US" sz="1600" dirty="0"/>
              <a:t>Query languages  allow querying and updating a DMBS in a simple way.</a:t>
            </a:r>
          </a:p>
          <a:p>
            <a:pPr marL="285750" indent="-285750">
              <a:buFont typeface="Arial" panose="020B0604020202020204" pitchFamily="34" charset="0"/>
              <a:buChar char="•"/>
            </a:pPr>
            <a:r>
              <a:rPr lang="en-US" altLang="en-US" sz="1600" dirty="0"/>
              <a:t>Most </a:t>
            </a:r>
            <a:r>
              <a:rPr lang="en-US" altLang="en-US" sz="1600" dirty="0" smtClean="0"/>
              <a:t>popular:</a:t>
            </a:r>
          </a:p>
          <a:p>
            <a:pPr marL="1028700" lvl="1">
              <a:buFont typeface="Arial" panose="020B0604020202020204" pitchFamily="34" charset="0"/>
              <a:buChar char="•"/>
            </a:pPr>
            <a:r>
              <a:rPr lang="en-US" altLang="en-US" sz="1600" dirty="0" smtClean="0"/>
              <a:t>DML </a:t>
            </a:r>
            <a:r>
              <a:rPr lang="en-US" altLang="en-US" sz="1600" dirty="0"/>
              <a:t>(Data Manipulation Language</a:t>
            </a:r>
            <a:r>
              <a:rPr lang="en-US" altLang="en-US" sz="1600" dirty="0" smtClean="0"/>
              <a:t>) - </a:t>
            </a:r>
            <a:r>
              <a:rPr lang="en-US" sz="1600" dirty="0"/>
              <a:t>A </a:t>
            </a:r>
            <a:r>
              <a:rPr lang="en-US" sz="1600" b="1" dirty="0"/>
              <a:t>data manipulation language</a:t>
            </a:r>
            <a:r>
              <a:rPr lang="en-US" sz="1600" dirty="0"/>
              <a:t> (</a:t>
            </a:r>
            <a:r>
              <a:rPr lang="en-US" sz="1600" b="1" dirty="0"/>
              <a:t>DML</a:t>
            </a:r>
            <a:r>
              <a:rPr lang="en-US" sz="1600" dirty="0"/>
              <a:t>) is a family of syntax elements similar to a computer </a:t>
            </a:r>
            <a:r>
              <a:rPr lang="en-US" sz="1600" dirty="0" smtClean="0"/>
              <a:t>programming language </a:t>
            </a:r>
            <a:r>
              <a:rPr lang="en-US" sz="1600" dirty="0"/>
              <a:t>used for selecting, inserting, deleting and updating data in a </a:t>
            </a:r>
            <a:r>
              <a:rPr lang="en-US" sz="1600" dirty="0" smtClean="0"/>
              <a:t>database.  Performing </a:t>
            </a:r>
            <a:r>
              <a:rPr lang="en-US" sz="1600" dirty="0"/>
              <a:t>read-only queries of data is sometimes also considered a component of DML.</a:t>
            </a:r>
            <a:endParaRPr lang="en-US" altLang="en-US" sz="1600" dirty="0" smtClean="0"/>
          </a:p>
          <a:p>
            <a:pPr marL="1028700" lvl="1">
              <a:buFont typeface="Arial" panose="020B0604020202020204" pitchFamily="34" charset="0"/>
              <a:buChar char="•"/>
            </a:pPr>
            <a:r>
              <a:rPr lang="en-US" altLang="en-US" sz="1600" dirty="0" smtClean="0"/>
              <a:t>SQL (Structured </a:t>
            </a:r>
            <a:r>
              <a:rPr lang="en-US" altLang="en-US" sz="1600" dirty="0"/>
              <a:t>Query Language</a:t>
            </a:r>
            <a:r>
              <a:rPr lang="en-US" altLang="en-US" sz="1600" dirty="0" smtClean="0"/>
              <a:t>)</a:t>
            </a:r>
            <a:endParaRPr lang="en-US" altLang="en-US" sz="1600" dirty="0"/>
          </a:p>
          <a:p>
            <a:endParaRPr lang="en-US" sz="1600" dirty="0" smtClean="0"/>
          </a:p>
          <a:p>
            <a:pPr marL="0" marR="0" indent="0" algn="l" rtl="0" latinLnBrk="0">
              <a:spcBef>
                <a:spcPct val="20000"/>
              </a:spcBef>
              <a:buFontTx/>
              <a:buNone/>
            </a:pPr>
            <a:endParaRPr lang="en-US" sz="1600" dirty="0" smtClean="0"/>
          </a:p>
          <a:p>
            <a:endParaRPr lang="en-US" sz="1600" dirty="0" smtClean="0"/>
          </a:p>
          <a:p>
            <a:endParaRPr lang="en-US" sz="1600" b="1" dirty="0"/>
          </a:p>
          <a:p>
            <a:endParaRPr lang="en-US" sz="1600" b="1"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Tree>
    <p:extLst>
      <p:ext uri="{BB962C8B-B14F-4D97-AF65-F5344CB8AC3E}">
        <p14:creationId xmlns:p14="http://schemas.microsoft.com/office/powerpoint/2010/main" val="28303476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Structure of a DBMS</a:t>
            </a:r>
            <a:endParaRPr lang="en-US" sz="1400" dirty="0"/>
          </a:p>
        </p:txBody>
      </p:sp>
      <p:sp>
        <p:nvSpPr>
          <p:cNvPr id="6" name="Text Placeholder 5"/>
          <p:cNvSpPr>
            <a:spLocks noGrp="1" noChangeArrowheads="1"/>
          </p:cNvSpPr>
          <p:nvPr>
            <p:ph type="body" sz="half" idx="4294967295"/>
          </p:nvPr>
        </p:nvSpPr>
        <p:spPr>
          <a:xfrm>
            <a:off x="333375" y="609600"/>
            <a:ext cx="6435726" cy="4076700"/>
          </a:xfrm>
          <a:prstGeom prst="rect">
            <a:avLst/>
          </a:prstGeom>
          <a:noFill/>
          <a:ln/>
        </p:spPr>
        <p:txBody>
          <a:bodyPr/>
          <a:lstStyle/>
          <a:p>
            <a:pPr marL="342900" indent="-342900">
              <a:buFont typeface="Arial" panose="020B0604020202020204" pitchFamily="34" charset="0"/>
              <a:buChar char="•"/>
            </a:pPr>
            <a:r>
              <a:rPr lang="en-US" altLang="en-US" sz="1600" dirty="0"/>
              <a:t>A typical DBMS has a layered architecture.</a:t>
            </a:r>
          </a:p>
          <a:p>
            <a:pPr marL="342900" indent="-342900">
              <a:buFont typeface="Arial" panose="020B0604020202020204" pitchFamily="34" charset="0"/>
              <a:buChar char="•"/>
            </a:pPr>
            <a:r>
              <a:rPr lang="en-US" altLang="en-US" sz="1600" dirty="0"/>
              <a:t>The figure does not show the concurrency control and recovery components.</a:t>
            </a:r>
          </a:p>
          <a:p>
            <a:pPr marL="342900" indent="-342900">
              <a:buFont typeface="Arial" panose="020B0604020202020204" pitchFamily="34" charset="0"/>
              <a:buChar char="•"/>
            </a:pPr>
            <a:r>
              <a:rPr lang="en-US" altLang="en-US" sz="1600" dirty="0"/>
              <a:t>This is one of several possible architectures; each system has its own variations.</a:t>
            </a:r>
          </a:p>
        </p:txBody>
      </p:sp>
      <p:grpSp>
        <p:nvGrpSpPr>
          <p:cNvPr id="8" name="Group 23"/>
          <p:cNvGrpSpPr>
            <a:grpSpLocks/>
          </p:cNvGrpSpPr>
          <p:nvPr/>
        </p:nvGrpSpPr>
        <p:grpSpPr bwMode="auto">
          <a:xfrm>
            <a:off x="4114800" y="2127250"/>
            <a:ext cx="3263900" cy="4016375"/>
            <a:chOff x="2884" y="1340"/>
            <a:chExt cx="2056" cy="2530"/>
          </a:xfrm>
        </p:grpSpPr>
        <p:sp>
          <p:nvSpPr>
            <p:cNvPr id="9" name="Rectangle 7"/>
            <p:cNvSpPr>
              <a:spLocks noChangeArrowheads="1"/>
            </p:cNvSpPr>
            <p:nvPr/>
          </p:nvSpPr>
          <p:spPr bwMode="auto">
            <a:xfrm>
              <a:off x="3171" y="1340"/>
              <a:ext cx="1482" cy="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s-ES_tradnl" altLang="en-US" sz="2000">
                  <a:solidFill>
                    <a:schemeClr val="tx2"/>
                  </a:solidFill>
                  <a:latin typeface="Arial" panose="020B0604020202020204" pitchFamily="34" charset="0"/>
                </a:rPr>
                <a:t>Query Optimization</a:t>
              </a:r>
            </a:p>
            <a:p>
              <a:pPr algn="ctr"/>
              <a:r>
                <a:rPr lang="es-ES_tradnl" altLang="en-US" sz="2000">
                  <a:solidFill>
                    <a:schemeClr val="tx2"/>
                  </a:solidFill>
                  <a:latin typeface="Arial" panose="020B0604020202020204" pitchFamily="34" charset="0"/>
                </a:rPr>
                <a:t>and Execution</a:t>
              </a:r>
            </a:p>
          </p:txBody>
        </p:sp>
        <p:sp>
          <p:nvSpPr>
            <p:cNvPr id="10" name="Rectangle 8"/>
            <p:cNvSpPr>
              <a:spLocks noChangeArrowheads="1"/>
            </p:cNvSpPr>
            <p:nvPr/>
          </p:nvSpPr>
          <p:spPr bwMode="auto">
            <a:xfrm>
              <a:off x="3122" y="1863"/>
              <a:ext cx="158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s-ES_tradnl" altLang="en-US" sz="2000">
                  <a:solidFill>
                    <a:schemeClr val="tx2"/>
                  </a:solidFill>
                  <a:latin typeface="Arial" panose="020B0604020202020204" pitchFamily="34" charset="0"/>
                </a:rPr>
                <a:t>Relational Operators</a:t>
              </a:r>
            </a:p>
          </p:txBody>
        </p:sp>
        <p:sp>
          <p:nvSpPr>
            <p:cNvPr id="11" name="Rectangle 9"/>
            <p:cNvSpPr>
              <a:spLocks noChangeArrowheads="1"/>
            </p:cNvSpPr>
            <p:nvPr/>
          </p:nvSpPr>
          <p:spPr bwMode="auto">
            <a:xfrm>
              <a:off x="2922" y="2184"/>
              <a:ext cx="198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s-ES_tradnl" altLang="en-US" sz="2000">
                  <a:solidFill>
                    <a:schemeClr val="tx2"/>
                  </a:solidFill>
                  <a:latin typeface="Arial" panose="020B0604020202020204" pitchFamily="34" charset="0"/>
                </a:rPr>
                <a:t>Files and Access Methods</a:t>
              </a:r>
            </a:p>
          </p:txBody>
        </p:sp>
        <p:sp>
          <p:nvSpPr>
            <p:cNvPr id="12" name="Rectangle 10"/>
            <p:cNvSpPr>
              <a:spLocks noChangeArrowheads="1"/>
            </p:cNvSpPr>
            <p:nvPr/>
          </p:nvSpPr>
          <p:spPr bwMode="auto">
            <a:xfrm>
              <a:off x="3154" y="2551"/>
              <a:ext cx="1517"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s-ES_tradnl" altLang="en-US" sz="2000">
                  <a:solidFill>
                    <a:schemeClr val="tx2"/>
                  </a:solidFill>
                  <a:latin typeface="Arial" panose="020B0604020202020204" pitchFamily="34" charset="0"/>
                </a:rPr>
                <a:t>Buffer Management</a:t>
              </a:r>
            </a:p>
          </p:txBody>
        </p:sp>
        <p:sp>
          <p:nvSpPr>
            <p:cNvPr id="13" name="Rectangle 11"/>
            <p:cNvSpPr>
              <a:spLocks noChangeArrowheads="1"/>
            </p:cNvSpPr>
            <p:nvPr/>
          </p:nvSpPr>
          <p:spPr bwMode="auto">
            <a:xfrm>
              <a:off x="2962" y="2882"/>
              <a:ext cx="190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s-ES_tradnl" altLang="en-US" sz="2000">
                  <a:solidFill>
                    <a:schemeClr val="tx2"/>
                  </a:solidFill>
                  <a:latin typeface="Arial" panose="020B0604020202020204" pitchFamily="34" charset="0"/>
                </a:rPr>
                <a:t>Disk Space Management</a:t>
              </a:r>
            </a:p>
          </p:txBody>
        </p:sp>
        <p:sp>
          <p:nvSpPr>
            <p:cNvPr id="14" name="Rectangle 12"/>
            <p:cNvSpPr>
              <a:spLocks noChangeArrowheads="1"/>
            </p:cNvSpPr>
            <p:nvPr/>
          </p:nvSpPr>
          <p:spPr bwMode="auto">
            <a:xfrm>
              <a:off x="2896" y="1343"/>
              <a:ext cx="2030" cy="1809"/>
            </a:xfrm>
            <a:prstGeom prst="rect">
              <a:avLst/>
            </a:prstGeom>
            <a:noFill/>
            <a:ln w="508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3"/>
            <p:cNvSpPr>
              <a:spLocks noChangeShapeType="1"/>
            </p:cNvSpPr>
            <p:nvPr/>
          </p:nvSpPr>
          <p:spPr bwMode="auto">
            <a:xfrm>
              <a:off x="2884" y="1824"/>
              <a:ext cx="205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4"/>
            <p:cNvSpPr>
              <a:spLocks noChangeShapeType="1"/>
            </p:cNvSpPr>
            <p:nvPr/>
          </p:nvSpPr>
          <p:spPr bwMode="auto">
            <a:xfrm>
              <a:off x="2884" y="2160"/>
              <a:ext cx="205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15"/>
            <p:cNvSpPr>
              <a:spLocks noChangeShapeType="1"/>
            </p:cNvSpPr>
            <p:nvPr/>
          </p:nvSpPr>
          <p:spPr bwMode="auto">
            <a:xfrm>
              <a:off x="2884" y="2448"/>
              <a:ext cx="205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6"/>
            <p:cNvSpPr>
              <a:spLocks noChangeShapeType="1"/>
            </p:cNvSpPr>
            <p:nvPr/>
          </p:nvSpPr>
          <p:spPr bwMode="auto">
            <a:xfrm>
              <a:off x="2884" y="2832"/>
              <a:ext cx="205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Oval 17"/>
            <p:cNvSpPr>
              <a:spLocks noChangeArrowheads="1"/>
            </p:cNvSpPr>
            <p:nvPr/>
          </p:nvSpPr>
          <p:spPr bwMode="auto">
            <a:xfrm>
              <a:off x="3560" y="3464"/>
              <a:ext cx="656" cy="7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8"/>
            <p:cNvSpPr>
              <a:spLocks noChangeShapeType="1"/>
            </p:cNvSpPr>
            <p:nvPr/>
          </p:nvSpPr>
          <p:spPr bwMode="auto">
            <a:xfrm>
              <a:off x="3550" y="3505"/>
              <a:ext cx="2" cy="346"/>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9"/>
            <p:cNvSpPr>
              <a:spLocks noChangeShapeType="1"/>
            </p:cNvSpPr>
            <p:nvPr/>
          </p:nvSpPr>
          <p:spPr bwMode="auto">
            <a:xfrm>
              <a:off x="4224" y="3522"/>
              <a:ext cx="0" cy="31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Oval 20"/>
            <p:cNvSpPr>
              <a:spLocks noChangeArrowheads="1"/>
            </p:cNvSpPr>
            <p:nvPr/>
          </p:nvSpPr>
          <p:spPr bwMode="auto">
            <a:xfrm>
              <a:off x="3560" y="3800"/>
              <a:ext cx="656" cy="70"/>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Rectangle 21"/>
            <p:cNvSpPr>
              <a:spLocks noChangeArrowheads="1"/>
            </p:cNvSpPr>
            <p:nvPr/>
          </p:nvSpPr>
          <p:spPr bwMode="auto">
            <a:xfrm>
              <a:off x="3734" y="3586"/>
              <a:ext cx="314" cy="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s-ES_tradnl" altLang="en-US" sz="1800">
                  <a:solidFill>
                    <a:srgbClr val="280049"/>
                  </a:solidFill>
                  <a:latin typeface="Arial" panose="020B0604020202020204" pitchFamily="34" charset="0"/>
                </a:rPr>
                <a:t>DB</a:t>
              </a:r>
            </a:p>
          </p:txBody>
        </p:sp>
        <p:sp>
          <p:nvSpPr>
            <p:cNvPr id="24" name="Line 22"/>
            <p:cNvSpPr>
              <a:spLocks noChangeShapeType="1"/>
            </p:cNvSpPr>
            <p:nvPr/>
          </p:nvSpPr>
          <p:spPr bwMode="auto">
            <a:xfrm>
              <a:off x="3840" y="3176"/>
              <a:ext cx="0" cy="272"/>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5" name="Group 31"/>
          <p:cNvGrpSpPr>
            <a:grpSpLocks/>
          </p:cNvGrpSpPr>
          <p:nvPr/>
        </p:nvGrpSpPr>
        <p:grpSpPr bwMode="auto">
          <a:xfrm>
            <a:off x="7467600" y="3429000"/>
            <a:ext cx="222250" cy="1600200"/>
            <a:chOff x="4996" y="2012"/>
            <a:chExt cx="140" cy="1008"/>
          </a:xfrm>
        </p:grpSpPr>
        <p:sp>
          <p:nvSpPr>
            <p:cNvPr id="26" name="Line 24"/>
            <p:cNvSpPr>
              <a:spLocks noChangeShapeType="1"/>
            </p:cNvSpPr>
            <p:nvPr/>
          </p:nvSpPr>
          <p:spPr bwMode="auto">
            <a:xfrm>
              <a:off x="4996" y="2012"/>
              <a:ext cx="136"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5"/>
            <p:cNvSpPr>
              <a:spLocks noChangeShapeType="1"/>
            </p:cNvSpPr>
            <p:nvPr/>
          </p:nvSpPr>
          <p:spPr bwMode="auto">
            <a:xfrm>
              <a:off x="5136" y="2016"/>
              <a:ext cx="0" cy="100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26"/>
            <p:cNvSpPr>
              <a:spLocks noChangeShapeType="1"/>
            </p:cNvSpPr>
            <p:nvPr/>
          </p:nvSpPr>
          <p:spPr bwMode="auto">
            <a:xfrm>
              <a:off x="4996" y="3020"/>
              <a:ext cx="136"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 name="Rectangle 27"/>
          <p:cNvSpPr>
            <a:spLocks noChangeArrowheads="1"/>
          </p:cNvSpPr>
          <p:nvPr/>
        </p:nvSpPr>
        <p:spPr bwMode="auto">
          <a:xfrm>
            <a:off x="7086600" y="671512"/>
            <a:ext cx="1457325"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s-ES_tradnl" altLang="en-US" sz="1800" dirty="0" err="1"/>
              <a:t>These</a:t>
            </a:r>
            <a:r>
              <a:rPr lang="es-ES_tradnl" altLang="en-US" sz="1800" dirty="0"/>
              <a:t> </a:t>
            </a:r>
            <a:r>
              <a:rPr lang="es-ES_tradnl" altLang="en-US" sz="1800" dirty="0" err="1"/>
              <a:t>layers</a:t>
            </a:r>
            <a:endParaRPr lang="es-ES_tradnl" altLang="en-US" sz="1800" dirty="0"/>
          </a:p>
          <a:p>
            <a:r>
              <a:rPr lang="es-ES_tradnl" altLang="en-US" sz="1800" dirty="0" err="1"/>
              <a:t>must</a:t>
            </a:r>
            <a:r>
              <a:rPr lang="es-ES_tradnl" altLang="en-US" sz="1800" dirty="0"/>
              <a:t> </a:t>
            </a:r>
            <a:r>
              <a:rPr lang="es-ES_tradnl" altLang="en-US" sz="1800" dirty="0" err="1"/>
              <a:t>consider</a:t>
            </a:r>
            <a:endParaRPr lang="es-ES_tradnl" altLang="en-US" sz="1800" dirty="0"/>
          </a:p>
          <a:p>
            <a:r>
              <a:rPr lang="es-ES_tradnl" altLang="en-US" sz="1800" dirty="0" err="1"/>
              <a:t>concurrency</a:t>
            </a:r>
            <a:endParaRPr lang="es-ES_tradnl" altLang="en-US" sz="1800" dirty="0"/>
          </a:p>
          <a:p>
            <a:r>
              <a:rPr lang="es-ES_tradnl" altLang="en-US" sz="1800" dirty="0"/>
              <a:t>control and</a:t>
            </a:r>
          </a:p>
          <a:p>
            <a:r>
              <a:rPr lang="es-ES_tradnl" altLang="en-US" sz="1800" dirty="0" err="1"/>
              <a:t>recovery</a:t>
            </a:r>
            <a:endParaRPr lang="es-ES_tradnl" altLang="en-US" sz="1800" dirty="0"/>
          </a:p>
        </p:txBody>
      </p:sp>
      <p:sp>
        <p:nvSpPr>
          <p:cNvPr id="32" name="Arc 29"/>
          <p:cNvSpPr>
            <a:spLocks/>
          </p:cNvSpPr>
          <p:nvPr/>
        </p:nvSpPr>
        <p:spPr bwMode="auto">
          <a:xfrm rot="10800000">
            <a:off x="8077200" y="1752600"/>
            <a:ext cx="450850" cy="2584450"/>
          </a:xfrm>
          <a:custGeom>
            <a:avLst/>
            <a:gdLst>
              <a:gd name="G0" fmla="+- 21600 0 0"/>
              <a:gd name="G1" fmla="+- 21600 0 0"/>
              <a:gd name="G2" fmla="+- 21600 0 0"/>
              <a:gd name="T0" fmla="*/ 0 w 21600"/>
              <a:gd name="T1" fmla="*/ 21600 h 21600"/>
              <a:gd name="T2" fmla="*/ 21524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700"/>
                  <a:pt x="9624" y="42"/>
                  <a:pt x="21524" y="0"/>
                </a:cubicBezTo>
              </a:path>
              <a:path w="21600" h="21600" stroke="0" extrusionOk="0">
                <a:moveTo>
                  <a:pt x="0" y="21600"/>
                </a:moveTo>
                <a:cubicBezTo>
                  <a:pt x="0" y="9700"/>
                  <a:pt x="9624" y="42"/>
                  <a:pt x="21524" y="0"/>
                </a:cubicBezTo>
                <a:lnTo>
                  <a:pt x="21600" y="21600"/>
                </a:lnTo>
                <a:close/>
              </a:path>
            </a:pathLst>
          </a:custGeom>
          <a:noFill/>
          <a:ln w="12700" cap="rnd">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Line 30"/>
          <p:cNvSpPr>
            <a:spLocks noChangeShapeType="1"/>
          </p:cNvSpPr>
          <p:nvPr/>
        </p:nvSpPr>
        <p:spPr bwMode="auto">
          <a:xfrm flipH="1">
            <a:off x="7835900" y="4343400"/>
            <a:ext cx="241300" cy="0"/>
          </a:xfrm>
          <a:prstGeom prst="line">
            <a:avLst/>
          </a:prstGeom>
          <a:noFill/>
          <a:ln w="12700">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166283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Structure of DBMS</a:t>
            </a:r>
            <a:endParaRPr lang="en-US" sz="1400" dirty="0"/>
          </a:p>
        </p:txBody>
      </p:sp>
      <p:sp>
        <p:nvSpPr>
          <p:cNvPr id="31" name="Rectangle 4"/>
          <p:cNvSpPr>
            <a:spLocks noGrp="1"/>
          </p:cNvSpPr>
          <p:nvPr>
            <p:ph sz="quarter" idx="15"/>
          </p:nvPr>
        </p:nvSpPr>
        <p:spPr>
          <a:xfrm>
            <a:off x="301752" y="609600"/>
            <a:ext cx="8074152" cy="5943600"/>
          </a:xfrm>
        </p:spPr>
        <p:txBody>
          <a:bodyPr/>
          <a:lstStyle>
            <a:extLst/>
          </a:lstStyle>
          <a:p>
            <a:endParaRPr lang="en-US" sz="1600" dirty="0"/>
          </a:p>
          <a:p>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
        <p:nvSpPr>
          <p:cNvPr id="6" name="Rectangle 41"/>
          <p:cNvSpPr>
            <a:spLocks noChangeArrowheads="1"/>
          </p:cNvSpPr>
          <p:nvPr/>
        </p:nvSpPr>
        <p:spPr bwMode="auto">
          <a:xfrm>
            <a:off x="6553200" y="3810000"/>
            <a:ext cx="1676400" cy="6858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smtClean="0"/>
              <a:t>Recovery</a:t>
            </a:r>
          </a:p>
          <a:p>
            <a:pPr algn="ctr"/>
            <a:r>
              <a:rPr lang="en-US" dirty="0" smtClean="0"/>
              <a:t>Manager</a:t>
            </a:r>
            <a:endParaRPr lang="en-US" dirty="0"/>
          </a:p>
        </p:txBody>
      </p:sp>
      <p:sp>
        <p:nvSpPr>
          <p:cNvPr id="7" name="Rectangle 40"/>
          <p:cNvSpPr>
            <a:spLocks noChangeArrowheads="1"/>
          </p:cNvSpPr>
          <p:nvPr/>
        </p:nvSpPr>
        <p:spPr bwMode="auto">
          <a:xfrm>
            <a:off x="304800" y="4343400"/>
            <a:ext cx="1676400" cy="6096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smtClean="0"/>
              <a:t>Lock</a:t>
            </a:r>
          </a:p>
          <a:p>
            <a:pPr algn="ctr"/>
            <a:r>
              <a:rPr lang="en-US" dirty="0" smtClean="0"/>
              <a:t>Manager</a:t>
            </a:r>
            <a:endParaRPr lang="en-US" dirty="0"/>
          </a:p>
        </p:txBody>
      </p:sp>
      <p:sp>
        <p:nvSpPr>
          <p:cNvPr id="8" name="Rectangle 39"/>
          <p:cNvSpPr>
            <a:spLocks noChangeArrowheads="1"/>
          </p:cNvSpPr>
          <p:nvPr/>
        </p:nvSpPr>
        <p:spPr bwMode="auto">
          <a:xfrm>
            <a:off x="304800" y="3505200"/>
            <a:ext cx="1676400" cy="60960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6"/>
          <p:cNvSpPr>
            <a:spLocks noChangeArrowheads="1"/>
          </p:cNvSpPr>
          <p:nvPr/>
        </p:nvSpPr>
        <p:spPr bwMode="auto">
          <a:xfrm>
            <a:off x="746125" y="5489575"/>
            <a:ext cx="46561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 name="Rectangle 10"/>
          <p:cNvSpPr>
            <a:spLocks noChangeArrowheads="1"/>
          </p:cNvSpPr>
          <p:nvPr/>
        </p:nvSpPr>
        <p:spPr bwMode="auto">
          <a:xfrm>
            <a:off x="2651125" y="3390900"/>
            <a:ext cx="31448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s-ES_tradnl" altLang="en-US" sz="2000">
                <a:solidFill>
                  <a:schemeClr val="tx2"/>
                </a:solidFill>
                <a:latin typeface="Arial" panose="020B0604020202020204" pitchFamily="34" charset="0"/>
              </a:rPr>
              <a:t>Files and Access Methods</a:t>
            </a:r>
          </a:p>
        </p:txBody>
      </p:sp>
      <p:sp>
        <p:nvSpPr>
          <p:cNvPr id="11" name="Rectangle 11"/>
          <p:cNvSpPr>
            <a:spLocks noChangeArrowheads="1"/>
          </p:cNvSpPr>
          <p:nvPr/>
        </p:nvSpPr>
        <p:spPr bwMode="auto">
          <a:xfrm>
            <a:off x="3019425" y="3973513"/>
            <a:ext cx="24082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s-ES_tradnl" altLang="en-US" sz="2000">
                <a:solidFill>
                  <a:schemeClr val="tx2"/>
                </a:solidFill>
                <a:latin typeface="Arial" panose="020B0604020202020204" pitchFamily="34" charset="0"/>
              </a:rPr>
              <a:t>Buffer Management</a:t>
            </a:r>
          </a:p>
        </p:txBody>
      </p:sp>
      <p:sp>
        <p:nvSpPr>
          <p:cNvPr id="12" name="Rectangle 12"/>
          <p:cNvSpPr>
            <a:spLocks noChangeArrowheads="1"/>
          </p:cNvSpPr>
          <p:nvPr/>
        </p:nvSpPr>
        <p:spPr bwMode="auto">
          <a:xfrm>
            <a:off x="2714625" y="4498975"/>
            <a:ext cx="30178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s-ES_tradnl" altLang="en-US" sz="2000">
                <a:solidFill>
                  <a:schemeClr val="tx2"/>
                </a:solidFill>
                <a:latin typeface="Arial" panose="020B0604020202020204" pitchFamily="34" charset="0"/>
              </a:rPr>
              <a:t>Disk Space Management</a:t>
            </a:r>
          </a:p>
        </p:txBody>
      </p:sp>
      <p:sp>
        <p:nvSpPr>
          <p:cNvPr id="13" name="Rectangle 13"/>
          <p:cNvSpPr>
            <a:spLocks noChangeArrowheads="1"/>
          </p:cNvSpPr>
          <p:nvPr/>
        </p:nvSpPr>
        <p:spPr bwMode="auto">
          <a:xfrm>
            <a:off x="2590800" y="3352800"/>
            <a:ext cx="3241675" cy="1600200"/>
          </a:xfrm>
          <a:prstGeom prst="rect">
            <a:avLst/>
          </a:prstGeom>
          <a:noFill/>
          <a:ln w="508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Line 15"/>
          <p:cNvSpPr>
            <a:spLocks noChangeShapeType="1"/>
          </p:cNvSpPr>
          <p:nvPr/>
        </p:nvSpPr>
        <p:spPr bwMode="auto">
          <a:xfrm>
            <a:off x="2590800" y="3352800"/>
            <a:ext cx="3263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 name="Line 16"/>
          <p:cNvSpPr>
            <a:spLocks noChangeShapeType="1"/>
          </p:cNvSpPr>
          <p:nvPr/>
        </p:nvSpPr>
        <p:spPr bwMode="auto">
          <a:xfrm>
            <a:off x="2590800" y="3810000"/>
            <a:ext cx="3263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Line 17"/>
          <p:cNvSpPr>
            <a:spLocks noChangeShapeType="1"/>
          </p:cNvSpPr>
          <p:nvPr/>
        </p:nvSpPr>
        <p:spPr bwMode="auto">
          <a:xfrm>
            <a:off x="2590800" y="4419600"/>
            <a:ext cx="32639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Oval 18"/>
          <p:cNvSpPr>
            <a:spLocks noChangeArrowheads="1"/>
          </p:cNvSpPr>
          <p:nvPr/>
        </p:nvSpPr>
        <p:spPr bwMode="auto">
          <a:xfrm>
            <a:off x="3663950" y="5422900"/>
            <a:ext cx="1041400" cy="111125"/>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 name="Line 19"/>
          <p:cNvSpPr>
            <a:spLocks noChangeShapeType="1"/>
          </p:cNvSpPr>
          <p:nvPr/>
        </p:nvSpPr>
        <p:spPr bwMode="auto">
          <a:xfrm>
            <a:off x="3648075" y="5487988"/>
            <a:ext cx="3175" cy="549275"/>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20"/>
          <p:cNvSpPr>
            <a:spLocks noChangeShapeType="1"/>
          </p:cNvSpPr>
          <p:nvPr/>
        </p:nvSpPr>
        <p:spPr bwMode="auto">
          <a:xfrm>
            <a:off x="4718050" y="5514975"/>
            <a:ext cx="0" cy="492125"/>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Oval 21"/>
          <p:cNvSpPr>
            <a:spLocks noChangeArrowheads="1"/>
          </p:cNvSpPr>
          <p:nvPr/>
        </p:nvSpPr>
        <p:spPr bwMode="auto">
          <a:xfrm>
            <a:off x="3663950" y="5956300"/>
            <a:ext cx="1041400" cy="111125"/>
          </a:xfrm>
          <a:prstGeom prst="ellipse">
            <a:avLst/>
          </a:prstGeom>
          <a:noFill/>
          <a:ln w="2540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Rectangle 22"/>
          <p:cNvSpPr>
            <a:spLocks noChangeArrowheads="1"/>
          </p:cNvSpPr>
          <p:nvPr/>
        </p:nvSpPr>
        <p:spPr bwMode="auto">
          <a:xfrm>
            <a:off x="3940175" y="5616575"/>
            <a:ext cx="4984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r>
              <a:rPr lang="es-ES_tradnl" altLang="en-US" sz="1800">
                <a:solidFill>
                  <a:srgbClr val="280049"/>
                </a:solidFill>
                <a:latin typeface="Arial" panose="020B0604020202020204" pitchFamily="34" charset="0"/>
              </a:rPr>
              <a:t>DB</a:t>
            </a:r>
          </a:p>
        </p:txBody>
      </p:sp>
      <p:sp>
        <p:nvSpPr>
          <p:cNvPr id="22" name="Line 23"/>
          <p:cNvSpPr>
            <a:spLocks noChangeShapeType="1"/>
          </p:cNvSpPr>
          <p:nvPr/>
        </p:nvSpPr>
        <p:spPr bwMode="auto">
          <a:xfrm>
            <a:off x="4191000" y="4965700"/>
            <a:ext cx="0" cy="43180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Rectangle 32"/>
          <p:cNvSpPr>
            <a:spLocks noChangeArrowheads="1"/>
          </p:cNvSpPr>
          <p:nvPr/>
        </p:nvSpPr>
        <p:spPr bwMode="auto">
          <a:xfrm>
            <a:off x="2549525" y="2362200"/>
            <a:ext cx="3241675" cy="762000"/>
          </a:xfrm>
          <a:prstGeom prst="rect">
            <a:avLst/>
          </a:prstGeom>
          <a:noFill/>
          <a:ln w="50800">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Rectangle 33"/>
          <p:cNvSpPr>
            <a:spLocks noChangeArrowheads="1"/>
          </p:cNvSpPr>
          <p:nvPr/>
        </p:nvSpPr>
        <p:spPr bwMode="auto">
          <a:xfrm>
            <a:off x="2890838" y="2425700"/>
            <a:ext cx="2519362"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es-ES_tradnl" altLang="en-US" sz="2000">
                <a:solidFill>
                  <a:schemeClr val="tx2"/>
                </a:solidFill>
                <a:latin typeface="Arial" panose="020B0604020202020204" pitchFamily="34" charset="0"/>
              </a:rPr>
              <a:t>Parser + Optimizer +</a:t>
            </a:r>
          </a:p>
          <a:p>
            <a:pPr algn="ctr"/>
            <a:r>
              <a:rPr lang="es-ES_tradnl" altLang="en-US" sz="2000">
                <a:solidFill>
                  <a:schemeClr val="tx2"/>
                </a:solidFill>
                <a:latin typeface="Arial" panose="020B0604020202020204" pitchFamily="34" charset="0"/>
              </a:rPr>
              <a:t>Plan Execution</a:t>
            </a:r>
          </a:p>
        </p:txBody>
      </p:sp>
      <p:sp>
        <p:nvSpPr>
          <p:cNvPr id="25" name="Rectangle 34"/>
          <p:cNvSpPr>
            <a:spLocks noChangeArrowheads="1"/>
          </p:cNvSpPr>
          <p:nvPr/>
        </p:nvSpPr>
        <p:spPr bwMode="auto">
          <a:xfrm>
            <a:off x="6019800" y="2133600"/>
            <a:ext cx="23622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s-ES_tradnl" altLang="en-US" sz="2000">
                <a:solidFill>
                  <a:schemeClr val="tx2"/>
                </a:solidFill>
                <a:latin typeface="Arial" panose="020B0604020202020204" pitchFamily="34" charset="0"/>
              </a:rPr>
              <a:t>Query evaluation engine</a:t>
            </a:r>
          </a:p>
        </p:txBody>
      </p:sp>
      <p:sp>
        <p:nvSpPr>
          <p:cNvPr id="26" name="Rectangle 36"/>
          <p:cNvSpPr>
            <a:spLocks noChangeArrowheads="1"/>
          </p:cNvSpPr>
          <p:nvPr/>
        </p:nvSpPr>
        <p:spPr bwMode="auto">
          <a:xfrm>
            <a:off x="-76200" y="3429000"/>
            <a:ext cx="23622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s-ES_tradnl" altLang="en-US" sz="2000">
                <a:solidFill>
                  <a:schemeClr val="tx2"/>
                </a:solidFill>
                <a:latin typeface="Arial" panose="020B0604020202020204" pitchFamily="34" charset="0"/>
              </a:rPr>
              <a:t>Transaction </a:t>
            </a:r>
          </a:p>
          <a:p>
            <a:pPr algn="ctr"/>
            <a:r>
              <a:rPr lang="es-ES_tradnl" altLang="en-US" sz="2000">
                <a:solidFill>
                  <a:schemeClr val="tx2"/>
                </a:solidFill>
                <a:latin typeface="Arial" panose="020B0604020202020204" pitchFamily="34" charset="0"/>
              </a:rPr>
              <a:t>Manager</a:t>
            </a:r>
          </a:p>
        </p:txBody>
      </p:sp>
      <p:sp>
        <p:nvSpPr>
          <p:cNvPr id="27" name="Line 42"/>
          <p:cNvSpPr>
            <a:spLocks noChangeShapeType="1"/>
          </p:cNvSpPr>
          <p:nvPr/>
        </p:nvSpPr>
        <p:spPr bwMode="auto">
          <a:xfrm>
            <a:off x="1981200" y="3886200"/>
            <a:ext cx="533400" cy="0"/>
          </a:xfrm>
          <a:prstGeom prst="line">
            <a:avLst/>
          </a:prstGeom>
          <a:noFill/>
          <a:ln w="412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 name="Line 43"/>
          <p:cNvSpPr>
            <a:spLocks noChangeShapeType="1"/>
          </p:cNvSpPr>
          <p:nvPr/>
        </p:nvSpPr>
        <p:spPr bwMode="auto">
          <a:xfrm>
            <a:off x="1981200" y="4572000"/>
            <a:ext cx="533400" cy="0"/>
          </a:xfrm>
          <a:prstGeom prst="line">
            <a:avLst/>
          </a:prstGeom>
          <a:noFill/>
          <a:ln w="412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44"/>
          <p:cNvSpPr>
            <a:spLocks noChangeShapeType="1"/>
          </p:cNvSpPr>
          <p:nvPr/>
        </p:nvSpPr>
        <p:spPr bwMode="auto">
          <a:xfrm>
            <a:off x="5867400" y="4191000"/>
            <a:ext cx="685800" cy="0"/>
          </a:xfrm>
          <a:prstGeom prst="line">
            <a:avLst/>
          </a:prstGeom>
          <a:noFill/>
          <a:ln w="412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 name="Line 45"/>
          <p:cNvSpPr>
            <a:spLocks noChangeShapeType="1"/>
          </p:cNvSpPr>
          <p:nvPr/>
        </p:nvSpPr>
        <p:spPr bwMode="auto">
          <a:xfrm>
            <a:off x="4191000" y="3124200"/>
            <a:ext cx="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 name="Rectangle 46"/>
          <p:cNvSpPr>
            <a:spLocks noChangeArrowheads="1"/>
          </p:cNvSpPr>
          <p:nvPr/>
        </p:nvSpPr>
        <p:spPr bwMode="auto">
          <a:xfrm>
            <a:off x="5334000" y="5397500"/>
            <a:ext cx="2362200" cy="10160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s-ES_tradnl" altLang="en-US" sz="2000">
                <a:solidFill>
                  <a:schemeClr val="tx2"/>
                </a:solidFill>
                <a:latin typeface="Arial" panose="020B0604020202020204" pitchFamily="34" charset="0"/>
              </a:rPr>
              <a:t>Index files + data files+ system catalog</a:t>
            </a:r>
          </a:p>
        </p:txBody>
      </p:sp>
      <p:sp>
        <p:nvSpPr>
          <p:cNvPr id="34" name="Line 47"/>
          <p:cNvSpPr>
            <a:spLocks noChangeShapeType="1"/>
          </p:cNvSpPr>
          <p:nvPr/>
        </p:nvSpPr>
        <p:spPr bwMode="auto">
          <a:xfrm>
            <a:off x="4724400" y="5943600"/>
            <a:ext cx="609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 name="Rectangle 48"/>
          <p:cNvSpPr>
            <a:spLocks noChangeArrowheads="1"/>
          </p:cNvSpPr>
          <p:nvPr/>
        </p:nvSpPr>
        <p:spPr bwMode="auto">
          <a:xfrm>
            <a:off x="1447800" y="990600"/>
            <a:ext cx="1295400" cy="53340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6" name="Rectangle 49"/>
          <p:cNvSpPr>
            <a:spLocks noChangeArrowheads="1"/>
          </p:cNvSpPr>
          <p:nvPr/>
        </p:nvSpPr>
        <p:spPr bwMode="auto">
          <a:xfrm>
            <a:off x="3505200" y="990600"/>
            <a:ext cx="1295400" cy="53340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Rectangle 50"/>
          <p:cNvSpPr>
            <a:spLocks noChangeArrowheads="1"/>
          </p:cNvSpPr>
          <p:nvPr/>
        </p:nvSpPr>
        <p:spPr bwMode="auto">
          <a:xfrm>
            <a:off x="5562600" y="990600"/>
            <a:ext cx="1295400" cy="53340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 name="Line 51"/>
          <p:cNvSpPr>
            <a:spLocks noChangeShapeType="1"/>
          </p:cNvSpPr>
          <p:nvPr/>
        </p:nvSpPr>
        <p:spPr bwMode="auto">
          <a:xfrm>
            <a:off x="2286000" y="1524000"/>
            <a:ext cx="175260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52"/>
          <p:cNvSpPr>
            <a:spLocks noChangeShapeType="1"/>
          </p:cNvSpPr>
          <p:nvPr/>
        </p:nvSpPr>
        <p:spPr bwMode="auto">
          <a:xfrm>
            <a:off x="4191000" y="1600200"/>
            <a:ext cx="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 name="Line 53"/>
          <p:cNvSpPr>
            <a:spLocks noChangeShapeType="1"/>
          </p:cNvSpPr>
          <p:nvPr/>
        </p:nvSpPr>
        <p:spPr bwMode="auto">
          <a:xfrm flipH="1">
            <a:off x="4495800" y="1524000"/>
            <a:ext cx="175260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Rectangle 54"/>
          <p:cNvSpPr>
            <a:spLocks noChangeArrowheads="1"/>
          </p:cNvSpPr>
          <p:nvPr/>
        </p:nvSpPr>
        <p:spPr bwMode="auto">
          <a:xfrm>
            <a:off x="1524000" y="990600"/>
            <a:ext cx="1143000"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s-ES_tradnl" altLang="en-US" sz="1500">
                <a:solidFill>
                  <a:schemeClr val="tx2"/>
                </a:solidFill>
                <a:latin typeface="Arial" panose="020B0604020202020204" pitchFamily="34" charset="0"/>
              </a:rPr>
              <a:t>Web Forms</a:t>
            </a:r>
          </a:p>
        </p:txBody>
      </p:sp>
      <p:sp>
        <p:nvSpPr>
          <p:cNvPr id="42" name="Rectangle 55"/>
          <p:cNvSpPr>
            <a:spLocks noChangeArrowheads="1"/>
          </p:cNvSpPr>
          <p:nvPr/>
        </p:nvSpPr>
        <p:spPr bwMode="auto">
          <a:xfrm>
            <a:off x="3581400" y="990600"/>
            <a:ext cx="1143000"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s-ES_tradnl" altLang="en-US" sz="1500">
                <a:solidFill>
                  <a:schemeClr val="tx2"/>
                </a:solidFill>
                <a:latin typeface="Arial" panose="020B0604020202020204" pitchFamily="34" charset="0"/>
              </a:rPr>
              <a:t>Application Front Ends</a:t>
            </a:r>
          </a:p>
        </p:txBody>
      </p:sp>
      <p:sp>
        <p:nvSpPr>
          <p:cNvPr id="43" name="Rectangle 56"/>
          <p:cNvSpPr>
            <a:spLocks noChangeArrowheads="1"/>
          </p:cNvSpPr>
          <p:nvPr/>
        </p:nvSpPr>
        <p:spPr bwMode="auto">
          <a:xfrm>
            <a:off x="5715000" y="990600"/>
            <a:ext cx="1143000" cy="54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s-ES_tradnl" altLang="en-US" sz="1500">
                <a:solidFill>
                  <a:schemeClr val="tx2"/>
                </a:solidFill>
                <a:latin typeface="Arial" panose="020B0604020202020204" pitchFamily="34" charset="0"/>
              </a:rPr>
              <a:t>SQL Interface</a:t>
            </a:r>
          </a:p>
        </p:txBody>
      </p:sp>
      <p:sp>
        <p:nvSpPr>
          <p:cNvPr id="44" name="Rectangle 58"/>
          <p:cNvSpPr>
            <a:spLocks noChangeArrowheads="1"/>
          </p:cNvSpPr>
          <p:nvPr/>
        </p:nvSpPr>
        <p:spPr bwMode="auto">
          <a:xfrm>
            <a:off x="3048000" y="1828800"/>
            <a:ext cx="23622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es-ES_tradnl" altLang="en-US" sz="2000">
                <a:solidFill>
                  <a:schemeClr val="tx2"/>
                </a:solidFill>
                <a:latin typeface="Arial" panose="020B0604020202020204" pitchFamily="34" charset="0"/>
              </a:rPr>
              <a:t>SQL Commands</a:t>
            </a:r>
          </a:p>
        </p:txBody>
      </p:sp>
      <p:sp>
        <p:nvSpPr>
          <p:cNvPr id="45" name="Line 60"/>
          <p:cNvSpPr>
            <a:spLocks noChangeShapeType="1"/>
          </p:cNvSpPr>
          <p:nvPr/>
        </p:nvSpPr>
        <p:spPr bwMode="auto">
          <a:xfrm>
            <a:off x="4191000" y="2133600"/>
            <a:ext cx="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85915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Summary</a:t>
            </a:r>
            <a:endParaRPr lang="en-US" sz="1400" dirty="0"/>
          </a:p>
        </p:txBody>
      </p:sp>
      <p:sp>
        <p:nvSpPr>
          <p:cNvPr id="31" name="Rectangle 4"/>
          <p:cNvSpPr>
            <a:spLocks noGrp="1"/>
          </p:cNvSpPr>
          <p:nvPr>
            <p:ph sz="quarter" idx="15"/>
          </p:nvPr>
        </p:nvSpPr>
        <p:spPr>
          <a:xfrm>
            <a:off x="301752" y="609600"/>
            <a:ext cx="8074152" cy="5943600"/>
          </a:xfrm>
        </p:spPr>
        <p:txBody>
          <a:bodyPr/>
          <a:lstStyle>
            <a:extLst/>
          </a:lstStyle>
          <a:p>
            <a:pPr marL="285750" indent="-285750">
              <a:buFont typeface="Arial" panose="020B0604020202020204" pitchFamily="34" charset="0"/>
              <a:buChar char="•"/>
            </a:pPr>
            <a:r>
              <a:rPr lang="es-ES_tradnl" altLang="en-US" sz="1600" dirty="0"/>
              <a:t>DBMS </a:t>
            </a:r>
            <a:r>
              <a:rPr lang="es-ES_tradnl" altLang="en-US" sz="1600" dirty="0" smtClean="0"/>
              <a:t>are </a:t>
            </a:r>
            <a:r>
              <a:rPr lang="es-ES_tradnl" altLang="en-US" sz="1600" dirty="0" err="1" smtClean="0"/>
              <a:t>used</a:t>
            </a:r>
            <a:r>
              <a:rPr lang="es-ES_tradnl" altLang="en-US" sz="1600" dirty="0" smtClean="0"/>
              <a:t> </a:t>
            </a:r>
            <a:r>
              <a:rPr lang="es-ES_tradnl" altLang="en-US" sz="1600" dirty="0"/>
              <a:t>to </a:t>
            </a:r>
            <a:r>
              <a:rPr lang="es-ES_tradnl" altLang="en-US" sz="1600" dirty="0" err="1" smtClean="0"/>
              <a:t>maintain</a:t>
            </a:r>
            <a:r>
              <a:rPr lang="es-ES_tradnl" altLang="en-US" sz="1600" dirty="0" smtClean="0"/>
              <a:t> and </a:t>
            </a:r>
            <a:r>
              <a:rPr lang="es-ES_tradnl" altLang="en-US" sz="1600" dirty="0" err="1"/>
              <a:t>query</a:t>
            </a:r>
            <a:r>
              <a:rPr lang="es-ES_tradnl" altLang="en-US" sz="1600" dirty="0"/>
              <a:t> </a:t>
            </a:r>
            <a:r>
              <a:rPr lang="es-ES_tradnl" altLang="en-US" sz="1600" dirty="0" err="1"/>
              <a:t>large</a:t>
            </a:r>
            <a:r>
              <a:rPr lang="es-ES_tradnl" altLang="en-US" sz="1600" dirty="0"/>
              <a:t> </a:t>
            </a:r>
            <a:r>
              <a:rPr lang="es-ES_tradnl" altLang="en-US" sz="1600" dirty="0" err="1"/>
              <a:t>datasets</a:t>
            </a:r>
            <a:r>
              <a:rPr lang="es-ES_tradnl" altLang="en-US" sz="1600" dirty="0"/>
              <a:t>.</a:t>
            </a:r>
          </a:p>
          <a:p>
            <a:pPr marL="285750" indent="-285750">
              <a:buFont typeface="Arial" panose="020B0604020202020204" pitchFamily="34" charset="0"/>
              <a:buChar char="•"/>
            </a:pPr>
            <a:r>
              <a:rPr lang="es-ES_tradnl" altLang="en-US" sz="1600" dirty="0" err="1"/>
              <a:t>Benefits</a:t>
            </a:r>
            <a:r>
              <a:rPr lang="es-ES_tradnl" altLang="en-US" sz="1600" dirty="0"/>
              <a:t> </a:t>
            </a:r>
            <a:r>
              <a:rPr lang="es-ES_tradnl" altLang="en-US" sz="1600" dirty="0" err="1"/>
              <a:t>include</a:t>
            </a:r>
            <a:r>
              <a:rPr lang="es-ES_tradnl" altLang="en-US" sz="1600" dirty="0"/>
              <a:t> </a:t>
            </a:r>
            <a:r>
              <a:rPr lang="es-ES_tradnl" altLang="en-US" sz="1600" dirty="0" err="1"/>
              <a:t>recovery</a:t>
            </a:r>
            <a:r>
              <a:rPr lang="es-ES_tradnl" altLang="en-US" sz="1600" dirty="0"/>
              <a:t> </a:t>
            </a:r>
            <a:r>
              <a:rPr lang="es-ES_tradnl" altLang="en-US" sz="1600" dirty="0" err="1"/>
              <a:t>from</a:t>
            </a:r>
            <a:r>
              <a:rPr lang="es-ES_tradnl" altLang="en-US" sz="1600" dirty="0"/>
              <a:t> </a:t>
            </a:r>
            <a:r>
              <a:rPr lang="es-ES_tradnl" altLang="en-US" sz="1600" dirty="0" err="1"/>
              <a:t>system</a:t>
            </a:r>
            <a:r>
              <a:rPr lang="es-ES_tradnl" altLang="en-US" sz="1600" dirty="0"/>
              <a:t> </a:t>
            </a:r>
            <a:r>
              <a:rPr lang="es-ES_tradnl" altLang="en-US" sz="1600" dirty="0" err="1"/>
              <a:t>crashes</a:t>
            </a:r>
            <a:r>
              <a:rPr lang="es-ES_tradnl" altLang="en-US" sz="1600" dirty="0"/>
              <a:t>, </a:t>
            </a:r>
            <a:r>
              <a:rPr lang="es-ES_tradnl" altLang="en-US" sz="1600" dirty="0" err="1"/>
              <a:t>concurrent</a:t>
            </a:r>
            <a:r>
              <a:rPr lang="es-ES_tradnl" altLang="en-US" sz="1600" dirty="0"/>
              <a:t> </a:t>
            </a:r>
            <a:r>
              <a:rPr lang="es-ES_tradnl" altLang="en-US" sz="1600" dirty="0" err="1"/>
              <a:t>access</a:t>
            </a:r>
            <a:r>
              <a:rPr lang="es-ES_tradnl" altLang="en-US" sz="1600" dirty="0"/>
              <a:t>, </a:t>
            </a:r>
            <a:r>
              <a:rPr lang="es-ES_tradnl" altLang="en-US" sz="1600" dirty="0" err="1"/>
              <a:t>quick</a:t>
            </a:r>
            <a:r>
              <a:rPr lang="es-ES_tradnl" altLang="en-US" sz="1600" dirty="0"/>
              <a:t> </a:t>
            </a:r>
            <a:r>
              <a:rPr lang="es-ES_tradnl" altLang="en-US" sz="1600" dirty="0" err="1"/>
              <a:t>application</a:t>
            </a:r>
            <a:r>
              <a:rPr lang="es-ES_tradnl" altLang="en-US" sz="1600" dirty="0"/>
              <a:t> </a:t>
            </a:r>
            <a:r>
              <a:rPr lang="es-ES_tradnl" altLang="en-US" sz="1600" dirty="0" err="1"/>
              <a:t>development</a:t>
            </a:r>
            <a:r>
              <a:rPr lang="es-ES_tradnl" altLang="en-US" sz="1600" dirty="0"/>
              <a:t>, data </a:t>
            </a:r>
            <a:r>
              <a:rPr lang="es-ES_tradnl" altLang="en-US" sz="1600" dirty="0" err="1"/>
              <a:t>integrity</a:t>
            </a:r>
            <a:r>
              <a:rPr lang="es-ES_tradnl" altLang="en-US" sz="1600" dirty="0"/>
              <a:t> and </a:t>
            </a:r>
            <a:r>
              <a:rPr lang="es-ES_tradnl" altLang="en-US" sz="1600" dirty="0" err="1"/>
              <a:t>security</a:t>
            </a:r>
            <a:r>
              <a:rPr lang="es-ES_tradnl" altLang="en-US" sz="1600" dirty="0"/>
              <a:t>.</a:t>
            </a:r>
          </a:p>
          <a:p>
            <a:pPr marL="285750" indent="-285750">
              <a:buFont typeface="Arial" panose="020B0604020202020204" pitchFamily="34" charset="0"/>
              <a:buChar char="•"/>
            </a:pPr>
            <a:r>
              <a:rPr lang="es-ES_tradnl" altLang="en-US" sz="1600" dirty="0" err="1"/>
              <a:t>Levels</a:t>
            </a:r>
            <a:r>
              <a:rPr lang="es-ES_tradnl" altLang="en-US" sz="1600" dirty="0"/>
              <a:t> of </a:t>
            </a:r>
            <a:r>
              <a:rPr lang="es-ES_tradnl" altLang="en-US" sz="1600" dirty="0" err="1"/>
              <a:t>abstraction</a:t>
            </a:r>
            <a:r>
              <a:rPr lang="es-ES_tradnl" altLang="en-US" sz="1600" dirty="0"/>
              <a:t> </a:t>
            </a:r>
            <a:r>
              <a:rPr lang="es-ES_tradnl" altLang="en-US" sz="1600" dirty="0" err="1"/>
              <a:t>give</a:t>
            </a:r>
            <a:r>
              <a:rPr lang="es-ES_tradnl" altLang="en-US" sz="1600" dirty="0"/>
              <a:t> data </a:t>
            </a:r>
            <a:r>
              <a:rPr lang="es-ES_tradnl" altLang="en-US" sz="1600" dirty="0" err="1"/>
              <a:t>independence</a:t>
            </a:r>
            <a:r>
              <a:rPr lang="es-ES_tradnl" altLang="en-US" sz="1600" dirty="0"/>
              <a:t>.</a:t>
            </a:r>
          </a:p>
          <a:p>
            <a:pPr marL="285750" indent="-285750">
              <a:buFont typeface="Arial" panose="020B0604020202020204" pitchFamily="34" charset="0"/>
              <a:buChar char="•"/>
            </a:pPr>
            <a:r>
              <a:rPr lang="es-ES_tradnl" altLang="en-US" sz="1600" dirty="0"/>
              <a:t>A DBMS </a:t>
            </a:r>
            <a:r>
              <a:rPr lang="es-ES_tradnl" altLang="en-US" sz="1600" dirty="0" err="1"/>
              <a:t>typically</a:t>
            </a:r>
            <a:r>
              <a:rPr lang="es-ES_tradnl" altLang="en-US" sz="1600" dirty="0"/>
              <a:t> has a </a:t>
            </a:r>
            <a:r>
              <a:rPr lang="es-ES_tradnl" altLang="en-US" sz="1600" dirty="0" err="1"/>
              <a:t>layered</a:t>
            </a:r>
            <a:r>
              <a:rPr lang="es-ES_tradnl" altLang="en-US" sz="1600" dirty="0"/>
              <a:t> </a:t>
            </a:r>
            <a:r>
              <a:rPr lang="es-ES_tradnl" altLang="en-US" sz="1600" dirty="0" err="1"/>
              <a:t>architecture</a:t>
            </a:r>
            <a:r>
              <a:rPr lang="es-ES_tradnl" altLang="en-US" sz="1600" dirty="0"/>
              <a:t>.</a:t>
            </a:r>
          </a:p>
          <a:p>
            <a:pPr marL="285750" indent="-285750">
              <a:buFont typeface="Arial" panose="020B0604020202020204" pitchFamily="34" charset="0"/>
              <a:buChar char="•"/>
            </a:pPr>
            <a:r>
              <a:rPr lang="es-ES_tradnl" altLang="en-US" sz="1600" dirty="0" err="1"/>
              <a:t>DBAs</a:t>
            </a:r>
            <a:r>
              <a:rPr lang="es-ES_tradnl" altLang="en-US" sz="1600" dirty="0"/>
              <a:t> </a:t>
            </a:r>
            <a:r>
              <a:rPr lang="es-ES_tradnl" altLang="en-US" sz="1600" dirty="0" err="1"/>
              <a:t>hold</a:t>
            </a:r>
            <a:r>
              <a:rPr lang="es-ES_tradnl" altLang="en-US" sz="1600" dirty="0"/>
              <a:t> </a:t>
            </a:r>
            <a:r>
              <a:rPr lang="es-ES_tradnl" altLang="en-US" sz="1600" dirty="0" err="1"/>
              <a:t>responsible</a:t>
            </a:r>
            <a:r>
              <a:rPr lang="es-ES_tradnl" altLang="en-US" sz="1600" dirty="0"/>
              <a:t> </a:t>
            </a:r>
            <a:r>
              <a:rPr lang="es-ES_tradnl" altLang="en-US" sz="1600" dirty="0" err="1"/>
              <a:t>jobs</a:t>
            </a:r>
            <a:r>
              <a:rPr lang="es-ES_tradnl" altLang="en-US" sz="1600" dirty="0"/>
              <a:t> and are </a:t>
            </a:r>
            <a:r>
              <a:rPr lang="es-ES_tradnl" altLang="en-US" sz="1600" dirty="0" err="1">
                <a:solidFill>
                  <a:srgbClr val="FC0128"/>
                </a:solidFill>
              </a:rPr>
              <a:t>well-paid</a:t>
            </a:r>
            <a:r>
              <a:rPr lang="es-ES_tradnl" altLang="en-US" sz="1600" dirty="0"/>
              <a:t>!</a:t>
            </a:r>
          </a:p>
          <a:p>
            <a:pPr marL="285750" indent="-285750">
              <a:buFont typeface="Arial" panose="020B0604020202020204" pitchFamily="34" charset="0"/>
              <a:buChar char="•"/>
            </a:pPr>
            <a:r>
              <a:rPr lang="es-ES_tradnl" altLang="en-US" sz="1600" dirty="0"/>
              <a:t>DBMS R&amp;D </a:t>
            </a:r>
            <a:r>
              <a:rPr lang="es-ES_tradnl" altLang="en-US" sz="1600" dirty="0" err="1"/>
              <a:t>is</a:t>
            </a:r>
            <a:r>
              <a:rPr lang="es-ES_tradnl" altLang="en-US" sz="1600" dirty="0"/>
              <a:t> </a:t>
            </a:r>
            <a:r>
              <a:rPr lang="es-ES_tradnl" altLang="en-US" sz="1600" dirty="0" err="1"/>
              <a:t>one</a:t>
            </a:r>
            <a:r>
              <a:rPr lang="es-ES_tradnl" altLang="en-US" sz="1600" dirty="0"/>
              <a:t> of </a:t>
            </a:r>
            <a:r>
              <a:rPr lang="es-ES_tradnl" altLang="en-US" sz="1600" dirty="0" err="1"/>
              <a:t>the</a:t>
            </a:r>
            <a:r>
              <a:rPr lang="es-ES_tradnl" altLang="en-US" sz="1600" dirty="0"/>
              <a:t> </a:t>
            </a:r>
            <a:r>
              <a:rPr lang="es-ES_tradnl" altLang="en-US" sz="1600" dirty="0" err="1"/>
              <a:t>broadest</a:t>
            </a:r>
            <a:r>
              <a:rPr lang="es-ES_tradnl" altLang="en-US" sz="1600" dirty="0" smtClean="0"/>
              <a:t>,  </a:t>
            </a:r>
            <a:r>
              <a:rPr lang="es-ES_tradnl" altLang="en-US" sz="1600" dirty="0" err="1"/>
              <a:t>most</a:t>
            </a:r>
            <a:r>
              <a:rPr lang="es-ES_tradnl" altLang="en-US" sz="1600" dirty="0"/>
              <a:t> </a:t>
            </a:r>
            <a:r>
              <a:rPr lang="es-ES_tradnl" altLang="en-US" sz="1600" dirty="0" err="1"/>
              <a:t>exciting</a:t>
            </a:r>
            <a:r>
              <a:rPr lang="es-ES_tradnl" altLang="en-US" sz="1600" dirty="0"/>
              <a:t> </a:t>
            </a:r>
            <a:r>
              <a:rPr lang="es-ES_tradnl" altLang="en-US" sz="1600" dirty="0" err="1"/>
              <a:t>areas</a:t>
            </a:r>
            <a:r>
              <a:rPr lang="es-ES_tradnl" altLang="en-US" sz="1600" dirty="0"/>
              <a:t> in CS.</a:t>
            </a:r>
            <a:endParaRPr lang="en-US" sz="1600" dirty="0"/>
          </a:p>
          <a:p>
            <a:pPr marL="285750" marR="0" indent="-285750" algn="l" rtl="0" latinLnBrk="0">
              <a:spcBef>
                <a:spcPct val="20000"/>
              </a:spcBef>
              <a:buFont typeface="Arial" panose="020B0604020202020204" pitchFamily="34" charset="0"/>
              <a:buChar char="•"/>
            </a:pPr>
            <a:endParaRPr lang="en-US" sz="1600" dirty="0" smtClean="0"/>
          </a:p>
          <a:p>
            <a:endParaRPr lang="en-US" sz="1600" dirty="0"/>
          </a:p>
          <a:p>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Tree>
    <p:extLst>
      <p:ext uri="{BB962C8B-B14F-4D97-AF65-F5344CB8AC3E}">
        <p14:creationId xmlns:p14="http://schemas.microsoft.com/office/powerpoint/2010/main" val="2216359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databases</a:t>
            </a:r>
            <a:endParaRPr lang="en-US" dirty="0"/>
          </a:p>
        </p:txBody>
      </p:sp>
    </p:spTree>
    <p:extLst>
      <p:ext uri="{BB962C8B-B14F-4D97-AF65-F5344CB8AC3E}">
        <p14:creationId xmlns:p14="http://schemas.microsoft.com/office/powerpoint/2010/main" val="1395832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What is a Database?</a:t>
            </a:r>
            <a:endParaRPr lang="en-US" sz="1400" dirty="0"/>
          </a:p>
        </p:txBody>
      </p:sp>
      <p:sp>
        <p:nvSpPr>
          <p:cNvPr id="31" name="Rectangle 4"/>
          <p:cNvSpPr>
            <a:spLocks noGrp="1"/>
          </p:cNvSpPr>
          <p:nvPr>
            <p:ph sz="quarter" idx="15"/>
          </p:nvPr>
        </p:nvSpPr>
        <p:spPr>
          <a:xfrm>
            <a:off x="301752" y="685800"/>
            <a:ext cx="8074152" cy="5867400"/>
          </a:xfrm>
        </p:spPr>
        <p:txBody>
          <a:bodyPr>
            <a:normAutofit/>
          </a:bodyPr>
          <a:lstStyle>
            <a:extLst/>
          </a:lstStyle>
          <a:p>
            <a:r>
              <a:rPr lang="en-US" sz="1400" dirty="0"/>
              <a:t>A database is a structured collection of records or data that is stored in a computer system. In order for a database to be truly functional, it must not only store large amounts of records well, but be accessed easily. In addition, new information and changes should also be fairly easy to input. In order to have a highly efficient database system, a program that manages the queries and information stored on the system must be incorporated. This is usually referred to as </a:t>
            </a:r>
            <a:r>
              <a:rPr lang="en-US" sz="1400" dirty="0" smtClean="0"/>
              <a:t>DBMS </a:t>
            </a:r>
            <a:r>
              <a:rPr lang="en-US" sz="1400" dirty="0"/>
              <a:t>or a Database Management System. Besides these features, all </a:t>
            </a:r>
            <a:r>
              <a:rPr lang="en-US" sz="1400" dirty="0" smtClean="0"/>
              <a:t>databases </a:t>
            </a:r>
            <a:r>
              <a:rPr lang="en-US" sz="1400" dirty="0"/>
              <a:t>that are created should be built with high data integrity and the ability to recover data if hardware fails</a:t>
            </a:r>
            <a:r>
              <a:rPr lang="en-US" sz="1400" dirty="0" smtClean="0"/>
              <a:t>.</a:t>
            </a:r>
          </a:p>
          <a:p>
            <a:endParaRPr lang="en-US" sz="1400" dirty="0"/>
          </a:p>
          <a:p>
            <a:r>
              <a:rPr lang="en-US" sz="1400" dirty="0" smtClean="0"/>
              <a:t>There are several common types of databases.  Each type of database has its own data model (how the data is structured).  The different types are Flat Model, Hierarchical Model, Relational Model and Network Model.  </a:t>
            </a:r>
            <a:endParaRPr lang="en-US" sz="1400" dirty="0"/>
          </a:p>
          <a:p>
            <a:endParaRPr lang="en-US" sz="1400" dirty="0" smtClean="0"/>
          </a:p>
          <a:p>
            <a:r>
              <a:rPr lang="en-US" sz="1400" dirty="0" smtClean="0"/>
              <a:t>Our class will focus mostly on the Relational Model, which is the most popular type of database and extremely powerful.  Relational database are organized as tables.  The beauty of a table is that the information can be accessed or added without reorganizing the table.  A table can have many records and each record can have multiple fields.</a:t>
            </a:r>
            <a:endParaRPr lang="en-US" sz="1400" dirty="0"/>
          </a:p>
        </p:txBody>
      </p:sp>
      <p:graphicFrame>
        <p:nvGraphicFramePr>
          <p:cNvPr id="4" name="Diagram 3"/>
          <p:cNvGraphicFramePr/>
          <p:nvPr>
            <p:extLst>
              <p:ext uri="{D42A27DB-BD31-4B8C-83A1-F6EECF244321}">
                <p14:modId xmlns:p14="http://schemas.microsoft.com/office/powerpoint/2010/main" val="1780465418"/>
              </p:ext>
            </p:extLst>
          </p:nvPr>
        </p:nvGraphicFramePr>
        <p:xfrm>
          <a:off x="1143000" y="3886200"/>
          <a:ext cx="6096000" cy="266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DBMS</a:t>
            </a:r>
            <a:endParaRPr lang="en-US" sz="1400" dirty="0"/>
          </a:p>
        </p:txBody>
      </p:sp>
      <p:sp>
        <p:nvSpPr>
          <p:cNvPr id="31" name="Rectangle 4"/>
          <p:cNvSpPr>
            <a:spLocks noGrp="1"/>
          </p:cNvSpPr>
          <p:nvPr>
            <p:ph sz="quarter" idx="15"/>
          </p:nvPr>
        </p:nvSpPr>
        <p:spPr>
          <a:xfrm>
            <a:off x="301752" y="609600"/>
            <a:ext cx="8074152" cy="4572000"/>
          </a:xfrm>
        </p:spPr>
        <p:txBody>
          <a:bodyPr>
            <a:normAutofit/>
          </a:bodyPr>
          <a:lstStyle>
            <a:extLst/>
          </a:lstStyle>
          <a:p>
            <a:r>
              <a:rPr lang="en-US" sz="1400" dirty="0"/>
              <a:t>A </a:t>
            </a:r>
            <a:r>
              <a:rPr lang="en-US" sz="1400" b="1" dirty="0"/>
              <a:t>database management system</a:t>
            </a:r>
            <a:r>
              <a:rPr lang="en-US" sz="1400" dirty="0"/>
              <a:t> (</a:t>
            </a:r>
            <a:r>
              <a:rPr lang="en-US" sz="1400" b="1" dirty="0"/>
              <a:t>DBMS</a:t>
            </a:r>
            <a:r>
              <a:rPr lang="en-US" sz="1400" dirty="0"/>
              <a:t>) is a software package with computer programs that controls the creation, maintenance, and use of a database. It allows organizations to conveniently develop databases for various applications. A database is an integrated collection of data records, files, and other objects. A DBMS allows different user application programs to concurrently access the same database. DBMSs may use a variety of database models, such as the relational model or object model, to conveniently describe and support applications. It typically supports query languages, which are in fact high-level programming languages, dedicated database languages that considerably simplify writing database application programs. Database languages also simplify the database organization as well as retrieving and presenting information from it. A DBMS provides facilities for controlling data access, enforcing data integrity, managing concurrency control, and recovering the database after failures and restoring it from backup files, as well as maintaining database security. </a:t>
            </a:r>
            <a:endParaRPr lang="en-US" sz="1400" dirty="0" smtClean="0"/>
          </a:p>
          <a:p>
            <a:endParaRPr lang="en-US" sz="1400" dirty="0">
              <a:effectLst/>
            </a:endParaRPr>
          </a:p>
          <a:p>
            <a:r>
              <a:rPr lang="en-US" sz="1400" dirty="0" smtClean="0"/>
              <a:t>Important things to note:</a:t>
            </a:r>
          </a:p>
          <a:p>
            <a:pPr marL="285750" indent="-285750">
              <a:buFont typeface="Arial" panose="020B0604020202020204" pitchFamily="34" charset="0"/>
              <a:buChar char="•"/>
            </a:pPr>
            <a:r>
              <a:rPr lang="en-US" sz="1400" dirty="0" smtClean="0">
                <a:effectLst/>
              </a:rPr>
              <a:t>A DBMS is a very large, integrated collection of data describing business activities of organizations.</a:t>
            </a:r>
          </a:p>
          <a:p>
            <a:pPr marL="285750" indent="-285750">
              <a:buFont typeface="Arial" panose="020B0604020202020204" pitchFamily="34" charset="0"/>
              <a:buChar char="•"/>
            </a:pPr>
            <a:r>
              <a:rPr lang="en-US" sz="1400" dirty="0" smtClean="0"/>
              <a:t>Models real-word</a:t>
            </a:r>
          </a:p>
          <a:p>
            <a:pPr marL="1028700" lvl="1">
              <a:buFont typeface="Arial" panose="020B0604020202020204" pitchFamily="34" charset="0"/>
              <a:buChar char="•"/>
            </a:pPr>
            <a:r>
              <a:rPr lang="en-US" sz="1400" dirty="0" smtClean="0">
                <a:effectLst/>
              </a:rPr>
              <a:t>Entities (e.g., students, teachers, courses)</a:t>
            </a:r>
          </a:p>
          <a:p>
            <a:pPr marL="1028700" lvl="1">
              <a:buFont typeface="Arial" panose="020B0604020202020204" pitchFamily="34" charset="0"/>
              <a:buChar char="•"/>
            </a:pPr>
            <a:r>
              <a:rPr lang="en-US" sz="1400" dirty="0" smtClean="0"/>
              <a:t>Relationships (e.g. Student1 is taking CET2433)</a:t>
            </a:r>
            <a:endParaRPr lang="en-US" sz="1400" dirty="0">
              <a:effectLst/>
            </a:endParaRPr>
          </a:p>
          <a:p>
            <a:pPr marL="285750" indent="-285750">
              <a:buFont typeface="Arial" panose="020B0604020202020204" pitchFamily="34" charset="0"/>
              <a:buChar char="•"/>
            </a:pPr>
            <a:r>
              <a:rPr lang="en-US" sz="1400" dirty="0" smtClean="0">
                <a:effectLst/>
              </a:rPr>
              <a:t>Designed to store and manage multiple databases.      </a:t>
            </a:r>
            <a:endParaRPr lang="en-US" sz="1400" dirty="0">
              <a:effectLst/>
            </a:endParaRPr>
          </a:p>
          <a:p>
            <a:endParaRPr lang="en-US" sz="1400" dirty="0">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4045778"/>
            <a:ext cx="3362325" cy="2728843"/>
          </a:xfrm>
          <a:prstGeom prst="rect">
            <a:avLst/>
          </a:prstGeom>
        </p:spPr>
      </p:pic>
    </p:spTree>
    <p:extLst>
      <p:ext uri="{BB962C8B-B14F-4D97-AF65-F5344CB8AC3E}">
        <p14:creationId xmlns:p14="http://schemas.microsoft.com/office/powerpoint/2010/main" val="3202224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History</a:t>
            </a:r>
            <a:endParaRPr lang="en-US" sz="1400" dirty="0"/>
          </a:p>
        </p:txBody>
      </p:sp>
      <p:sp>
        <p:nvSpPr>
          <p:cNvPr id="31" name="Rectangle 4"/>
          <p:cNvSpPr>
            <a:spLocks noGrp="1"/>
          </p:cNvSpPr>
          <p:nvPr>
            <p:ph sz="quarter" idx="15"/>
          </p:nvPr>
        </p:nvSpPr>
        <p:spPr>
          <a:xfrm>
            <a:off x="301752" y="762000"/>
            <a:ext cx="8074152" cy="5791200"/>
          </a:xfrm>
        </p:spPr>
        <p:txBody>
          <a:bodyPr/>
          <a:lstStyle>
            <a:extLst/>
          </a:lstStyle>
          <a:p>
            <a:r>
              <a:rPr lang="en-US" sz="1400" dirty="0"/>
              <a:t>The history of database management systems begins around the time that computers began taking off. </a:t>
            </a:r>
            <a:r>
              <a:rPr lang="en-US" sz="1400" dirty="0" smtClean="0"/>
              <a:t> In the 1960’s, the concept of the database was put in use and also began to grow in commercial use and because of that a man named Charles W. Bachman became interested.  Bachman invented the first database management system.  He was an industrial researcher at Dow Chemical where he became the data processing manager in the 1950s before leaving to go General Electric in 1960.  It was in 1960 that he came up with the Integrated Database System, the very first DBMS.</a:t>
            </a:r>
          </a:p>
          <a:p>
            <a:endParaRPr lang="en-US" sz="1400" dirty="0"/>
          </a:p>
          <a:p>
            <a:r>
              <a:rPr lang="en-US" sz="1400" dirty="0" smtClean="0"/>
              <a:t>The first database system was not easy to use, so Edgar </a:t>
            </a:r>
            <a:r>
              <a:rPr lang="en-US" sz="1400" dirty="0" err="1" smtClean="0"/>
              <a:t>Codd</a:t>
            </a:r>
            <a:r>
              <a:rPr lang="en-US" sz="1400" dirty="0" smtClean="0"/>
              <a:t> working for IBM at the time, proposed replacing the current system with that of tables and rows, which would then become the concept of relational DBMS.</a:t>
            </a:r>
          </a:p>
          <a:p>
            <a:r>
              <a:rPr lang="en-US" sz="1400" dirty="0" smtClean="0"/>
              <a:t> </a:t>
            </a:r>
            <a:endParaRPr lang="en-US" altLang="en-US" sz="1400" dirty="0" smtClean="0"/>
          </a:p>
          <a:p>
            <a:pPr marL="285750" indent="-285750">
              <a:buFont typeface="Arial" panose="020B0604020202020204" pitchFamily="34" charset="0"/>
              <a:buChar char="•"/>
            </a:pPr>
            <a:r>
              <a:rPr lang="en-US" altLang="en-US" sz="1400" dirty="0" smtClean="0"/>
              <a:t>First </a:t>
            </a:r>
            <a:r>
              <a:rPr lang="en-US" altLang="en-US" sz="1400" dirty="0"/>
              <a:t>DBMS: Bachman at General Electric, early 60’s (</a:t>
            </a:r>
            <a:r>
              <a:rPr lang="en-US" altLang="en-US" sz="1400" i="1" dirty="0"/>
              <a:t>Network Data Model</a:t>
            </a:r>
            <a:r>
              <a:rPr lang="en-US" altLang="en-US" sz="1400" dirty="0"/>
              <a:t>). Standardized by CODASYL.</a:t>
            </a:r>
          </a:p>
          <a:p>
            <a:pPr marL="285750" indent="-285750">
              <a:buFont typeface="Arial" panose="020B0604020202020204" pitchFamily="34" charset="0"/>
              <a:buChar char="•"/>
            </a:pPr>
            <a:r>
              <a:rPr lang="en-US" altLang="en-US" sz="1400" dirty="0"/>
              <a:t> Late 60’s : IBM’s IMS (Inf. </a:t>
            </a:r>
            <a:r>
              <a:rPr lang="en-US" altLang="en-US" sz="1400" dirty="0" err="1"/>
              <a:t>Mgmt.Sys</a:t>
            </a:r>
            <a:r>
              <a:rPr lang="en-US" altLang="en-US" sz="1400" dirty="0"/>
              <a:t>.) (</a:t>
            </a:r>
            <a:r>
              <a:rPr lang="en-US" altLang="en-US" sz="1400" i="1" dirty="0"/>
              <a:t>Hierarchical Data Model</a:t>
            </a:r>
            <a:r>
              <a:rPr lang="en-US" altLang="en-US" sz="1400" dirty="0"/>
              <a:t>).</a:t>
            </a:r>
          </a:p>
          <a:p>
            <a:pPr marL="285750" indent="-285750">
              <a:buFont typeface="Arial" panose="020B0604020202020204" pitchFamily="34" charset="0"/>
              <a:buChar char="•"/>
            </a:pPr>
            <a:r>
              <a:rPr lang="en-US" altLang="en-US" sz="1400" dirty="0"/>
              <a:t>1970: Edgar </a:t>
            </a:r>
            <a:r>
              <a:rPr lang="en-US" altLang="en-US" sz="1400" dirty="0" err="1"/>
              <a:t>Codd</a:t>
            </a:r>
            <a:r>
              <a:rPr lang="en-US" altLang="en-US" sz="1400" dirty="0"/>
              <a:t> (at IBM) proposed the </a:t>
            </a:r>
            <a:r>
              <a:rPr lang="en-US" altLang="en-US" sz="1400" i="1" dirty="0"/>
              <a:t>Relational Data Model</a:t>
            </a:r>
            <a:r>
              <a:rPr lang="en-US" altLang="en-US" sz="1400" dirty="0"/>
              <a:t>. Strong theoretical basis.</a:t>
            </a:r>
          </a:p>
          <a:p>
            <a:pPr marL="285750" indent="-285750">
              <a:buFont typeface="Arial" panose="020B0604020202020204" pitchFamily="34" charset="0"/>
              <a:buChar char="•"/>
            </a:pPr>
            <a:r>
              <a:rPr lang="en-US" altLang="en-US" sz="1400" dirty="0"/>
              <a:t>1980’s -90’s: Relational model consolidated. Research on query languages and data models =&gt; logic-based languages, OO DBMSs =&gt; Object-relational data model (extend DBMSs with new data types)</a:t>
            </a:r>
            <a:endParaRPr lang="es-ES_tradnl" altLang="en-US" sz="1400" dirty="0"/>
          </a:p>
          <a:p>
            <a:pPr marL="0" marR="0" indent="0" algn="l" rtl="0" latinLnBrk="0">
              <a:spcBef>
                <a:spcPct val="20000"/>
              </a:spcBef>
              <a:buFontTx/>
              <a:buNone/>
            </a:pPr>
            <a:endParaRPr lang="en-US" sz="14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Tree>
    <p:extLst>
      <p:ext uri="{BB962C8B-B14F-4D97-AF65-F5344CB8AC3E}">
        <p14:creationId xmlns:p14="http://schemas.microsoft.com/office/powerpoint/2010/main" val="9386213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Why Use a DBMS?</a:t>
            </a:r>
            <a:endParaRPr lang="en-US" sz="1400" dirty="0"/>
          </a:p>
        </p:txBody>
      </p:sp>
      <p:sp>
        <p:nvSpPr>
          <p:cNvPr id="31" name="Rectangle 4"/>
          <p:cNvSpPr>
            <a:spLocks noGrp="1"/>
          </p:cNvSpPr>
          <p:nvPr>
            <p:ph sz="quarter" idx="15"/>
          </p:nvPr>
        </p:nvSpPr>
        <p:spPr>
          <a:xfrm>
            <a:off x="301752" y="762000"/>
            <a:ext cx="8074152" cy="5791200"/>
          </a:xfrm>
        </p:spPr>
        <p:txBody>
          <a:bodyPr/>
          <a:lstStyle>
            <a:extLst/>
          </a:lstStyle>
          <a:p>
            <a:r>
              <a:rPr lang="en-US" sz="1600" i="1" dirty="0"/>
              <a:t>Some of us want to </a:t>
            </a:r>
            <a:r>
              <a:rPr lang="en-US" sz="1600" i="1" dirty="0" smtClean="0"/>
              <a:t>compute, </a:t>
            </a:r>
            <a:r>
              <a:rPr lang="en-US" sz="1600" i="1" dirty="0"/>
              <a:t>but all us want information….</a:t>
            </a:r>
          </a:p>
          <a:p>
            <a:pPr marR="0" algn="l" rtl="0" latinLnBrk="0">
              <a:spcBef>
                <a:spcPct val="20000"/>
              </a:spcBef>
            </a:pPr>
            <a:endParaRPr lang="en-US" sz="1600" dirty="0" smtClean="0"/>
          </a:p>
          <a:p>
            <a:pPr marL="285750" marR="0" indent="-285750" algn="l" rtl="0" latinLnBrk="0">
              <a:spcBef>
                <a:spcPct val="20000"/>
              </a:spcBef>
              <a:buFont typeface="Arial" panose="020B0604020202020204" pitchFamily="34" charset="0"/>
              <a:buChar char="•"/>
            </a:pPr>
            <a:r>
              <a:rPr lang="en-US" sz="1600" dirty="0" smtClean="0"/>
              <a:t>Data independence and efficient access.</a:t>
            </a:r>
          </a:p>
          <a:p>
            <a:pPr marL="285750" marR="0" indent="-285750" algn="l" rtl="0" latinLnBrk="0">
              <a:spcBef>
                <a:spcPct val="20000"/>
              </a:spcBef>
              <a:buFont typeface="Arial" panose="020B0604020202020204" pitchFamily="34" charset="0"/>
              <a:buChar char="•"/>
            </a:pPr>
            <a:r>
              <a:rPr lang="en-US" sz="1600" dirty="0" smtClean="0"/>
              <a:t>Reduced application development time.</a:t>
            </a:r>
          </a:p>
          <a:p>
            <a:pPr marL="285750" marR="0" indent="-285750" algn="l" rtl="0" latinLnBrk="0">
              <a:spcBef>
                <a:spcPct val="20000"/>
              </a:spcBef>
              <a:buFont typeface="Arial" panose="020B0604020202020204" pitchFamily="34" charset="0"/>
              <a:buChar char="•"/>
            </a:pPr>
            <a:r>
              <a:rPr lang="en-US" sz="1600" dirty="0" smtClean="0"/>
              <a:t>Data integrity and security (different users may access different data subsets).</a:t>
            </a:r>
          </a:p>
          <a:p>
            <a:pPr marL="285750" marR="0" indent="-285750" algn="l" rtl="0" latinLnBrk="0">
              <a:spcBef>
                <a:spcPct val="20000"/>
              </a:spcBef>
              <a:buFont typeface="Arial" panose="020B0604020202020204" pitchFamily="34" charset="0"/>
              <a:buChar char="•"/>
            </a:pPr>
            <a:r>
              <a:rPr lang="en-US" sz="1600" dirty="0" smtClean="0"/>
              <a:t>Uniform data administration.</a:t>
            </a:r>
          </a:p>
          <a:p>
            <a:pPr marL="285750" marR="0" indent="-285750" algn="l" rtl="0" latinLnBrk="0">
              <a:spcBef>
                <a:spcPct val="20000"/>
              </a:spcBef>
              <a:buFont typeface="Arial" panose="020B0604020202020204" pitchFamily="34" charset="0"/>
              <a:buChar char="•"/>
            </a:pPr>
            <a:r>
              <a:rPr lang="en-US" sz="1600" dirty="0" smtClean="0"/>
              <a:t>Concurrent access, recovery from crashes.</a:t>
            </a:r>
          </a:p>
          <a:p>
            <a:pPr marL="285750" marR="0" indent="-285750" algn="l" rtl="0" latinLnBrk="0">
              <a:spcBef>
                <a:spcPct val="20000"/>
              </a:spcBef>
              <a:buFont typeface="Arial" panose="020B0604020202020204" pitchFamily="34" charset="0"/>
              <a:buChar char="•"/>
            </a:pPr>
            <a:r>
              <a:rPr lang="en-US" sz="1600" dirty="0" smtClean="0"/>
              <a:t>Once you know how to create databases, you will use them to your personal advantage.</a:t>
            </a:r>
          </a:p>
          <a:p>
            <a:pPr marL="285750" marR="0" indent="-285750" algn="l" rtl="0" latinLnBrk="0">
              <a:spcBef>
                <a:spcPct val="20000"/>
              </a:spcBef>
              <a:buFont typeface="Arial" panose="020B0604020202020204" pitchFamily="34" charset="0"/>
              <a:buChar char="•"/>
            </a:pPr>
            <a:r>
              <a:rPr lang="en-US" sz="1600" dirty="0" smtClean="0"/>
              <a:t>Improves global thinking and processing.</a:t>
            </a:r>
            <a:endParaRPr lang="en-US" sz="1600" dirty="0"/>
          </a:p>
          <a:p>
            <a:pPr marL="285750" marR="0" indent="-285750" algn="l" rtl="0" latinLnBrk="0">
              <a:spcBef>
                <a:spcPct val="20000"/>
              </a:spcBef>
              <a:buFont typeface="Arial" panose="020B0604020202020204" pitchFamily="34" charset="0"/>
              <a:buChar char="•"/>
            </a:pPr>
            <a:endParaRPr lang="en-US" sz="1600" dirty="0" smtClean="0"/>
          </a:p>
          <a:p>
            <a:pPr marL="285750" marR="0" indent="-285750" algn="l" rtl="0" latinLnBrk="0">
              <a:spcBef>
                <a:spcPct val="20000"/>
              </a:spcBef>
              <a:buFont typeface="Arial" panose="020B0604020202020204" pitchFamily="34" charset="0"/>
              <a:buChar char="•"/>
            </a:pPr>
            <a:endParaRPr lang="en-US" sz="1600" dirty="0"/>
          </a:p>
          <a:p>
            <a:pPr marR="0" algn="l" rtl="0" latinLnBrk="0">
              <a:spcBef>
                <a:spcPct val="20000"/>
              </a:spcBef>
            </a:pPr>
            <a:endParaRPr lang="en-US" sz="1600" i="1" dirty="0"/>
          </a:p>
          <a:p>
            <a:pPr marR="0" algn="l" rtl="0" latinLnBrk="0">
              <a:spcBef>
                <a:spcPct val="20000"/>
              </a:spcBef>
            </a:pPr>
            <a:endParaRPr lang="en-US" sz="1600" i="1" dirty="0" smtClean="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Tree>
    <p:extLst>
      <p:ext uri="{BB962C8B-B14F-4D97-AF65-F5344CB8AC3E}">
        <p14:creationId xmlns:p14="http://schemas.microsoft.com/office/powerpoint/2010/main" val="3633604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Describing Data:  Data Models</a:t>
            </a:r>
            <a:endParaRPr lang="en-US" sz="1400" dirty="0"/>
          </a:p>
        </p:txBody>
      </p:sp>
      <p:sp>
        <p:nvSpPr>
          <p:cNvPr id="4" name="Content Placeholder 3"/>
          <p:cNvSpPr>
            <a:spLocks noGrp="1"/>
          </p:cNvSpPr>
          <p:nvPr>
            <p:ph sz="quarter" idx="15"/>
          </p:nvPr>
        </p:nvSpPr>
        <p:spPr>
          <a:xfrm>
            <a:off x="301752" y="762000"/>
            <a:ext cx="8074152" cy="1447800"/>
          </a:xfrm>
        </p:spPr>
        <p:txBody>
          <a:bodyPr>
            <a:normAutofit/>
          </a:bodyPr>
          <a:lstStyle/>
          <a:p>
            <a:r>
              <a:rPr lang="en-US" sz="1400" dirty="0"/>
              <a:t>A </a:t>
            </a:r>
            <a:r>
              <a:rPr lang="en-US" sz="1400" b="1" dirty="0"/>
              <a:t>data model</a:t>
            </a:r>
            <a:r>
              <a:rPr lang="en-US" sz="1400" dirty="0"/>
              <a:t> organizes </a:t>
            </a:r>
            <a:r>
              <a:rPr lang="en-US" sz="1400" dirty="0" smtClean="0"/>
              <a:t>data </a:t>
            </a:r>
            <a:r>
              <a:rPr lang="en-US" sz="1400" dirty="0"/>
              <a:t>elements and standardizes how the data elements relate to one another. Since data elements document </a:t>
            </a:r>
            <a:r>
              <a:rPr lang="en-US" sz="1400" dirty="0" smtClean="0"/>
              <a:t>real life </a:t>
            </a:r>
            <a:r>
              <a:rPr lang="en-US" sz="1400" dirty="0"/>
              <a:t>people, places and things and the events between them, the data model represents reality, for example a house has many windows or a cat has two eyes. </a:t>
            </a:r>
            <a:r>
              <a:rPr lang="en-US" sz="1400" dirty="0" smtClean="0"/>
              <a:t>Computer’s </a:t>
            </a:r>
            <a:r>
              <a:rPr lang="en-US" sz="1400" dirty="0"/>
              <a:t>are used for the accounting of these real life things and events and therefore the data model is a necessary standard to ensure exact </a:t>
            </a:r>
            <a:r>
              <a:rPr lang="en-US" sz="1400" dirty="0" smtClean="0"/>
              <a:t>communication </a:t>
            </a:r>
            <a:r>
              <a:rPr lang="en-US" sz="1400" dirty="0"/>
              <a:t>between human beings.</a:t>
            </a:r>
          </a:p>
        </p:txBody>
      </p:sp>
      <p:pic>
        <p:nvPicPr>
          <p:cNvPr id="3074" name="Picture 2" descr="http://blog.wdcigroup.net/wp-content/uploads/2011/06/data-model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130806"/>
            <a:ext cx="5467350" cy="4498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703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Describing Data:  Data Models</a:t>
            </a:r>
            <a:endParaRPr lang="en-US" sz="1400" dirty="0"/>
          </a:p>
        </p:txBody>
      </p:sp>
      <p:sp>
        <p:nvSpPr>
          <p:cNvPr id="31" name="Rectangle 4"/>
          <p:cNvSpPr>
            <a:spLocks noGrp="1"/>
          </p:cNvSpPr>
          <p:nvPr>
            <p:ph sz="quarter" idx="15"/>
          </p:nvPr>
        </p:nvSpPr>
        <p:spPr>
          <a:xfrm>
            <a:off x="301752" y="685800"/>
            <a:ext cx="8074152" cy="6172200"/>
          </a:xfrm>
        </p:spPr>
        <p:txBody>
          <a:bodyPr>
            <a:normAutofit/>
          </a:bodyPr>
          <a:lstStyle>
            <a:extLst/>
          </a:lstStyle>
          <a:p>
            <a:pPr marL="285750" indent="-285750">
              <a:buFont typeface="Arial" panose="020B0604020202020204" pitchFamily="34" charset="0"/>
              <a:buChar char="•"/>
            </a:pPr>
            <a:r>
              <a:rPr lang="en-US" altLang="en-US" sz="1400" dirty="0"/>
              <a:t>A data model  is a collection of concepts and constructs for describing data.</a:t>
            </a:r>
          </a:p>
          <a:p>
            <a:pPr marL="285750" indent="-285750">
              <a:buFont typeface="Arial" panose="020B0604020202020204" pitchFamily="34" charset="0"/>
              <a:buChar char="•"/>
            </a:pPr>
            <a:r>
              <a:rPr lang="en-US" altLang="en-US" sz="1400" dirty="0"/>
              <a:t>A schema is a description of a particular collection of data, using the a given data model.</a:t>
            </a:r>
          </a:p>
          <a:p>
            <a:pPr marL="285750" indent="-285750">
              <a:buFont typeface="Arial" panose="020B0604020202020204" pitchFamily="34" charset="0"/>
              <a:buChar char="•"/>
            </a:pPr>
            <a:r>
              <a:rPr lang="en-US" altLang="en-US" sz="1400" dirty="0"/>
              <a:t>The relational model of data is the most widely used model </a:t>
            </a:r>
            <a:r>
              <a:rPr lang="en-US" altLang="en-US" sz="1400" dirty="0" smtClean="0"/>
              <a:t>today.</a:t>
            </a:r>
          </a:p>
          <a:p>
            <a:pPr marL="1028700" lvl="1">
              <a:buFont typeface="Arial" panose="020B0604020202020204" pitchFamily="34" charset="0"/>
              <a:buChar char="•"/>
            </a:pPr>
            <a:r>
              <a:rPr lang="en-US" altLang="en-US" sz="1400" dirty="0" smtClean="0"/>
              <a:t>Main </a:t>
            </a:r>
            <a:r>
              <a:rPr lang="en-US" altLang="en-US" sz="1400" dirty="0"/>
              <a:t>concept:  relation, basically a table with rows and </a:t>
            </a:r>
            <a:r>
              <a:rPr lang="en-US" altLang="en-US" sz="1400" dirty="0" smtClean="0"/>
              <a:t>columns.</a:t>
            </a:r>
          </a:p>
          <a:p>
            <a:pPr marL="1028700" lvl="1">
              <a:buFont typeface="Arial" panose="020B0604020202020204" pitchFamily="34" charset="0"/>
              <a:buChar char="•"/>
            </a:pPr>
            <a:r>
              <a:rPr lang="en-US" altLang="en-US" sz="1400" dirty="0" smtClean="0"/>
              <a:t>Every </a:t>
            </a:r>
            <a:r>
              <a:rPr lang="en-US" altLang="en-US" sz="1400" dirty="0"/>
              <a:t>relation has a schema, which describes the columns, or fields</a:t>
            </a:r>
            <a:r>
              <a:rPr lang="en-US" altLang="en-US" sz="1400" dirty="0" smtClean="0"/>
              <a:t>.</a:t>
            </a:r>
          </a:p>
          <a:p>
            <a:endParaRPr lang="en-US" altLang="en-US" sz="1400" dirty="0" smtClean="0"/>
          </a:p>
          <a:p>
            <a:pPr marL="285750" indent="-285750">
              <a:buFont typeface="Arial" panose="020B0604020202020204" pitchFamily="34" charset="0"/>
              <a:buChar char="•"/>
            </a:pPr>
            <a:r>
              <a:rPr lang="en-US" altLang="en-US" sz="1400" dirty="0"/>
              <a:t>The data model of the DBMS hides details - </a:t>
            </a:r>
            <a:r>
              <a:rPr lang="en-US" altLang="en-US" sz="1400" i="1" dirty="0">
                <a:solidFill>
                  <a:srgbClr val="FC0128"/>
                </a:solidFill>
              </a:rPr>
              <a:t>Semantic Models</a:t>
            </a:r>
            <a:r>
              <a:rPr lang="en-US" altLang="en-US" sz="1400" dirty="0"/>
              <a:t>  assist in the DB design process.</a:t>
            </a:r>
          </a:p>
          <a:p>
            <a:pPr marL="285750" indent="-285750">
              <a:buFont typeface="Arial" panose="020B0604020202020204" pitchFamily="34" charset="0"/>
              <a:buChar char="•"/>
            </a:pPr>
            <a:r>
              <a:rPr lang="en-US" altLang="en-US" sz="1400" dirty="0"/>
              <a:t>Semantic Models allow an initial description of data in the “real world”.</a:t>
            </a:r>
          </a:p>
          <a:p>
            <a:pPr marL="285750" indent="-285750">
              <a:buFont typeface="Arial" panose="020B0604020202020204" pitchFamily="34" charset="0"/>
              <a:buChar char="•"/>
            </a:pPr>
            <a:r>
              <a:rPr lang="en-US" altLang="en-US" sz="1400" dirty="0"/>
              <a:t>A DBMS </a:t>
            </a:r>
            <a:r>
              <a:rPr lang="en-US" altLang="en-US" sz="1400" dirty="0" smtClean="0"/>
              <a:t>does </a:t>
            </a:r>
            <a:r>
              <a:rPr lang="en-US" altLang="en-US" sz="1400" dirty="0"/>
              <a:t>not support directly all the features in a semantic model.</a:t>
            </a:r>
          </a:p>
          <a:p>
            <a:pPr marL="285750" indent="-285750">
              <a:buFont typeface="Arial" panose="020B0604020202020204" pitchFamily="34" charset="0"/>
              <a:buChar char="•"/>
            </a:pPr>
            <a:r>
              <a:rPr lang="en-US" altLang="en-US" sz="1400" dirty="0"/>
              <a:t>Most widely used: Entity-Relationship model (E/R).</a:t>
            </a:r>
          </a:p>
          <a:p>
            <a:endParaRPr lang="en-US" altLang="en-US" sz="1400" dirty="0"/>
          </a:p>
          <a:p>
            <a:pPr marL="0" marR="0" indent="0" algn="l" rtl="0" latinLnBrk="0">
              <a:spcBef>
                <a:spcPct val="20000"/>
              </a:spcBef>
              <a:buFontTx/>
              <a:buNone/>
            </a:pPr>
            <a:endParaRPr lang="en-US" sz="14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sz="1600" dirty="0"/>
          </a:p>
          <a:p>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Tree>
    <p:extLst>
      <p:ext uri="{BB962C8B-B14F-4D97-AF65-F5344CB8AC3E}">
        <p14:creationId xmlns:p14="http://schemas.microsoft.com/office/powerpoint/2010/main" val="28968208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DATABASES</a:t>
            </a:r>
            <a:endParaRPr lang="en-US" dirty="0"/>
          </a:p>
        </p:txBody>
      </p:sp>
      <p:sp>
        <p:nvSpPr>
          <p:cNvPr id="2" name="Rectangle 3"/>
          <p:cNvSpPr>
            <a:spLocks noGrp="1"/>
          </p:cNvSpPr>
          <p:nvPr>
            <p:ph type="body" sz="quarter" idx="13"/>
          </p:nvPr>
        </p:nvSpPr>
        <p:spPr/>
        <p:txBody>
          <a:bodyPr>
            <a:noAutofit/>
          </a:bodyPr>
          <a:lstStyle>
            <a:extLst/>
          </a:lstStyle>
          <a:p>
            <a:r>
              <a:rPr lang="en-US" sz="1400" dirty="0" smtClean="0"/>
              <a:t>Relational Database Management System (RDBMS)</a:t>
            </a:r>
            <a:endParaRPr lang="en-US" sz="1400" dirty="0"/>
          </a:p>
        </p:txBody>
      </p:sp>
      <p:sp>
        <p:nvSpPr>
          <p:cNvPr id="31" name="Rectangle 4"/>
          <p:cNvSpPr>
            <a:spLocks noGrp="1"/>
          </p:cNvSpPr>
          <p:nvPr>
            <p:ph sz="quarter" idx="15"/>
          </p:nvPr>
        </p:nvSpPr>
        <p:spPr>
          <a:xfrm>
            <a:off x="301752" y="609600"/>
            <a:ext cx="8074152" cy="6172200"/>
          </a:xfrm>
        </p:spPr>
        <p:txBody>
          <a:bodyPr>
            <a:normAutofit fontScale="92500" lnSpcReduction="10000"/>
          </a:bodyPr>
          <a:lstStyle>
            <a:extLst/>
          </a:lstStyle>
          <a:p>
            <a:r>
              <a:rPr lang="en-US" sz="1400" dirty="0"/>
              <a:t>A relational </a:t>
            </a:r>
            <a:r>
              <a:rPr lang="en-US" sz="1400" dirty="0" smtClean="0"/>
              <a:t>database management system </a:t>
            </a:r>
            <a:r>
              <a:rPr lang="en-US" sz="1400" dirty="0"/>
              <a:t>is based on the relational model developed by E.F. </a:t>
            </a:r>
            <a:r>
              <a:rPr lang="en-US" sz="1400" dirty="0" err="1"/>
              <a:t>Codd</a:t>
            </a:r>
            <a:r>
              <a:rPr lang="en-US" sz="1400" dirty="0"/>
              <a:t>. A relational database allows the definition of data structures, storage and retrieval operations and integrity constraints. In such a database the data and relations between them are organized into tables. A table is a collection of records and each record in a table contains the same fields.[1]   The contents of a table can be permanently saved for future use.  </a:t>
            </a:r>
            <a:endParaRPr lang="en-US" sz="1400" dirty="0" smtClean="0"/>
          </a:p>
          <a:p>
            <a:endParaRPr lang="en-US" sz="1600" dirty="0"/>
          </a:p>
          <a:p>
            <a:r>
              <a:rPr lang="en-US" sz="1400" b="1" dirty="0"/>
              <a:t>Properties of Relational Tables:</a:t>
            </a:r>
            <a:r>
              <a:rPr lang="en-US" sz="1400" dirty="0"/>
              <a:t> </a:t>
            </a:r>
          </a:p>
          <a:p>
            <a:r>
              <a:rPr lang="en-US" sz="1400" dirty="0"/>
              <a:t>1.    Data is presented as a collection of relations. </a:t>
            </a:r>
          </a:p>
          <a:p>
            <a:r>
              <a:rPr lang="en-US" sz="1400" dirty="0"/>
              <a:t>2.    Each relation is depicted as a table. </a:t>
            </a:r>
          </a:p>
          <a:p>
            <a:r>
              <a:rPr lang="en-US" sz="1400" dirty="0"/>
              <a:t>3.    Columns are attributes that belong to the entity modeled by the table (ex. In a student table, you could have name, address, student ID, major, etc.). </a:t>
            </a:r>
          </a:p>
          <a:p>
            <a:r>
              <a:rPr lang="en-US" sz="1400" dirty="0"/>
              <a:t>4.    Each row ("tuple") represents a single entity (ex. In a student table, John Smith, 14 Oak St, 9002342, Accounting, would represent one student entity). </a:t>
            </a:r>
          </a:p>
          <a:p>
            <a:r>
              <a:rPr lang="en-US" sz="1400" dirty="0"/>
              <a:t>5.    Every table has a set of attributes that taken together as a "key" (technically, a "</a:t>
            </a:r>
            <a:r>
              <a:rPr lang="en-US" sz="1400" dirty="0" err="1"/>
              <a:t>superkey</a:t>
            </a:r>
            <a:r>
              <a:rPr lang="en-US" sz="1400" dirty="0"/>
              <a:t>") uniquely identifies each entity (Ex. In the student table, “student ID” would uniquely identify each student – no two students would have the same student ID). </a:t>
            </a:r>
            <a:endParaRPr lang="en-US" sz="1400" dirty="0" smtClean="0"/>
          </a:p>
          <a:p>
            <a:endParaRPr lang="en-US" sz="1400" dirty="0"/>
          </a:p>
          <a:p>
            <a:r>
              <a:rPr lang="en-US" sz="1400" b="1" dirty="0"/>
              <a:t>Rules</a:t>
            </a:r>
            <a:r>
              <a:rPr lang="en-US" sz="1400" dirty="0"/>
              <a:t> </a:t>
            </a:r>
          </a:p>
          <a:p>
            <a:r>
              <a:rPr lang="en-US" sz="1400" dirty="0"/>
              <a:t>In the relational database model, there are five, very important rules.  When followed, these rules help to ensure data integrity. </a:t>
            </a:r>
          </a:p>
          <a:p>
            <a:r>
              <a:rPr lang="en-US" sz="1400" dirty="0"/>
              <a:t>1.     The order of tuples and attributes is not important.  (Ex. Attribute order not important…if you have name before address, is the same as address before name). </a:t>
            </a:r>
          </a:p>
          <a:p>
            <a:r>
              <a:rPr lang="en-US" sz="1400" dirty="0"/>
              <a:t>2.     Every tuple is unique.  This means that for every record in a table there is something that uniquely identifies it from any other tuple. </a:t>
            </a:r>
          </a:p>
          <a:p>
            <a:r>
              <a:rPr lang="en-US" sz="1400" dirty="0"/>
              <a:t>3.     Cells contain single values.  This means that each cell in a table can contain only one value. </a:t>
            </a:r>
          </a:p>
          <a:p>
            <a:r>
              <a:rPr lang="en-US" sz="1400" dirty="0"/>
              <a:t>4.     All values within an attribute are from the same domain.  This means that however the attribute is defined, the values for each tuple fall into that definition.  For example, if the attribute is labeled as Date, you would not enter a dollar amount, shirt size, or model number in that column, only dates. </a:t>
            </a:r>
          </a:p>
          <a:p>
            <a:r>
              <a:rPr lang="en-US" sz="1400" dirty="0"/>
              <a:t>5.     Table names in the database must be unique and attribute names in tables must be unique.  No two tables can have the same name in a database.  Attributes (columns) cannot have the same name in a table.  You can have two different tables that have similar attribute names.  </a:t>
            </a:r>
            <a:endParaRPr lang="en-US" sz="1600"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sz="1600" dirty="0"/>
          </a:p>
          <a:p>
            <a:pPr marL="0" marR="0" indent="0" algn="l" rtl="0" latinLnBrk="0">
              <a:spcBef>
                <a:spcPct val="20000"/>
              </a:spcBef>
              <a:buFontTx/>
              <a:buNone/>
            </a:pPr>
            <a:endParaRPr lang="en-US" sz="1600" dirty="0" smtClean="0"/>
          </a:p>
          <a:p>
            <a:endParaRPr lang="en-US" sz="1600" dirty="0"/>
          </a:p>
          <a:p>
            <a:endParaRPr lang="en-US" sz="1600" dirty="0" smtClean="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sz="1600" dirty="0" smtClean="0"/>
          </a:p>
          <a:p>
            <a:pPr marL="0" marR="0" indent="0" algn="l" rtl="0" latinLnBrk="0">
              <a:spcBef>
                <a:spcPct val="20000"/>
              </a:spcBef>
              <a:buFontTx/>
              <a:buNone/>
            </a:pPr>
            <a:endParaRPr lang="en-US" dirty="0"/>
          </a:p>
          <a:p>
            <a:pPr marL="0" marR="0" indent="0" algn="l" rtl="0" latinLnBrk="0">
              <a:spcBef>
                <a:spcPct val="20000"/>
              </a:spcBef>
              <a:buFontTx/>
              <a:buNone/>
            </a:pPr>
            <a:endParaRPr lang="en-US" dirty="0"/>
          </a:p>
        </p:txBody>
      </p:sp>
    </p:spTree>
    <p:extLst>
      <p:ext uri="{BB962C8B-B14F-4D97-AF65-F5344CB8AC3E}">
        <p14:creationId xmlns:p14="http://schemas.microsoft.com/office/powerpoint/2010/main" val="1453764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Pitchbook</Template>
  <TotalTime>0</TotalTime>
  <Words>2012</Words>
  <Application>Microsoft Office PowerPoint</Application>
  <PresentationFormat>On-screen Show (4:3)</PresentationFormat>
  <Paragraphs>562</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Book Antiqua</vt:lpstr>
      <vt:lpstr>Calibri</vt:lpstr>
      <vt:lpstr>Helvetica</vt:lpstr>
      <vt:lpstr>Monotype Sorts</vt:lpstr>
      <vt:lpstr>Pitchbook</vt:lpstr>
      <vt:lpstr>SQL Implementation &amp; Administration</vt:lpstr>
      <vt:lpstr>Let’s talk 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lpstr>DATABASES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2014-04-15T01:17:52Z</dcterms:created>
  <dcterms:modified xsi:type="dcterms:W3CDTF">2015-08-31T01:00:23Z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