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0"/>
  </p:notesMasterIdLst>
  <p:handoutMasterIdLst>
    <p:handoutMasterId r:id="rId21"/>
  </p:handoutMasterIdLst>
  <p:sldIdLst>
    <p:sldId id="256" r:id="rId2"/>
    <p:sldId id="284" r:id="rId3"/>
    <p:sldId id="283" r:id="rId4"/>
    <p:sldId id="296" r:id="rId5"/>
    <p:sldId id="297" r:id="rId6"/>
    <p:sldId id="298" r:id="rId7"/>
    <p:sldId id="299" r:id="rId8"/>
    <p:sldId id="301" r:id="rId9"/>
    <p:sldId id="300" r:id="rId10"/>
    <p:sldId id="302" r:id="rId11"/>
    <p:sldId id="303" r:id="rId12"/>
    <p:sldId id="304" r:id="rId13"/>
    <p:sldId id="305" r:id="rId14"/>
    <p:sldId id="306" r:id="rId15"/>
    <p:sldId id="308" r:id="rId16"/>
    <p:sldId id="307" r:id="rId17"/>
    <p:sldId id="309" r:id="rId18"/>
    <p:sldId id="295" r:id="rId19"/>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53" d="100"/>
          <a:sy n="53" d="100"/>
        </p:scale>
        <p:origin x="112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8/23/2015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8/23/2015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10</a:t>
            </a:fld>
            <a:endParaRPr lang="en-US"/>
          </a:p>
        </p:txBody>
      </p:sp>
    </p:spTree>
    <p:extLst>
      <p:ext uri="{BB962C8B-B14F-4D97-AF65-F5344CB8AC3E}">
        <p14:creationId xmlns:p14="http://schemas.microsoft.com/office/powerpoint/2010/main" val="964405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11</a:t>
            </a:fld>
            <a:endParaRPr lang="en-US"/>
          </a:p>
        </p:txBody>
      </p:sp>
    </p:spTree>
    <p:extLst>
      <p:ext uri="{BB962C8B-B14F-4D97-AF65-F5344CB8AC3E}">
        <p14:creationId xmlns:p14="http://schemas.microsoft.com/office/powerpoint/2010/main" val="573369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12</a:t>
            </a:fld>
            <a:endParaRPr lang="en-US"/>
          </a:p>
        </p:txBody>
      </p:sp>
    </p:spTree>
    <p:extLst>
      <p:ext uri="{BB962C8B-B14F-4D97-AF65-F5344CB8AC3E}">
        <p14:creationId xmlns:p14="http://schemas.microsoft.com/office/powerpoint/2010/main" val="3969868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13</a:t>
            </a:fld>
            <a:endParaRPr lang="en-US"/>
          </a:p>
        </p:txBody>
      </p:sp>
    </p:spTree>
    <p:extLst>
      <p:ext uri="{BB962C8B-B14F-4D97-AF65-F5344CB8AC3E}">
        <p14:creationId xmlns:p14="http://schemas.microsoft.com/office/powerpoint/2010/main" val="690901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14</a:t>
            </a:fld>
            <a:endParaRPr lang="en-US"/>
          </a:p>
        </p:txBody>
      </p:sp>
    </p:spTree>
    <p:extLst>
      <p:ext uri="{BB962C8B-B14F-4D97-AF65-F5344CB8AC3E}">
        <p14:creationId xmlns:p14="http://schemas.microsoft.com/office/powerpoint/2010/main" val="519623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15</a:t>
            </a:fld>
            <a:endParaRPr lang="en-US"/>
          </a:p>
        </p:txBody>
      </p:sp>
    </p:spTree>
    <p:extLst>
      <p:ext uri="{BB962C8B-B14F-4D97-AF65-F5344CB8AC3E}">
        <p14:creationId xmlns:p14="http://schemas.microsoft.com/office/powerpoint/2010/main" val="1054724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16</a:t>
            </a:fld>
            <a:endParaRPr lang="en-US"/>
          </a:p>
        </p:txBody>
      </p:sp>
    </p:spTree>
    <p:extLst>
      <p:ext uri="{BB962C8B-B14F-4D97-AF65-F5344CB8AC3E}">
        <p14:creationId xmlns:p14="http://schemas.microsoft.com/office/powerpoint/2010/main" val="3822254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17</a:t>
            </a:fld>
            <a:endParaRPr lang="en-US"/>
          </a:p>
        </p:txBody>
      </p:sp>
    </p:spTree>
    <p:extLst>
      <p:ext uri="{BB962C8B-B14F-4D97-AF65-F5344CB8AC3E}">
        <p14:creationId xmlns:p14="http://schemas.microsoft.com/office/powerpoint/2010/main" val="1819494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18</a:t>
            </a:fld>
            <a:endParaRPr lang="en-US"/>
          </a:p>
        </p:txBody>
      </p:sp>
    </p:spTree>
    <p:extLst>
      <p:ext uri="{BB962C8B-B14F-4D97-AF65-F5344CB8AC3E}">
        <p14:creationId xmlns:p14="http://schemas.microsoft.com/office/powerpoint/2010/main" val="291054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extLst>
      <p:ext uri="{BB962C8B-B14F-4D97-AF65-F5344CB8AC3E}">
        <p14:creationId xmlns:p14="http://schemas.microsoft.com/office/powerpoint/2010/main" val="3659925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a:t>
            </a:fld>
            <a:endParaRPr lang="en-US"/>
          </a:p>
        </p:txBody>
      </p:sp>
    </p:spTree>
    <p:extLst>
      <p:ext uri="{BB962C8B-B14F-4D97-AF65-F5344CB8AC3E}">
        <p14:creationId xmlns:p14="http://schemas.microsoft.com/office/powerpoint/2010/main" val="4098809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5</a:t>
            </a:fld>
            <a:endParaRPr lang="en-US"/>
          </a:p>
        </p:txBody>
      </p:sp>
    </p:spTree>
    <p:extLst>
      <p:ext uri="{BB962C8B-B14F-4D97-AF65-F5344CB8AC3E}">
        <p14:creationId xmlns:p14="http://schemas.microsoft.com/office/powerpoint/2010/main" val="70757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extLst>
      <p:ext uri="{BB962C8B-B14F-4D97-AF65-F5344CB8AC3E}">
        <p14:creationId xmlns:p14="http://schemas.microsoft.com/office/powerpoint/2010/main" val="3716118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7</a:t>
            </a:fld>
            <a:endParaRPr lang="en-US"/>
          </a:p>
        </p:txBody>
      </p:sp>
    </p:spTree>
    <p:extLst>
      <p:ext uri="{BB962C8B-B14F-4D97-AF65-F5344CB8AC3E}">
        <p14:creationId xmlns:p14="http://schemas.microsoft.com/office/powerpoint/2010/main" val="20712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8</a:t>
            </a:fld>
            <a:endParaRPr lang="en-US"/>
          </a:p>
        </p:txBody>
      </p:sp>
    </p:spTree>
    <p:extLst>
      <p:ext uri="{BB962C8B-B14F-4D97-AF65-F5344CB8AC3E}">
        <p14:creationId xmlns:p14="http://schemas.microsoft.com/office/powerpoint/2010/main" val="845793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9</a:t>
            </a:fld>
            <a:endParaRPr lang="en-US"/>
          </a:p>
        </p:txBody>
      </p:sp>
    </p:spTree>
    <p:extLst>
      <p:ext uri="{BB962C8B-B14F-4D97-AF65-F5344CB8AC3E}">
        <p14:creationId xmlns:p14="http://schemas.microsoft.com/office/powerpoint/2010/main" val="3407232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8/23/2015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8/23/2015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8/23/2015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8/23/2015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8/23/2015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8/23/2015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8/23/2015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8/23/2015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8/23/2015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8/23/2015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8/23/2015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8/23/2015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8/23/2015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8/23/2015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8/23/2015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databases.about.com/od/specificproducts/g/multivalued-dependency.htm"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5" Type="http://schemas.openxmlformats.org/officeDocument/2006/relationships/hyperlink" Target="http://en.wikipedia.org/wiki/Candidate_key" TargetMode="External"/><Relationship Id="rId4" Type="http://schemas.openxmlformats.org/officeDocument/2006/relationships/hyperlink" Target="http://en.wikipedia.org/wiki/Join_dependency"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000" dirty="0" smtClean="0"/>
              <a:t>Introduction to </a:t>
            </a:r>
            <a:r>
              <a:rPr lang="en-US" sz="2000" dirty="0" smtClean="0"/>
              <a:t>Relational Databases and Database Management Systems</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Relational Database Management System?</a:t>
            </a:r>
            <a:endParaRPr lang="en-US" sz="1400" dirty="0"/>
          </a:p>
        </p:txBody>
      </p:sp>
      <p:sp>
        <p:nvSpPr>
          <p:cNvPr id="8" name="TextBox 7"/>
          <p:cNvSpPr txBox="1"/>
          <p:nvPr/>
        </p:nvSpPr>
        <p:spPr>
          <a:xfrm>
            <a:off x="228600" y="685800"/>
            <a:ext cx="8382000" cy="1200329"/>
          </a:xfrm>
          <a:prstGeom prst="rect">
            <a:avLst/>
          </a:prstGeom>
          <a:noFill/>
        </p:spPr>
        <p:txBody>
          <a:bodyPr wrap="square" rtlCol="0">
            <a:spAutoFit/>
          </a:bodyPr>
          <a:lstStyle/>
          <a:p>
            <a:r>
              <a:rPr lang="en-US" dirty="0"/>
              <a:t>The data in a RDBMS connects the tables, by using a common data element that is followed between the tables</a:t>
            </a:r>
            <a:r>
              <a:rPr lang="en-US" dirty="0" smtClean="0"/>
              <a:t>.</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17772806"/>
              </p:ext>
            </p:extLst>
          </p:nvPr>
        </p:nvGraphicFramePr>
        <p:xfrm>
          <a:off x="304799" y="1447800"/>
          <a:ext cx="8077200" cy="5219700"/>
        </p:xfrm>
        <a:graphic>
          <a:graphicData uri="http://schemas.openxmlformats.org/drawingml/2006/table">
            <a:tbl>
              <a:tblPr>
                <a:tableStyleId>{69C7853C-536D-4A76-A0AE-DD22124D55A5}</a:tableStyleId>
              </a:tblPr>
              <a:tblGrid>
                <a:gridCol w="4038600"/>
                <a:gridCol w="4038600"/>
              </a:tblGrid>
              <a:tr h="266700">
                <a:tc>
                  <a:txBody>
                    <a:bodyPr/>
                    <a:lstStyle/>
                    <a:p>
                      <a:pPr algn="ctr"/>
                      <a:r>
                        <a:rPr lang="en-US" sz="1700" b="1" dirty="0">
                          <a:effectLst/>
                        </a:rPr>
                        <a:t>DBMS</a:t>
                      </a:r>
                    </a:p>
                  </a:txBody>
                  <a:tcPr marL="0" marR="0" marT="0" marB="0"/>
                </a:tc>
                <a:tc>
                  <a:txBody>
                    <a:bodyPr/>
                    <a:lstStyle/>
                    <a:p>
                      <a:pPr algn="ctr"/>
                      <a:r>
                        <a:rPr lang="en-US" sz="1700" b="1" dirty="0">
                          <a:effectLst/>
                        </a:rPr>
                        <a:t>RDBMS</a:t>
                      </a:r>
                    </a:p>
                  </a:txBody>
                  <a:tcPr marL="0" marR="0" marT="0" marB="0"/>
                </a:tc>
              </a:tr>
              <a:tr h="533400">
                <a:tc>
                  <a:txBody>
                    <a:bodyPr/>
                    <a:lstStyle/>
                    <a:p>
                      <a:pPr algn="ctr"/>
                      <a:r>
                        <a:rPr lang="en-US" sz="1700" dirty="0">
                          <a:effectLst/>
                        </a:rPr>
                        <a:t>Database Management System</a:t>
                      </a:r>
                    </a:p>
                  </a:txBody>
                  <a:tcPr marL="0" marR="0" marT="0" marB="0"/>
                </a:tc>
                <a:tc>
                  <a:txBody>
                    <a:bodyPr/>
                    <a:lstStyle/>
                    <a:p>
                      <a:pPr algn="ctr"/>
                      <a:r>
                        <a:rPr lang="en-US" sz="1700" dirty="0">
                          <a:effectLst/>
                        </a:rPr>
                        <a:t>DBMS with referential integrity between the tables</a:t>
                      </a:r>
                    </a:p>
                  </a:txBody>
                  <a:tcPr marL="0" marR="0" marT="0" marB="0"/>
                </a:tc>
              </a:tr>
              <a:tr h="266700">
                <a:tc>
                  <a:txBody>
                    <a:bodyPr/>
                    <a:lstStyle/>
                    <a:p>
                      <a:pPr algn="ctr"/>
                      <a:r>
                        <a:rPr lang="en-US" sz="1700" dirty="0">
                          <a:effectLst/>
                        </a:rPr>
                        <a:t>No normalization technique</a:t>
                      </a:r>
                    </a:p>
                  </a:txBody>
                  <a:tcPr marL="0" marR="0" marT="0" marB="0"/>
                </a:tc>
                <a:tc>
                  <a:txBody>
                    <a:bodyPr/>
                    <a:lstStyle/>
                    <a:p>
                      <a:pPr algn="ctr"/>
                      <a:r>
                        <a:rPr lang="en-US" sz="1700" dirty="0">
                          <a:effectLst/>
                        </a:rPr>
                        <a:t>Normalization technique adopted</a:t>
                      </a:r>
                    </a:p>
                  </a:txBody>
                  <a:tcPr marL="0" marR="0" marT="0" marB="0"/>
                </a:tc>
              </a:tr>
              <a:tr h="533400">
                <a:tc>
                  <a:txBody>
                    <a:bodyPr/>
                    <a:lstStyle/>
                    <a:p>
                      <a:pPr algn="ctr"/>
                      <a:r>
                        <a:rPr lang="en-US" sz="1700" dirty="0">
                          <a:effectLst/>
                        </a:rPr>
                        <a:t>Inclusion of flat file data in its system</a:t>
                      </a:r>
                    </a:p>
                  </a:txBody>
                  <a:tcPr marL="0" marR="0" marT="0" marB="0"/>
                </a:tc>
                <a:tc>
                  <a:txBody>
                    <a:bodyPr/>
                    <a:lstStyle/>
                    <a:p>
                      <a:pPr algn="ctr"/>
                      <a:r>
                        <a:rPr lang="en-US" sz="1700" dirty="0">
                          <a:effectLst/>
                        </a:rPr>
                        <a:t>Non-acceptance of flat file design</a:t>
                      </a:r>
                    </a:p>
                  </a:txBody>
                  <a:tcPr marL="0" marR="0" marT="0" marB="0"/>
                </a:tc>
              </a:tr>
              <a:tr h="533400">
                <a:tc>
                  <a:txBody>
                    <a:bodyPr/>
                    <a:lstStyle/>
                    <a:p>
                      <a:pPr algn="ctr"/>
                      <a:r>
                        <a:rPr lang="en-US" sz="1700" dirty="0">
                          <a:effectLst/>
                        </a:rPr>
                        <a:t>Used for simple business applications</a:t>
                      </a:r>
                    </a:p>
                  </a:txBody>
                  <a:tcPr marL="0" marR="0" marT="0" marB="0"/>
                </a:tc>
                <a:tc>
                  <a:txBody>
                    <a:bodyPr/>
                    <a:lstStyle/>
                    <a:p>
                      <a:pPr algn="ctr"/>
                      <a:r>
                        <a:rPr lang="en-US" sz="1700" dirty="0">
                          <a:effectLst/>
                        </a:rPr>
                        <a:t>Huge database applications</a:t>
                      </a:r>
                    </a:p>
                  </a:txBody>
                  <a:tcPr marL="0" marR="0" marT="0" marB="0"/>
                </a:tc>
              </a:tr>
              <a:tr h="533400">
                <a:tc>
                  <a:txBody>
                    <a:bodyPr/>
                    <a:lstStyle/>
                    <a:p>
                      <a:pPr algn="ctr"/>
                      <a:r>
                        <a:rPr lang="en-US" sz="1700" dirty="0">
                          <a:effectLst/>
                        </a:rPr>
                        <a:t>Foreign key support</a:t>
                      </a:r>
                    </a:p>
                  </a:txBody>
                  <a:tcPr marL="0" marR="0" marT="0" marB="0"/>
                </a:tc>
                <a:tc>
                  <a:txBody>
                    <a:bodyPr/>
                    <a:lstStyle/>
                    <a:p>
                      <a:pPr algn="ctr"/>
                      <a:r>
                        <a:rPr lang="en-US" sz="1700" dirty="0">
                          <a:effectLst/>
                        </a:rPr>
                        <a:t>Relationship established through </a:t>
                      </a:r>
                      <a:endParaRPr lang="en-US" sz="1700" dirty="0" smtClean="0">
                        <a:effectLst/>
                      </a:endParaRPr>
                    </a:p>
                    <a:p>
                      <a:pPr algn="ctr"/>
                      <a:r>
                        <a:rPr lang="en-US" sz="1700" dirty="0" smtClean="0">
                          <a:effectLst/>
                        </a:rPr>
                        <a:t>foreign key</a:t>
                      </a:r>
                      <a:r>
                        <a:rPr lang="en-US" sz="1700" baseline="0" dirty="0" smtClean="0">
                          <a:effectLst/>
                        </a:rPr>
                        <a:t> &amp; primary key</a:t>
                      </a:r>
                      <a:endParaRPr lang="en-US" sz="1700" dirty="0">
                        <a:effectLst/>
                      </a:endParaRPr>
                    </a:p>
                  </a:txBody>
                  <a:tcPr marL="0" marR="0" marT="0" marB="0"/>
                </a:tc>
              </a:tr>
              <a:tr h="1219200">
                <a:tc>
                  <a:txBody>
                    <a:bodyPr/>
                    <a:lstStyle/>
                    <a:p>
                      <a:pPr algn="ctr"/>
                      <a:r>
                        <a:rPr lang="en-US" sz="1700" dirty="0">
                          <a:effectLst/>
                        </a:rPr>
                        <a:t>Supported Languages:  Programming Language, Data Manipulation Language, Data Definition Language, Schema Description Language,  Sub-Schema Description Language</a:t>
                      </a:r>
                    </a:p>
                  </a:txBody>
                  <a:tcPr marL="0" marR="0" marT="0" marB="0"/>
                </a:tc>
                <a:tc>
                  <a:txBody>
                    <a:bodyPr/>
                    <a:lstStyle/>
                    <a:p>
                      <a:pPr algn="ctr"/>
                      <a:r>
                        <a:rPr lang="en-US" sz="1700" dirty="0" smtClean="0">
                          <a:effectLst/>
                        </a:rPr>
                        <a:t>SQL </a:t>
                      </a:r>
                      <a:r>
                        <a:rPr lang="en-US" sz="1700" dirty="0">
                          <a:effectLst/>
                        </a:rPr>
                        <a:t>(</a:t>
                      </a:r>
                      <a:r>
                        <a:rPr lang="en-US" sz="1700" dirty="0" smtClean="0">
                          <a:effectLst/>
                        </a:rPr>
                        <a:t>Structured </a:t>
                      </a:r>
                      <a:r>
                        <a:rPr lang="en-US" sz="1700" dirty="0">
                          <a:effectLst/>
                        </a:rPr>
                        <a:t>Query Language) supported</a:t>
                      </a:r>
                    </a:p>
                  </a:txBody>
                  <a:tcPr marL="0" marR="0" marT="0" marB="0"/>
                </a:tc>
              </a:tr>
              <a:tr h="800100">
                <a:tc>
                  <a:txBody>
                    <a:bodyPr/>
                    <a:lstStyle/>
                    <a:p>
                      <a:pPr algn="ctr"/>
                      <a:r>
                        <a:rPr lang="en-US" sz="1700" dirty="0">
                          <a:effectLst/>
                        </a:rPr>
                        <a:t>Structured into three major categories: network, hierarchical and relational</a:t>
                      </a:r>
                    </a:p>
                  </a:txBody>
                  <a:tcPr marL="0" marR="0" marT="0" marB="0"/>
                </a:tc>
                <a:tc>
                  <a:txBody>
                    <a:bodyPr/>
                    <a:lstStyle/>
                    <a:p>
                      <a:pPr algn="ctr"/>
                      <a:r>
                        <a:rPr lang="en-US" sz="1700" dirty="0">
                          <a:effectLst/>
                        </a:rPr>
                        <a:t>Follows relational model only</a:t>
                      </a:r>
                    </a:p>
                  </a:txBody>
                  <a:tcPr marL="0" marR="0" marT="0" marB="0"/>
                </a:tc>
              </a:tr>
              <a:tr h="533400">
                <a:tc>
                  <a:txBody>
                    <a:bodyPr/>
                    <a:lstStyle/>
                    <a:p>
                      <a:pPr algn="ctr"/>
                      <a:r>
                        <a:rPr lang="en-US" sz="1700" dirty="0">
                          <a:effectLst/>
                        </a:rPr>
                        <a:t>No relation between tables</a:t>
                      </a:r>
                    </a:p>
                  </a:txBody>
                  <a:tcPr marL="0" marR="0" marT="0" marB="0"/>
                </a:tc>
                <a:tc>
                  <a:txBody>
                    <a:bodyPr/>
                    <a:lstStyle/>
                    <a:p>
                      <a:pPr algn="ctr"/>
                      <a:r>
                        <a:rPr lang="en-US" sz="1700" dirty="0">
                          <a:effectLst/>
                        </a:rPr>
                        <a:t>Relation between the tables can be established</a:t>
                      </a:r>
                    </a:p>
                  </a:txBody>
                  <a:tcPr marL="0" marR="0" marT="0" marB="0"/>
                </a:tc>
              </a:tr>
            </a:tbl>
          </a:graphicData>
        </a:graphic>
      </p:graphicFrame>
    </p:spTree>
    <p:extLst>
      <p:ext uri="{BB962C8B-B14F-4D97-AF65-F5344CB8AC3E}">
        <p14:creationId xmlns:p14="http://schemas.microsoft.com/office/powerpoint/2010/main" val="630161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Normalization?</a:t>
            </a:r>
            <a:endParaRPr lang="en-US" sz="1400" dirty="0"/>
          </a:p>
        </p:txBody>
      </p:sp>
      <p:sp>
        <p:nvSpPr>
          <p:cNvPr id="8" name="TextBox 7"/>
          <p:cNvSpPr txBox="1"/>
          <p:nvPr/>
        </p:nvSpPr>
        <p:spPr>
          <a:xfrm>
            <a:off x="228600" y="685800"/>
            <a:ext cx="8382000" cy="5632311"/>
          </a:xfrm>
          <a:prstGeom prst="rect">
            <a:avLst/>
          </a:prstGeom>
          <a:noFill/>
        </p:spPr>
        <p:txBody>
          <a:bodyPr wrap="square" rtlCol="0">
            <a:spAutoFit/>
          </a:bodyPr>
          <a:lstStyle/>
          <a:p>
            <a:r>
              <a:rPr lang="en-US" dirty="0" smtClean="0"/>
              <a:t>The </a:t>
            </a:r>
            <a:r>
              <a:rPr lang="en-US" dirty="0"/>
              <a:t>relational databases comprises of indexes, key elements, and tables. The rows of the tables are called ‘</a:t>
            </a:r>
            <a:r>
              <a:rPr lang="en-US" b="1" dirty="0"/>
              <a:t>Tuples</a:t>
            </a:r>
            <a:r>
              <a:rPr lang="en-US" dirty="0"/>
              <a:t>’.  The normalization technique is adopted when it comes to designing of data tables. The term ‘</a:t>
            </a:r>
            <a:r>
              <a:rPr lang="en-US" b="1" dirty="0"/>
              <a:t>Normalization</a:t>
            </a:r>
            <a:r>
              <a:rPr lang="en-US" dirty="0"/>
              <a:t>’ refers to certain methods to be followed for organization of data in the database and when these standards are met through your designed data tables; they are called ‘Data normalization’. This technique helps in removal of unnecessary data’s and a cleaner organization of data and its tables.  </a:t>
            </a:r>
            <a:endParaRPr lang="en-US" dirty="0" smtClean="0"/>
          </a:p>
          <a:p>
            <a:endParaRPr lang="en-US" dirty="0"/>
          </a:p>
          <a:p>
            <a:r>
              <a:rPr lang="en-US" dirty="0"/>
              <a:t>Database normalization is the process of organizing the fields and tables of a relational database to minimize redundancy and dependency. Normalization usually involves dividing large tables into smaller (and less redundant) tables and defining relationships between them. The objective is to isolate data so that additions, deletions, and modifications of a field can be made in just one table and then propagated through the rest of the database via the defined relationships</a:t>
            </a:r>
            <a:r>
              <a:rPr lang="en-US" dirty="0" smtClean="0"/>
              <a:t>.</a:t>
            </a:r>
            <a:endParaRPr lang="en-US" dirty="0"/>
          </a:p>
          <a:p>
            <a:endParaRPr lang="en-US" dirty="0"/>
          </a:p>
          <a:p>
            <a:r>
              <a:rPr lang="en-US" dirty="0" smtClean="0"/>
              <a:t>Why perform Normalization?</a:t>
            </a:r>
          </a:p>
          <a:p>
            <a:pPr marL="342900" indent="-342900">
              <a:buFont typeface="+mj-lt"/>
              <a:buAutoNum type="arabicPeriod"/>
            </a:pPr>
            <a:r>
              <a:rPr lang="en-US" dirty="0" smtClean="0"/>
              <a:t>Reduce errors</a:t>
            </a:r>
          </a:p>
          <a:p>
            <a:pPr marL="342900" indent="-342900">
              <a:buFont typeface="+mj-lt"/>
              <a:buAutoNum type="arabicPeriod"/>
            </a:pPr>
            <a:r>
              <a:rPr lang="en-US" dirty="0" smtClean="0"/>
              <a:t>Reduce Data Redundancy</a:t>
            </a:r>
          </a:p>
          <a:p>
            <a:pPr marL="342900" indent="-342900">
              <a:buFont typeface="+mj-lt"/>
              <a:buAutoNum type="arabicPeriod"/>
            </a:pPr>
            <a:r>
              <a:rPr lang="en-US" dirty="0" smtClean="0"/>
              <a:t>Data Integrity</a:t>
            </a:r>
          </a:p>
          <a:p>
            <a:pPr marL="342900" indent="-342900">
              <a:buFont typeface="+mj-lt"/>
              <a:buAutoNum type="arabicPeriod"/>
            </a:pPr>
            <a:endParaRPr lang="en-US" dirty="0"/>
          </a:p>
        </p:txBody>
      </p:sp>
    </p:spTree>
    <p:extLst>
      <p:ext uri="{BB962C8B-B14F-4D97-AF65-F5344CB8AC3E}">
        <p14:creationId xmlns:p14="http://schemas.microsoft.com/office/powerpoint/2010/main" val="2068516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Normalization?</a:t>
            </a:r>
            <a:endParaRPr lang="en-US" sz="1400" dirty="0"/>
          </a:p>
        </p:txBody>
      </p:sp>
      <p:sp>
        <p:nvSpPr>
          <p:cNvPr id="8" name="TextBox 7"/>
          <p:cNvSpPr txBox="1"/>
          <p:nvPr/>
        </p:nvSpPr>
        <p:spPr>
          <a:xfrm>
            <a:off x="228600" y="685800"/>
            <a:ext cx="8382000" cy="5632311"/>
          </a:xfrm>
          <a:prstGeom prst="rect">
            <a:avLst/>
          </a:prstGeom>
          <a:noFill/>
        </p:spPr>
        <p:txBody>
          <a:bodyPr wrap="square" rtlCol="0">
            <a:spAutoFit/>
          </a:bodyPr>
          <a:lstStyle/>
          <a:p>
            <a:r>
              <a:rPr lang="en-US" dirty="0" smtClean="0"/>
              <a:t>Normalization can be broken down into (5) levels or 5 Normal Forms (NF)</a:t>
            </a:r>
          </a:p>
          <a:p>
            <a:endParaRPr lang="en-US" dirty="0"/>
          </a:p>
          <a:p>
            <a:r>
              <a:rPr lang="en-US" dirty="0" smtClean="0"/>
              <a:t>The </a:t>
            </a:r>
            <a:r>
              <a:rPr lang="en-US" b="1" dirty="0"/>
              <a:t>first normal </a:t>
            </a:r>
            <a:r>
              <a:rPr lang="en-US" b="1" dirty="0" smtClean="0"/>
              <a:t>form (1NF)</a:t>
            </a:r>
            <a:r>
              <a:rPr lang="en-US" dirty="0" smtClean="0"/>
              <a:t> </a:t>
            </a:r>
            <a:r>
              <a:rPr lang="en-US" dirty="0"/>
              <a:t>emphasizes on the need to organize the larger data into smaller logical units in the form of ‘tables’, provide one unique identity to a column in each row (Primary key) and to avoid any multiplicity in values (no repetitive values).  For example, you have customer purchase </a:t>
            </a:r>
            <a:r>
              <a:rPr lang="en-US" dirty="0" smtClean="0"/>
              <a:t>record table, </a:t>
            </a:r>
            <a:r>
              <a:rPr lang="en-US" dirty="0"/>
              <a:t>which would have columns such as customer id, customer name, items bought and the cost of the item. Now the ‘products bought’ and the ‘price of the products’ could have multiple entries in the column field in case the customer has purchased more than one item and which would actually clutter the data. In order to avoid this, the data should be divided into two tables namely ‘Customer details’ and ‘Customer purchase record’. The first table could have customer id, customer name and the second table could have items bought, customer id and the cost of the item</a:t>
            </a:r>
            <a:r>
              <a:rPr lang="en-US" dirty="0" smtClean="0"/>
              <a:t>. </a:t>
            </a:r>
            <a:r>
              <a:rPr lang="en-US" b="1" i="1" dirty="0"/>
              <a:t>No Repeating Elements or Groups of Elements</a:t>
            </a:r>
            <a:endParaRPr lang="en-US" i="1" dirty="0" smtClean="0"/>
          </a:p>
          <a:p>
            <a:endParaRPr lang="en-US" dirty="0"/>
          </a:p>
          <a:p>
            <a:r>
              <a:rPr lang="en-US" dirty="0"/>
              <a:t>The </a:t>
            </a:r>
            <a:r>
              <a:rPr lang="en-US" b="1" dirty="0"/>
              <a:t>second normal </a:t>
            </a:r>
            <a:r>
              <a:rPr lang="en-US" b="1" dirty="0" smtClean="0"/>
              <a:t>form (2NF)</a:t>
            </a:r>
            <a:r>
              <a:rPr lang="en-US" dirty="0" smtClean="0"/>
              <a:t> </a:t>
            </a:r>
            <a:r>
              <a:rPr lang="en-US" dirty="0"/>
              <a:t>reiterates on meeting of the requirements of the first normal form and also states that each non-key column should be related to primary key</a:t>
            </a:r>
            <a:r>
              <a:rPr lang="en-US" dirty="0" smtClean="0"/>
              <a:t>. </a:t>
            </a:r>
            <a:r>
              <a:rPr lang="en-US" b="1" i="1" dirty="0"/>
              <a:t>No Partial Dependencies on a Concatenated </a:t>
            </a:r>
            <a:r>
              <a:rPr lang="en-US" b="1" i="1" dirty="0" smtClean="0"/>
              <a:t>Key</a:t>
            </a:r>
          </a:p>
          <a:p>
            <a:endParaRPr lang="en-US" b="1" i="1" dirty="0"/>
          </a:p>
          <a:p>
            <a:r>
              <a:rPr lang="en-US" dirty="0" smtClean="0"/>
              <a:t>The </a:t>
            </a:r>
            <a:r>
              <a:rPr lang="en-US" b="1" dirty="0" smtClean="0"/>
              <a:t>third normal form (3NF) </a:t>
            </a:r>
            <a:r>
              <a:rPr lang="en-US" dirty="0" smtClean="0"/>
              <a:t>is one of the most common forms, and what most database administrators strive to achieve. </a:t>
            </a:r>
            <a:r>
              <a:rPr lang="en-US" b="1" i="1" dirty="0"/>
              <a:t>No Dependencies on Non-Key Attributes</a:t>
            </a:r>
          </a:p>
        </p:txBody>
      </p:sp>
    </p:spTree>
    <p:extLst>
      <p:ext uri="{BB962C8B-B14F-4D97-AF65-F5344CB8AC3E}">
        <p14:creationId xmlns:p14="http://schemas.microsoft.com/office/powerpoint/2010/main" val="2188375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Normalization?</a:t>
            </a:r>
            <a:endParaRPr lang="en-US" sz="1400" dirty="0"/>
          </a:p>
        </p:txBody>
      </p:sp>
      <p:sp>
        <p:nvSpPr>
          <p:cNvPr id="8" name="TextBox 7"/>
          <p:cNvSpPr txBox="1"/>
          <p:nvPr/>
        </p:nvSpPr>
        <p:spPr>
          <a:xfrm>
            <a:off x="228600" y="685800"/>
            <a:ext cx="8382000" cy="2031325"/>
          </a:xfrm>
          <a:prstGeom prst="rect">
            <a:avLst/>
          </a:prstGeom>
          <a:noFill/>
        </p:spPr>
        <p:txBody>
          <a:bodyPr wrap="square" rtlCol="0">
            <a:spAutoFit/>
          </a:bodyPr>
          <a:lstStyle/>
          <a:p>
            <a:r>
              <a:rPr lang="en-US" dirty="0" smtClean="0"/>
              <a:t>Normalization can be broken down into (5) levels or 5 Normal Forms (NF)</a:t>
            </a:r>
          </a:p>
          <a:p>
            <a:endParaRPr lang="en-US" dirty="0" smtClean="0"/>
          </a:p>
          <a:p>
            <a:r>
              <a:rPr lang="en-US" dirty="0" smtClean="0"/>
              <a:t>The </a:t>
            </a:r>
            <a:r>
              <a:rPr lang="en-US" b="1" dirty="0" smtClean="0"/>
              <a:t>fourth normal form (4NF)</a:t>
            </a:r>
            <a:r>
              <a:rPr lang="en-US" dirty="0" smtClean="0"/>
              <a:t> has one additional dependency. </a:t>
            </a:r>
            <a:r>
              <a:rPr lang="en-US" dirty="0"/>
              <a:t>A relation is in </a:t>
            </a:r>
            <a:r>
              <a:rPr lang="en-US" dirty="0" smtClean="0"/>
              <a:t>(4NF) </a:t>
            </a:r>
            <a:r>
              <a:rPr lang="en-US" dirty="0"/>
              <a:t>if it has no </a:t>
            </a:r>
            <a:r>
              <a:rPr lang="en-US" dirty="0">
                <a:hlinkClick r:id="rId3"/>
              </a:rPr>
              <a:t>multi-valued </a:t>
            </a:r>
            <a:r>
              <a:rPr lang="en-US" dirty="0" smtClean="0">
                <a:hlinkClick r:id="rId3"/>
              </a:rPr>
              <a:t>dependencies</a:t>
            </a:r>
            <a:r>
              <a:rPr lang="en-US" dirty="0" smtClean="0"/>
              <a:t>.</a:t>
            </a:r>
          </a:p>
          <a:p>
            <a:endParaRPr lang="en-US" dirty="0"/>
          </a:p>
          <a:p>
            <a:r>
              <a:rPr lang="en-US" dirty="0" smtClean="0"/>
              <a:t>The </a:t>
            </a:r>
            <a:r>
              <a:rPr lang="en-US" b="1" dirty="0" smtClean="0"/>
              <a:t>fifth normal form (5NF) </a:t>
            </a:r>
            <a:r>
              <a:rPr lang="en-US" dirty="0" smtClean="0"/>
              <a:t>is very rarely seen, but basically exists </a:t>
            </a:r>
            <a:r>
              <a:rPr lang="en-US" dirty="0"/>
              <a:t>when every non-trivial </a:t>
            </a:r>
            <a:r>
              <a:rPr lang="en-US" dirty="0">
                <a:hlinkClick r:id="rId4" tooltip="Join dependency"/>
              </a:rPr>
              <a:t>join dependency</a:t>
            </a:r>
            <a:r>
              <a:rPr lang="en-US" dirty="0"/>
              <a:t> in it is implied by the </a:t>
            </a:r>
            <a:r>
              <a:rPr lang="en-US" dirty="0">
                <a:hlinkClick r:id="rId5" tooltip="Candidate key"/>
              </a:rPr>
              <a:t>candidate keys</a:t>
            </a:r>
            <a:r>
              <a:rPr lang="en-US" dirty="0"/>
              <a:t>.</a:t>
            </a:r>
          </a:p>
        </p:txBody>
      </p:sp>
    </p:spTree>
    <p:extLst>
      <p:ext uri="{BB962C8B-B14F-4D97-AF65-F5344CB8AC3E}">
        <p14:creationId xmlns:p14="http://schemas.microsoft.com/office/powerpoint/2010/main" val="3273483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Data Integrity?</a:t>
            </a:r>
            <a:endParaRPr lang="en-US" sz="1400" dirty="0"/>
          </a:p>
        </p:txBody>
      </p:sp>
      <p:sp>
        <p:nvSpPr>
          <p:cNvPr id="8" name="TextBox 7"/>
          <p:cNvSpPr txBox="1"/>
          <p:nvPr/>
        </p:nvSpPr>
        <p:spPr>
          <a:xfrm>
            <a:off x="228600" y="685800"/>
            <a:ext cx="8382000" cy="5693866"/>
          </a:xfrm>
          <a:prstGeom prst="rect">
            <a:avLst/>
          </a:prstGeom>
          <a:noFill/>
        </p:spPr>
        <p:txBody>
          <a:bodyPr wrap="square" rtlCol="0">
            <a:spAutoFit/>
          </a:bodyPr>
          <a:lstStyle/>
          <a:p>
            <a:r>
              <a:rPr lang="en-US" dirty="0" smtClean="0"/>
              <a:t>One of the main reasons that we normalize databases is to ensure </a:t>
            </a:r>
            <a:r>
              <a:rPr lang="en-US" b="1" dirty="0" smtClean="0"/>
              <a:t>data integrity</a:t>
            </a:r>
            <a:r>
              <a:rPr lang="en-US" dirty="0" smtClean="0"/>
              <a:t>.</a:t>
            </a:r>
            <a:endParaRPr lang="en-US" dirty="0"/>
          </a:p>
          <a:p>
            <a:endParaRPr lang="en-US" dirty="0" smtClean="0"/>
          </a:p>
          <a:p>
            <a:r>
              <a:rPr lang="en-US" b="1" dirty="0" smtClean="0"/>
              <a:t>Definition </a:t>
            </a:r>
            <a:r>
              <a:rPr lang="en-US" b="1" dirty="0"/>
              <a:t>- What does Data Integrity mean?</a:t>
            </a:r>
          </a:p>
          <a:p>
            <a:r>
              <a:rPr lang="en-US" dirty="0" smtClean="0"/>
              <a:t>Data integrity </a:t>
            </a:r>
            <a:r>
              <a:rPr lang="en-US" dirty="0"/>
              <a:t>refers to the overall completeness, accuracy and consistency of data. Data integrity is usually imposed during the </a:t>
            </a:r>
            <a:r>
              <a:rPr lang="en-US" dirty="0" smtClean="0"/>
              <a:t>database </a:t>
            </a:r>
            <a:r>
              <a:rPr lang="en-US" dirty="0"/>
              <a:t>design phase through the use of standard procedures and rules. Data integrity can be maintained through the use of various error checking methods and validation procedures</a:t>
            </a:r>
            <a:r>
              <a:rPr lang="en-US" dirty="0" smtClean="0"/>
              <a:t>.</a:t>
            </a:r>
          </a:p>
          <a:p>
            <a:endParaRPr lang="en-US" dirty="0"/>
          </a:p>
          <a:p>
            <a:r>
              <a:rPr lang="en-US" dirty="0"/>
              <a:t>The following three integrity constraints are used in a relational database structure to achieve data integrity</a:t>
            </a:r>
            <a:r>
              <a:rPr lang="en-US" dirty="0" smtClean="0"/>
              <a:t>:</a:t>
            </a:r>
          </a:p>
          <a:p>
            <a:pPr marL="342900" indent="-342900">
              <a:buFont typeface="+mj-lt"/>
              <a:buAutoNum type="arabicPeriod"/>
            </a:pPr>
            <a:r>
              <a:rPr lang="en-US" sz="1600" b="1" dirty="0"/>
              <a:t>Entity Integrity</a:t>
            </a:r>
            <a:r>
              <a:rPr lang="en-US" sz="1600" dirty="0"/>
              <a:t>: This is concerned with the concept of primary keys. The rule states that every table must have its own primary key and that each has to be unique and not </a:t>
            </a:r>
            <a:r>
              <a:rPr lang="en-US" sz="1600" dirty="0" smtClean="0"/>
              <a:t>null</a:t>
            </a:r>
          </a:p>
          <a:p>
            <a:pPr marL="342900" indent="-342900">
              <a:buFont typeface="+mj-lt"/>
              <a:buAutoNum type="arabicPeriod"/>
            </a:pPr>
            <a:r>
              <a:rPr lang="en-US" sz="1600" b="1" dirty="0"/>
              <a:t>Referential Integrity</a:t>
            </a:r>
            <a:r>
              <a:rPr lang="en-US" sz="1600" dirty="0"/>
              <a:t>: This is the concept of foreign keys. The rule states that the foreign key value can be in two states. The first state is that the foreign key value would refer to a primary key value of another table, or it can be null. Being null could simply mean that there are no relationships, or that the relationship is unknown. </a:t>
            </a:r>
            <a:endParaRPr lang="en-US" sz="1600" dirty="0" smtClean="0"/>
          </a:p>
          <a:p>
            <a:pPr marL="342900" indent="-342900">
              <a:buFont typeface="+mj-lt"/>
              <a:buAutoNum type="arabicPeriod"/>
            </a:pPr>
            <a:r>
              <a:rPr lang="en-US" sz="1600" dirty="0"/>
              <a:t>Domain Integrity: This states that all </a:t>
            </a:r>
            <a:r>
              <a:rPr lang="en-US" sz="1600" dirty="0" smtClean="0"/>
              <a:t>columns </a:t>
            </a:r>
            <a:r>
              <a:rPr lang="en-US" sz="1600" dirty="0"/>
              <a:t>in a relational database are in a defined domain</a:t>
            </a:r>
            <a:r>
              <a:rPr lang="en-US" sz="1600" dirty="0" smtClean="0"/>
              <a:t>.</a:t>
            </a:r>
          </a:p>
          <a:p>
            <a:endParaRPr lang="en-US" dirty="0"/>
          </a:p>
          <a:p>
            <a:r>
              <a:rPr lang="en-US" dirty="0"/>
              <a:t>The concept of </a:t>
            </a:r>
            <a:r>
              <a:rPr lang="en-US" b="1" dirty="0"/>
              <a:t>data integrity ensures that all data in a database can be traced and connected to other data</a:t>
            </a:r>
            <a:r>
              <a:rPr lang="en-US" dirty="0"/>
              <a:t>. This ensures that everything is recoverable and searchable.</a:t>
            </a:r>
          </a:p>
          <a:p>
            <a:endParaRPr lang="en-US" dirty="0"/>
          </a:p>
        </p:txBody>
      </p:sp>
    </p:spTree>
    <p:extLst>
      <p:ext uri="{BB962C8B-B14F-4D97-AF65-F5344CB8AC3E}">
        <p14:creationId xmlns:p14="http://schemas.microsoft.com/office/powerpoint/2010/main" val="1860156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Relationships</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endParaRPr lang="en-US" sz="1600" dirty="0"/>
          </a:p>
          <a:p>
            <a:r>
              <a:rPr lang="en-US" sz="1600" dirty="0"/>
              <a:t>To get rid of the redundant </a:t>
            </a:r>
            <a:r>
              <a:rPr lang="en-US" sz="1600" dirty="0" smtClean="0"/>
              <a:t>data, we take larger tables and break them into small tables.  To create relations between tables, you add additional columns that reference the data in the corresponding table. </a:t>
            </a:r>
            <a:r>
              <a:rPr lang="en-US" sz="1600" dirty="0"/>
              <a:t>A relationship between 2 tables is established when the data in one of the columns in the first table matches the data in a column in the second table</a:t>
            </a:r>
            <a:r>
              <a:rPr lang="en-US" sz="1600" dirty="0" smtClean="0"/>
              <a:t>.</a:t>
            </a:r>
          </a:p>
          <a:p>
            <a:endParaRPr lang="en-US" sz="1600" dirty="0"/>
          </a:p>
          <a:p>
            <a:r>
              <a:rPr lang="en-US" sz="1600" dirty="0"/>
              <a:t>To explain this further we have to understand SQL relational concepts – </a:t>
            </a:r>
            <a:r>
              <a:rPr lang="en-US" sz="1600" b="1" dirty="0"/>
              <a:t>Primary Key </a:t>
            </a:r>
            <a:r>
              <a:rPr lang="en-US" sz="1600" dirty="0"/>
              <a:t>and </a:t>
            </a:r>
            <a:r>
              <a:rPr lang="en-US" sz="1600" b="1" dirty="0"/>
              <a:t>Foreign Key</a:t>
            </a:r>
            <a:r>
              <a:rPr lang="en-US" sz="1600" dirty="0"/>
              <a:t>. Primary Key is a column or a combination of columns that uniquely identifies each row in a table. Foreign Key is a column or a combination of columns whose values match a Primary Key in a different table. In the most common scenario the relationship between 2 tables matches the Primary Key in one of the tables with a Foreign Key in the second table</a:t>
            </a:r>
            <a:r>
              <a:rPr lang="en-US" sz="1600" dirty="0" smtClean="0"/>
              <a:t>.</a:t>
            </a:r>
          </a:p>
          <a:p>
            <a:endParaRPr lang="en-US" sz="1600" dirty="0"/>
          </a:p>
          <a:p>
            <a:r>
              <a:rPr lang="en-US" sz="1600" dirty="0"/>
              <a:t>There are 3 types of relations between tables – </a:t>
            </a:r>
          </a:p>
          <a:p>
            <a:pPr marL="342900" indent="-342900">
              <a:buFont typeface="+mj-lt"/>
              <a:buAutoNum type="arabicPeriod"/>
            </a:pPr>
            <a:r>
              <a:rPr lang="en-US" sz="1600" b="1" dirty="0" smtClean="0"/>
              <a:t>One-To-Many</a:t>
            </a:r>
            <a:r>
              <a:rPr lang="en-US" sz="1600" dirty="0" smtClean="0"/>
              <a:t> (Most Common) - </a:t>
            </a:r>
            <a:r>
              <a:rPr lang="en-US" sz="1600" dirty="0"/>
              <a:t>a row in one of the tables can have many matching rows in the second table, but a row the second table can match only one row in the first table</a:t>
            </a:r>
            <a:endParaRPr lang="en-US" sz="1600" dirty="0" smtClean="0"/>
          </a:p>
          <a:p>
            <a:pPr marL="342900" indent="-342900">
              <a:buFont typeface="+mj-lt"/>
              <a:buAutoNum type="arabicPeriod"/>
            </a:pPr>
            <a:r>
              <a:rPr lang="en-US" sz="1600" b="1" dirty="0" smtClean="0"/>
              <a:t>Many-To-Many</a:t>
            </a:r>
            <a:r>
              <a:rPr lang="en-US" sz="1600" dirty="0" smtClean="0"/>
              <a:t> - </a:t>
            </a:r>
            <a:r>
              <a:rPr lang="en-US" sz="1600" dirty="0"/>
              <a:t>many rows from the first table can match many rows in the second and the other way around</a:t>
            </a:r>
            <a:endParaRPr lang="en-US" sz="1600" dirty="0" smtClean="0"/>
          </a:p>
          <a:p>
            <a:pPr marL="342900" indent="-342900">
              <a:buFont typeface="+mj-lt"/>
              <a:buAutoNum type="arabicPeriod"/>
            </a:pPr>
            <a:r>
              <a:rPr lang="en-US" sz="1600" b="1" dirty="0" smtClean="0"/>
              <a:t>One-To-One</a:t>
            </a:r>
            <a:r>
              <a:rPr lang="en-US" sz="1600" dirty="0" smtClean="0"/>
              <a:t> - </a:t>
            </a:r>
            <a:r>
              <a:rPr lang="en-US" sz="1600" dirty="0"/>
              <a:t>each row in the first table may match only one row in the second and the other way around</a:t>
            </a:r>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4211298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Examples:</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pPr marL="285750" marR="0" indent="-285750" algn="l" rtl="0" latinLnBrk="0">
              <a:spcBef>
                <a:spcPct val="20000"/>
              </a:spcBef>
              <a:buFont typeface="Arial" panose="020B0604020202020204" pitchFamily="34" charset="0"/>
              <a:buChar char="•"/>
            </a:pPr>
            <a:endParaRPr lang="en-US" sz="1600" dirty="0" smtClean="0"/>
          </a:p>
          <a:p>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27910741"/>
              </p:ext>
            </p:extLst>
          </p:nvPr>
        </p:nvGraphicFramePr>
        <p:xfrm>
          <a:off x="381000" y="1143000"/>
          <a:ext cx="7994904" cy="2225040"/>
        </p:xfrm>
        <a:graphic>
          <a:graphicData uri="http://schemas.openxmlformats.org/drawingml/2006/table">
            <a:tbl>
              <a:tblPr firstRow="1" bandRow="1">
                <a:tableStyleId>{B301B821-A1FF-4177-AEE7-76D212191A09}</a:tableStyleId>
              </a:tblPr>
              <a:tblGrid>
                <a:gridCol w="913753"/>
                <a:gridCol w="913753"/>
                <a:gridCol w="994224"/>
                <a:gridCol w="1445470"/>
                <a:gridCol w="827591"/>
                <a:gridCol w="1306009"/>
                <a:gridCol w="731908"/>
                <a:gridCol w="862196"/>
              </a:tblGrid>
              <a:tr h="533400">
                <a:tc>
                  <a:txBody>
                    <a:bodyPr/>
                    <a:lstStyle/>
                    <a:p>
                      <a:r>
                        <a:rPr lang="en-US" sz="1600" dirty="0" smtClean="0"/>
                        <a:t>Last</a:t>
                      </a:r>
                    </a:p>
                    <a:p>
                      <a:r>
                        <a:rPr lang="en-US" sz="1600" dirty="0" smtClean="0"/>
                        <a:t>Name</a:t>
                      </a:r>
                      <a:endParaRPr lang="en-US" sz="1600" dirty="0"/>
                    </a:p>
                  </a:txBody>
                  <a:tcPr/>
                </a:tc>
                <a:tc>
                  <a:txBody>
                    <a:bodyPr/>
                    <a:lstStyle/>
                    <a:p>
                      <a:r>
                        <a:rPr lang="en-US" sz="1600" dirty="0" smtClean="0"/>
                        <a:t>First</a:t>
                      </a:r>
                    </a:p>
                    <a:p>
                      <a:r>
                        <a:rPr lang="en-US" sz="1600" dirty="0" smtClean="0"/>
                        <a:t>Name</a:t>
                      </a:r>
                      <a:endParaRPr lang="en-US" sz="1600" dirty="0"/>
                    </a:p>
                  </a:txBody>
                  <a:tcPr/>
                </a:tc>
                <a:tc>
                  <a:txBody>
                    <a:bodyPr/>
                    <a:lstStyle/>
                    <a:p>
                      <a:r>
                        <a:rPr lang="en-US" sz="1600" dirty="0" smtClean="0"/>
                        <a:t>DOB</a:t>
                      </a:r>
                      <a:endParaRPr lang="en-US" sz="1600" dirty="0"/>
                    </a:p>
                  </a:txBody>
                  <a:tcPr/>
                </a:tc>
                <a:tc>
                  <a:txBody>
                    <a:bodyPr/>
                    <a:lstStyle/>
                    <a:p>
                      <a:r>
                        <a:rPr lang="en-US" sz="1600" dirty="0" smtClean="0"/>
                        <a:t>Street1</a:t>
                      </a:r>
                      <a:endParaRPr lang="en-US" sz="1600" dirty="0"/>
                    </a:p>
                  </a:txBody>
                  <a:tcPr/>
                </a:tc>
                <a:tc>
                  <a:txBody>
                    <a:bodyPr/>
                    <a:lstStyle/>
                    <a:p>
                      <a:r>
                        <a:rPr lang="en-US" sz="1600" dirty="0" smtClean="0"/>
                        <a:t>Street2</a:t>
                      </a:r>
                      <a:endParaRPr lang="en-US" sz="1600" dirty="0"/>
                    </a:p>
                  </a:txBody>
                  <a:tcPr/>
                </a:tc>
                <a:tc>
                  <a:txBody>
                    <a:bodyPr/>
                    <a:lstStyle/>
                    <a:p>
                      <a:r>
                        <a:rPr lang="en-US" sz="1600" dirty="0" smtClean="0"/>
                        <a:t>City</a:t>
                      </a:r>
                      <a:endParaRPr lang="en-US" sz="1600" dirty="0"/>
                    </a:p>
                  </a:txBody>
                  <a:tcPr/>
                </a:tc>
                <a:tc>
                  <a:txBody>
                    <a:bodyPr/>
                    <a:lstStyle/>
                    <a:p>
                      <a:r>
                        <a:rPr lang="en-US" sz="1600" dirty="0" smtClean="0"/>
                        <a:t>State</a:t>
                      </a:r>
                      <a:endParaRPr lang="en-US" sz="1600" dirty="0"/>
                    </a:p>
                  </a:txBody>
                  <a:tcPr/>
                </a:tc>
                <a:tc>
                  <a:txBody>
                    <a:bodyPr/>
                    <a:lstStyle/>
                    <a:p>
                      <a:r>
                        <a:rPr lang="en-US" sz="1600" dirty="0" smtClean="0"/>
                        <a:t>Zip</a:t>
                      </a:r>
                      <a:endParaRPr lang="en-US" sz="1600" dirty="0"/>
                    </a:p>
                  </a:txBody>
                  <a:tcPr/>
                </a:tc>
              </a:tr>
              <a:tr h="533400">
                <a:tc>
                  <a:txBody>
                    <a:bodyPr/>
                    <a:lstStyle/>
                    <a:p>
                      <a:r>
                        <a:rPr lang="en-US" sz="1600" dirty="0" smtClean="0"/>
                        <a:t>King</a:t>
                      </a:r>
                      <a:endParaRPr lang="en-US" sz="1600" dirty="0"/>
                    </a:p>
                  </a:txBody>
                  <a:tcPr/>
                </a:tc>
                <a:tc>
                  <a:txBody>
                    <a:bodyPr/>
                    <a:lstStyle/>
                    <a:p>
                      <a:r>
                        <a:rPr lang="en-US" sz="1600" dirty="0" smtClean="0"/>
                        <a:t>Sam</a:t>
                      </a:r>
                      <a:endParaRPr lang="en-US" sz="1600" dirty="0"/>
                    </a:p>
                  </a:txBody>
                  <a:tcPr/>
                </a:tc>
                <a:tc>
                  <a:txBody>
                    <a:bodyPr/>
                    <a:lstStyle/>
                    <a:p>
                      <a:r>
                        <a:rPr lang="en-US" sz="1600" dirty="0" smtClean="0"/>
                        <a:t>05/25/85</a:t>
                      </a:r>
                      <a:endParaRPr lang="en-US" sz="1600" dirty="0"/>
                    </a:p>
                  </a:txBody>
                  <a:tcPr/>
                </a:tc>
                <a:tc>
                  <a:txBody>
                    <a:bodyPr/>
                    <a:lstStyle/>
                    <a:p>
                      <a:r>
                        <a:rPr lang="en-US" sz="1600" dirty="0" smtClean="0"/>
                        <a:t>56 Main Street</a:t>
                      </a:r>
                      <a:endParaRPr lang="en-US" sz="1600" dirty="0"/>
                    </a:p>
                  </a:txBody>
                  <a:tcPr/>
                </a:tc>
                <a:tc>
                  <a:txBody>
                    <a:bodyPr/>
                    <a:lstStyle/>
                    <a:p>
                      <a:endParaRPr lang="en-US" sz="1600" dirty="0"/>
                    </a:p>
                  </a:txBody>
                  <a:tcPr/>
                </a:tc>
                <a:tc>
                  <a:txBody>
                    <a:bodyPr/>
                    <a:lstStyle/>
                    <a:p>
                      <a:r>
                        <a:rPr lang="en-US" sz="1600" dirty="0" smtClean="0"/>
                        <a:t>Florence</a:t>
                      </a:r>
                      <a:endParaRPr lang="en-US" sz="1600" dirty="0"/>
                    </a:p>
                  </a:txBody>
                  <a:tcPr/>
                </a:tc>
                <a:tc>
                  <a:txBody>
                    <a:bodyPr/>
                    <a:lstStyle/>
                    <a:p>
                      <a:r>
                        <a:rPr lang="en-US" sz="1600" dirty="0" smtClean="0"/>
                        <a:t>GA</a:t>
                      </a:r>
                      <a:endParaRPr lang="en-US" sz="1600" dirty="0"/>
                    </a:p>
                  </a:txBody>
                  <a:tcPr/>
                </a:tc>
                <a:tc>
                  <a:txBody>
                    <a:bodyPr/>
                    <a:lstStyle/>
                    <a:p>
                      <a:r>
                        <a:rPr lang="en-US" sz="1600" dirty="0" smtClean="0"/>
                        <a:t>31506</a:t>
                      </a:r>
                      <a:endParaRPr lang="en-US" sz="1600" dirty="0"/>
                    </a:p>
                  </a:txBody>
                  <a:tcPr/>
                </a:tc>
              </a:tr>
              <a:tr h="533400">
                <a:tc>
                  <a:txBody>
                    <a:bodyPr/>
                    <a:lstStyle/>
                    <a:p>
                      <a:r>
                        <a:rPr lang="en-US" sz="1600" dirty="0" smtClean="0"/>
                        <a:t>Smith</a:t>
                      </a:r>
                      <a:endParaRPr lang="en-US" sz="1600" dirty="0"/>
                    </a:p>
                  </a:txBody>
                  <a:tcPr/>
                </a:tc>
                <a:tc>
                  <a:txBody>
                    <a:bodyPr/>
                    <a:lstStyle/>
                    <a:p>
                      <a:r>
                        <a:rPr lang="en-US" sz="1600" dirty="0" smtClean="0"/>
                        <a:t>Jane</a:t>
                      </a:r>
                      <a:endParaRPr lang="en-US" sz="1600" dirty="0"/>
                    </a:p>
                  </a:txBody>
                  <a:tcPr/>
                </a:tc>
                <a:tc>
                  <a:txBody>
                    <a:bodyPr/>
                    <a:lstStyle/>
                    <a:p>
                      <a:r>
                        <a:rPr lang="en-US" sz="1600" dirty="0" smtClean="0"/>
                        <a:t>02/20/86</a:t>
                      </a:r>
                      <a:endParaRPr lang="en-US" sz="1600" dirty="0"/>
                    </a:p>
                  </a:txBody>
                  <a:tcPr/>
                </a:tc>
                <a:tc>
                  <a:txBody>
                    <a:bodyPr/>
                    <a:lstStyle/>
                    <a:p>
                      <a:r>
                        <a:rPr lang="en-US" sz="1600" dirty="0" smtClean="0"/>
                        <a:t>223 White St.</a:t>
                      </a:r>
                      <a:endParaRPr lang="en-US" sz="1600" dirty="0"/>
                    </a:p>
                  </a:txBody>
                  <a:tcPr/>
                </a:tc>
                <a:tc>
                  <a:txBody>
                    <a:bodyPr/>
                    <a:lstStyle/>
                    <a:p>
                      <a:endParaRPr lang="en-US" sz="1600" dirty="0"/>
                    </a:p>
                  </a:txBody>
                  <a:tcPr/>
                </a:tc>
                <a:tc>
                  <a:txBody>
                    <a:bodyPr/>
                    <a:lstStyle/>
                    <a:p>
                      <a:r>
                        <a:rPr lang="en-US" sz="1600" dirty="0" smtClean="0"/>
                        <a:t>Freedom</a:t>
                      </a:r>
                      <a:endParaRPr lang="en-US" sz="1600" dirty="0"/>
                    </a:p>
                  </a:txBody>
                  <a:tcPr/>
                </a:tc>
                <a:tc>
                  <a:txBody>
                    <a:bodyPr/>
                    <a:lstStyle/>
                    <a:p>
                      <a:r>
                        <a:rPr lang="en-US" sz="1600" dirty="0" smtClean="0"/>
                        <a:t>KS</a:t>
                      </a:r>
                      <a:endParaRPr lang="en-US" sz="1600" dirty="0"/>
                    </a:p>
                  </a:txBody>
                  <a:tcPr/>
                </a:tc>
                <a:tc>
                  <a:txBody>
                    <a:bodyPr/>
                    <a:lstStyle/>
                    <a:p>
                      <a:r>
                        <a:rPr lang="en-US" sz="1600" dirty="0" smtClean="0"/>
                        <a:t>42589</a:t>
                      </a:r>
                      <a:endParaRPr lang="en-US" sz="1600" dirty="0"/>
                    </a:p>
                  </a:txBody>
                  <a:tcPr/>
                </a:tc>
              </a:tr>
              <a:tr h="533400">
                <a:tc>
                  <a:txBody>
                    <a:bodyPr/>
                    <a:lstStyle/>
                    <a:p>
                      <a:r>
                        <a:rPr lang="en-US" sz="1600" dirty="0" smtClean="0"/>
                        <a:t>Waters</a:t>
                      </a:r>
                      <a:endParaRPr lang="en-US" sz="1600" dirty="0"/>
                    </a:p>
                  </a:txBody>
                  <a:tcPr/>
                </a:tc>
                <a:tc>
                  <a:txBody>
                    <a:bodyPr/>
                    <a:lstStyle/>
                    <a:p>
                      <a:r>
                        <a:rPr lang="en-US" sz="1600" dirty="0" smtClean="0"/>
                        <a:t>Mary</a:t>
                      </a:r>
                      <a:endParaRPr lang="en-US" sz="1600" dirty="0"/>
                    </a:p>
                  </a:txBody>
                  <a:tcPr/>
                </a:tc>
                <a:tc>
                  <a:txBody>
                    <a:bodyPr/>
                    <a:lstStyle/>
                    <a:p>
                      <a:r>
                        <a:rPr lang="en-US" sz="1600" dirty="0" smtClean="0"/>
                        <a:t>06/10/87</a:t>
                      </a:r>
                      <a:endParaRPr lang="en-US" sz="1600" dirty="0"/>
                    </a:p>
                  </a:txBody>
                  <a:tcPr/>
                </a:tc>
                <a:tc>
                  <a:txBody>
                    <a:bodyPr/>
                    <a:lstStyle/>
                    <a:p>
                      <a:r>
                        <a:rPr lang="en-US" sz="1600" dirty="0" smtClean="0"/>
                        <a:t>78 Michigan</a:t>
                      </a:r>
                      <a:r>
                        <a:rPr lang="en-US" sz="1600" baseline="0" dirty="0" smtClean="0"/>
                        <a:t> Ave.</a:t>
                      </a:r>
                      <a:endParaRPr lang="en-US" sz="1600" dirty="0"/>
                    </a:p>
                  </a:txBody>
                  <a:tcPr/>
                </a:tc>
                <a:tc>
                  <a:txBody>
                    <a:bodyPr/>
                    <a:lstStyle/>
                    <a:p>
                      <a:endParaRPr lang="en-US" sz="1600" dirty="0"/>
                    </a:p>
                  </a:txBody>
                  <a:tcPr/>
                </a:tc>
                <a:tc>
                  <a:txBody>
                    <a:bodyPr/>
                    <a:lstStyle/>
                    <a:p>
                      <a:r>
                        <a:rPr lang="en-US" sz="1600" dirty="0" smtClean="0"/>
                        <a:t>Chicago</a:t>
                      </a:r>
                      <a:endParaRPr lang="en-US" sz="1600" dirty="0"/>
                    </a:p>
                  </a:txBody>
                  <a:tcPr/>
                </a:tc>
                <a:tc>
                  <a:txBody>
                    <a:bodyPr/>
                    <a:lstStyle/>
                    <a:p>
                      <a:r>
                        <a:rPr lang="en-US" sz="1600" dirty="0" smtClean="0"/>
                        <a:t>IL</a:t>
                      </a:r>
                      <a:endParaRPr lang="en-US" sz="1600" dirty="0"/>
                    </a:p>
                  </a:txBody>
                  <a:tcPr/>
                </a:tc>
                <a:tc>
                  <a:txBody>
                    <a:bodyPr/>
                    <a:lstStyle/>
                    <a:p>
                      <a:r>
                        <a:rPr lang="en-US" sz="1600" dirty="0" smtClean="0"/>
                        <a:t>78452</a:t>
                      </a:r>
                      <a:endParaRPr lang="en-US" sz="1600" dirty="0"/>
                    </a:p>
                  </a:txBody>
                  <a:tcPr/>
                </a:tc>
              </a:tr>
            </a:tbl>
          </a:graphicData>
        </a:graphic>
      </p:graphicFrame>
      <p:sp>
        <p:nvSpPr>
          <p:cNvPr id="5" name="TextBox 4"/>
          <p:cNvSpPr txBox="1"/>
          <p:nvPr/>
        </p:nvSpPr>
        <p:spPr>
          <a:xfrm>
            <a:off x="349088" y="762000"/>
            <a:ext cx="1251112" cy="369332"/>
          </a:xfrm>
          <a:prstGeom prst="rect">
            <a:avLst/>
          </a:prstGeom>
          <a:noFill/>
        </p:spPr>
        <p:txBody>
          <a:bodyPr wrap="none" rtlCol="0">
            <a:spAutoFit/>
          </a:bodyPr>
          <a:lstStyle/>
          <a:p>
            <a:r>
              <a:rPr lang="en-US" dirty="0" smtClean="0"/>
              <a:t>Users Table</a:t>
            </a:r>
            <a:endParaRPr lang="en-US" dirty="0"/>
          </a:p>
        </p:txBody>
      </p:sp>
    </p:spTree>
    <p:extLst>
      <p:ext uri="{BB962C8B-B14F-4D97-AF65-F5344CB8AC3E}">
        <p14:creationId xmlns:p14="http://schemas.microsoft.com/office/powerpoint/2010/main" val="303777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Examples:</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pPr marL="285750" marR="0" indent="-285750" algn="l" rtl="0" latinLnBrk="0">
              <a:spcBef>
                <a:spcPct val="20000"/>
              </a:spcBef>
              <a:buFont typeface="Arial" panose="020B0604020202020204" pitchFamily="34" charset="0"/>
              <a:buChar char="•"/>
            </a:pPr>
            <a:endParaRPr lang="en-US" sz="1600" dirty="0" smtClean="0"/>
          </a:p>
          <a:p>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
        <p:nvSpPr>
          <p:cNvPr id="5" name="TextBox 4"/>
          <p:cNvSpPr txBox="1"/>
          <p:nvPr/>
        </p:nvSpPr>
        <p:spPr>
          <a:xfrm>
            <a:off x="381000" y="838200"/>
            <a:ext cx="1251112" cy="369332"/>
          </a:xfrm>
          <a:prstGeom prst="rect">
            <a:avLst/>
          </a:prstGeom>
          <a:noFill/>
        </p:spPr>
        <p:txBody>
          <a:bodyPr wrap="none" rtlCol="0">
            <a:spAutoFit/>
          </a:bodyPr>
          <a:lstStyle/>
          <a:p>
            <a:r>
              <a:rPr lang="en-US" dirty="0" smtClean="0"/>
              <a:t>Users Table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08593158"/>
              </p:ext>
            </p:extLst>
          </p:nvPr>
        </p:nvGraphicFramePr>
        <p:xfrm>
          <a:off x="457200" y="1219200"/>
          <a:ext cx="6096000" cy="1483360"/>
        </p:xfrm>
        <a:graphic>
          <a:graphicData uri="http://schemas.openxmlformats.org/drawingml/2006/table">
            <a:tbl>
              <a:tblPr firstRow="1" bandRow="1">
                <a:tableStyleId>{B301B821-A1FF-4177-AEE7-76D212191A09}</a:tableStyleId>
              </a:tblPr>
              <a:tblGrid>
                <a:gridCol w="1676400"/>
                <a:gridCol w="1371600"/>
                <a:gridCol w="1524000"/>
                <a:gridCol w="1524000"/>
              </a:tblGrid>
              <a:tr h="370840">
                <a:tc>
                  <a:txBody>
                    <a:bodyPr/>
                    <a:lstStyle/>
                    <a:p>
                      <a:r>
                        <a:rPr lang="en-US" dirty="0" err="1" smtClean="0"/>
                        <a:t>Users_PIDM</a:t>
                      </a:r>
                      <a:endParaRPr lang="en-US" dirty="0"/>
                    </a:p>
                  </a:txBody>
                  <a:tcPr/>
                </a:tc>
                <a:tc>
                  <a:txBody>
                    <a:bodyPr/>
                    <a:lstStyle/>
                    <a:p>
                      <a:r>
                        <a:rPr lang="en-US" dirty="0" err="1" smtClean="0"/>
                        <a:t>LastName</a:t>
                      </a:r>
                      <a:endParaRPr lang="en-US" dirty="0"/>
                    </a:p>
                  </a:txBody>
                  <a:tcPr/>
                </a:tc>
                <a:tc>
                  <a:txBody>
                    <a:bodyPr/>
                    <a:lstStyle/>
                    <a:p>
                      <a:r>
                        <a:rPr lang="en-US" dirty="0" err="1" smtClean="0"/>
                        <a:t>FirstName</a:t>
                      </a:r>
                      <a:endParaRPr lang="en-US" dirty="0"/>
                    </a:p>
                  </a:txBody>
                  <a:tcPr/>
                </a:tc>
                <a:tc>
                  <a:txBody>
                    <a:bodyPr/>
                    <a:lstStyle/>
                    <a:p>
                      <a:r>
                        <a:rPr lang="en-US" dirty="0" smtClean="0"/>
                        <a:t>DOB</a:t>
                      </a:r>
                      <a:endParaRPr lang="en-US" dirty="0"/>
                    </a:p>
                  </a:txBody>
                  <a:tcPr/>
                </a:tc>
              </a:tr>
              <a:tr h="370840">
                <a:tc>
                  <a:txBody>
                    <a:bodyPr/>
                    <a:lstStyle/>
                    <a:p>
                      <a:r>
                        <a:rPr lang="en-US" dirty="0" smtClean="0"/>
                        <a:t>1</a:t>
                      </a:r>
                      <a:endParaRPr lang="en-US" dirty="0"/>
                    </a:p>
                  </a:txBody>
                  <a:tcPr/>
                </a:tc>
                <a:tc>
                  <a:txBody>
                    <a:bodyPr/>
                    <a:lstStyle/>
                    <a:p>
                      <a:r>
                        <a:rPr lang="en-US" dirty="0" smtClean="0"/>
                        <a:t>King</a:t>
                      </a:r>
                      <a:endParaRPr lang="en-US" dirty="0"/>
                    </a:p>
                  </a:txBody>
                  <a:tcPr/>
                </a:tc>
                <a:tc>
                  <a:txBody>
                    <a:bodyPr/>
                    <a:lstStyle/>
                    <a:p>
                      <a:r>
                        <a:rPr lang="en-US" dirty="0" smtClean="0"/>
                        <a:t>Sam</a:t>
                      </a:r>
                      <a:endParaRPr lang="en-US" dirty="0"/>
                    </a:p>
                  </a:txBody>
                  <a:tcPr/>
                </a:tc>
                <a:tc>
                  <a:txBody>
                    <a:bodyPr/>
                    <a:lstStyle/>
                    <a:p>
                      <a:r>
                        <a:rPr lang="en-US" dirty="0" smtClean="0"/>
                        <a:t>05/25/85</a:t>
                      </a:r>
                      <a:endParaRPr lang="en-US" dirty="0"/>
                    </a:p>
                  </a:txBody>
                  <a:tcPr/>
                </a:tc>
              </a:tr>
              <a:tr h="370840">
                <a:tc>
                  <a:txBody>
                    <a:bodyPr/>
                    <a:lstStyle/>
                    <a:p>
                      <a:r>
                        <a:rPr lang="en-US" dirty="0" smtClean="0"/>
                        <a:t>2</a:t>
                      </a:r>
                      <a:endParaRPr lang="en-US" dirty="0"/>
                    </a:p>
                  </a:txBody>
                  <a:tcPr/>
                </a:tc>
                <a:tc>
                  <a:txBody>
                    <a:bodyPr/>
                    <a:lstStyle/>
                    <a:p>
                      <a:r>
                        <a:rPr lang="en-US" dirty="0" smtClean="0"/>
                        <a:t>Smith</a:t>
                      </a:r>
                      <a:endParaRPr lang="en-US" dirty="0"/>
                    </a:p>
                  </a:txBody>
                  <a:tcPr/>
                </a:tc>
                <a:tc>
                  <a:txBody>
                    <a:bodyPr/>
                    <a:lstStyle/>
                    <a:p>
                      <a:r>
                        <a:rPr lang="en-US" dirty="0" smtClean="0"/>
                        <a:t>Jane</a:t>
                      </a:r>
                      <a:endParaRPr lang="en-US" dirty="0"/>
                    </a:p>
                  </a:txBody>
                  <a:tcPr/>
                </a:tc>
                <a:tc>
                  <a:txBody>
                    <a:bodyPr/>
                    <a:lstStyle/>
                    <a:p>
                      <a:r>
                        <a:rPr lang="en-US" dirty="0" smtClean="0"/>
                        <a:t>02/20/86</a:t>
                      </a:r>
                      <a:endParaRPr lang="en-US" dirty="0"/>
                    </a:p>
                  </a:txBody>
                  <a:tcPr/>
                </a:tc>
              </a:tr>
              <a:tr h="370840">
                <a:tc>
                  <a:txBody>
                    <a:bodyPr/>
                    <a:lstStyle/>
                    <a:p>
                      <a:r>
                        <a:rPr lang="en-US" dirty="0" smtClean="0"/>
                        <a:t>3</a:t>
                      </a:r>
                      <a:endParaRPr lang="en-US" dirty="0"/>
                    </a:p>
                  </a:txBody>
                  <a:tcPr/>
                </a:tc>
                <a:tc>
                  <a:txBody>
                    <a:bodyPr/>
                    <a:lstStyle/>
                    <a:p>
                      <a:r>
                        <a:rPr lang="en-US" dirty="0" smtClean="0"/>
                        <a:t>Waters</a:t>
                      </a:r>
                      <a:endParaRPr lang="en-US" dirty="0"/>
                    </a:p>
                  </a:txBody>
                  <a:tcPr/>
                </a:tc>
                <a:tc>
                  <a:txBody>
                    <a:bodyPr/>
                    <a:lstStyle/>
                    <a:p>
                      <a:r>
                        <a:rPr lang="en-US" dirty="0" smtClean="0"/>
                        <a:t>Mary</a:t>
                      </a:r>
                      <a:endParaRPr lang="en-US" dirty="0"/>
                    </a:p>
                  </a:txBody>
                  <a:tcPr/>
                </a:tc>
                <a:tc>
                  <a:txBody>
                    <a:bodyPr/>
                    <a:lstStyle/>
                    <a:p>
                      <a:r>
                        <a:rPr lang="en-US" dirty="0" smtClean="0"/>
                        <a:t>06/10/87</a:t>
                      </a:r>
                      <a:endParaRPr lang="en-US" dirty="0"/>
                    </a:p>
                  </a:txBody>
                  <a:tcPr/>
                </a:tc>
              </a:tr>
            </a:tbl>
          </a:graphicData>
        </a:graphic>
      </p:graphicFrame>
      <p:sp>
        <p:nvSpPr>
          <p:cNvPr id="7" name="TextBox 6"/>
          <p:cNvSpPr txBox="1"/>
          <p:nvPr/>
        </p:nvSpPr>
        <p:spPr>
          <a:xfrm>
            <a:off x="891460" y="3581400"/>
            <a:ext cx="1481303" cy="369332"/>
          </a:xfrm>
          <a:prstGeom prst="rect">
            <a:avLst/>
          </a:prstGeom>
          <a:noFill/>
        </p:spPr>
        <p:txBody>
          <a:bodyPr wrap="none" rtlCol="0">
            <a:spAutoFit/>
          </a:bodyPr>
          <a:lstStyle/>
          <a:p>
            <a:r>
              <a:rPr lang="en-US" dirty="0" smtClean="0"/>
              <a:t>Address Table</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922326058"/>
              </p:ext>
            </p:extLst>
          </p:nvPr>
        </p:nvGraphicFramePr>
        <p:xfrm>
          <a:off x="914402" y="3932919"/>
          <a:ext cx="6781798" cy="1752600"/>
        </p:xfrm>
        <a:graphic>
          <a:graphicData uri="http://schemas.openxmlformats.org/drawingml/2006/table">
            <a:tbl>
              <a:tblPr firstRow="1" bandRow="1">
                <a:tableStyleId>{B301B821-A1FF-4177-AEE7-76D212191A09}</a:tableStyleId>
              </a:tblPr>
              <a:tblGrid>
                <a:gridCol w="1676398"/>
                <a:gridCol w="1981200"/>
                <a:gridCol w="744284"/>
                <a:gridCol w="2379916"/>
              </a:tblGrid>
              <a:tr h="370840">
                <a:tc>
                  <a:txBody>
                    <a:bodyPr/>
                    <a:lstStyle/>
                    <a:p>
                      <a:r>
                        <a:rPr lang="en-US" dirty="0" err="1" smtClean="0"/>
                        <a:t>Address_PIDM</a:t>
                      </a:r>
                      <a:endParaRPr lang="en-US" dirty="0"/>
                    </a:p>
                  </a:txBody>
                  <a:tcPr/>
                </a:tc>
                <a:tc>
                  <a:txBody>
                    <a:bodyPr/>
                    <a:lstStyle/>
                    <a:p>
                      <a:r>
                        <a:rPr lang="en-US" dirty="0" smtClean="0"/>
                        <a:t>Street1</a:t>
                      </a:r>
                      <a:endParaRPr lang="en-US" dirty="0"/>
                    </a:p>
                  </a:txBody>
                  <a:tcPr/>
                </a:tc>
                <a:tc>
                  <a:txBody>
                    <a:bodyPr/>
                    <a:lstStyle/>
                    <a:p>
                      <a:r>
                        <a:rPr lang="en-US" dirty="0" smtClean="0"/>
                        <a:t>Street2</a:t>
                      </a:r>
                      <a:endParaRPr lang="en-US" dirty="0"/>
                    </a:p>
                  </a:txBody>
                  <a:tcPr/>
                </a:tc>
                <a:tc>
                  <a:txBody>
                    <a:bodyPr/>
                    <a:lstStyle/>
                    <a:p>
                      <a:r>
                        <a:rPr lang="en-US" dirty="0" smtClean="0"/>
                        <a:t>City</a:t>
                      </a:r>
                      <a:endParaRPr lang="en-US" dirty="0"/>
                    </a:p>
                  </a:txBody>
                  <a:tcPr/>
                </a:tc>
              </a:tr>
              <a:tr h="370840">
                <a:tc>
                  <a:txBody>
                    <a:bodyPr/>
                    <a:lstStyle/>
                    <a:p>
                      <a:r>
                        <a:rPr lang="en-US" dirty="0" smtClean="0"/>
                        <a:t>1</a:t>
                      </a:r>
                      <a:endParaRPr lang="en-US" dirty="0"/>
                    </a:p>
                  </a:txBody>
                  <a:tcPr/>
                </a:tc>
                <a:tc>
                  <a:txBody>
                    <a:bodyPr/>
                    <a:lstStyle/>
                    <a:p>
                      <a:r>
                        <a:rPr lang="en-US" dirty="0" smtClean="0"/>
                        <a:t>56 Main St</a:t>
                      </a:r>
                      <a:endParaRPr lang="en-US" dirty="0"/>
                    </a:p>
                  </a:txBody>
                  <a:tcPr/>
                </a:tc>
                <a:tc>
                  <a:txBody>
                    <a:bodyPr/>
                    <a:lstStyle/>
                    <a:p>
                      <a:endParaRPr lang="en-US" dirty="0"/>
                    </a:p>
                  </a:txBody>
                  <a:tcPr/>
                </a:tc>
                <a:tc>
                  <a:txBody>
                    <a:bodyPr/>
                    <a:lstStyle/>
                    <a:p>
                      <a:r>
                        <a:rPr lang="en-US" dirty="0" smtClean="0"/>
                        <a:t>Florence</a:t>
                      </a:r>
                      <a:endParaRPr lang="en-US" dirty="0"/>
                    </a:p>
                  </a:txBody>
                  <a:tcPr/>
                </a:tc>
              </a:tr>
              <a:tr h="370840">
                <a:tc>
                  <a:txBody>
                    <a:bodyPr/>
                    <a:lstStyle/>
                    <a:p>
                      <a:r>
                        <a:rPr lang="en-US" dirty="0" smtClean="0"/>
                        <a:t>2</a:t>
                      </a:r>
                      <a:endParaRPr lang="en-US" dirty="0"/>
                    </a:p>
                  </a:txBody>
                  <a:tcPr/>
                </a:tc>
                <a:tc>
                  <a:txBody>
                    <a:bodyPr/>
                    <a:lstStyle/>
                    <a:p>
                      <a:r>
                        <a:rPr lang="en-US" dirty="0" smtClean="0"/>
                        <a:t>223</a:t>
                      </a:r>
                      <a:r>
                        <a:rPr lang="en-US" baseline="0" dirty="0" smtClean="0"/>
                        <a:t> White St</a:t>
                      </a:r>
                      <a:endParaRPr lang="en-US" dirty="0"/>
                    </a:p>
                  </a:txBody>
                  <a:tcPr/>
                </a:tc>
                <a:tc>
                  <a:txBody>
                    <a:bodyPr/>
                    <a:lstStyle/>
                    <a:p>
                      <a:endParaRPr lang="en-US" dirty="0"/>
                    </a:p>
                  </a:txBody>
                  <a:tcPr/>
                </a:tc>
                <a:tc>
                  <a:txBody>
                    <a:bodyPr/>
                    <a:lstStyle/>
                    <a:p>
                      <a:r>
                        <a:rPr lang="en-US" dirty="0" smtClean="0"/>
                        <a:t>Freedom</a:t>
                      </a:r>
                      <a:endParaRPr lang="en-US" dirty="0"/>
                    </a:p>
                  </a:txBody>
                  <a:tcPr/>
                </a:tc>
              </a:tr>
              <a:tr h="370840">
                <a:tc>
                  <a:txBody>
                    <a:bodyPr/>
                    <a:lstStyle/>
                    <a:p>
                      <a:r>
                        <a:rPr lang="en-US" dirty="0" smtClean="0"/>
                        <a:t>3</a:t>
                      </a:r>
                      <a:endParaRPr lang="en-US" dirty="0"/>
                    </a:p>
                  </a:txBody>
                  <a:tcPr/>
                </a:tc>
                <a:tc>
                  <a:txBody>
                    <a:bodyPr/>
                    <a:lstStyle/>
                    <a:p>
                      <a:r>
                        <a:rPr lang="en-US" dirty="0" smtClean="0"/>
                        <a:t>78</a:t>
                      </a:r>
                      <a:r>
                        <a:rPr lang="en-US" baseline="0" dirty="0" smtClean="0"/>
                        <a:t> Michigan Ave</a:t>
                      </a:r>
                      <a:endParaRPr lang="en-US" dirty="0"/>
                    </a:p>
                  </a:txBody>
                  <a:tcPr/>
                </a:tc>
                <a:tc>
                  <a:txBody>
                    <a:bodyPr/>
                    <a:lstStyle/>
                    <a:p>
                      <a:endParaRPr lang="en-US" dirty="0"/>
                    </a:p>
                  </a:txBody>
                  <a:tcPr/>
                </a:tc>
                <a:tc>
                  <a:txBody>
                    <a:bodyPr/>
                    <a:lstStyle/>
                    <a:p>
                      <a:r>
                        <a:rPr lang="en-US" dirty="0" smtClean="0"/>
                        <a:t>Chicago</a:t>
                      </a:r>
                      <a:endParaRPr lang="en-US" dirty="0"/>
                    </a:p>
                  </a:txBody>
                  <a:tcPr/>
                </a:tc>
              </a:tr>
            </a:tbl>
          </a:graphicData>
        </a:graphic>
      </p:graphicFrame>
    </p:spTree>
    <p:extLst>
      <p:ext uri="{BB962C8B-B14F-4D97-AF65-F5344CB8AC3E}">
        <p14:creationId xmlns:p14="http://schemas.microsoft.com/office/powerpoint/2010/main" val="1101131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Summary</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pPr marL="285750" marR="0" indent="-285750" algn="l" rtl="0" latinLnBrk="0">
              <a:spcBef>
                <a:spcPct val="20000"/>
              </a:spcBef>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a:t>The relationships in a RDBMS ensure that there is no redundant </a:t>
            </a:r>
            <a:r>
              <a:rPr lang="en-US" sz="1600" dirty="0" smtClean="0"/>
              <a:t>data</a:t>
            </a:r>
          </a:p>
          <a:p>
            <a:pPr marL="285750" indent="-285750">
              <a:buFont typeface="Arial" panose="020B0604020202020204" pitchFamily="34" charset="0"/>
              <a:buChar char="•"/>
            </a:pPr>
            <a:r>
              <a:rPr lang="en-US" sz="1600" dirty="0" smtClean="0"/>
              <a:t>Normalization ensures data integrity</a:t>
            </a:r>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221635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databases</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a:t>
            </a:r>
            <a:endParaRPr lang="en-US" sz="1400" dirty="0"/>
          </a:p>
        </p:txBody>
      </p:sp>
      <p:pic>
        <p:nvPicPr>
          <p:cNvPr id="3" name="Content Placeholder 2"/>
          <p:cNvPicPr>
            <a:picLocks noGrp="1" noChangeAspect="1"/>
          </p:cNvPicPr>
          <p:nvPr>
            <p:ph sz="quarter" idx="15"/>
          </p:nvPr>
        </p:nvPicPr>
        <p:blipFill>
          <a:blip r:embed="rId3">
            <a:extLst>
              <a:ext uri="{28A0092B-C50C-407E-A947-70E740481C1C}">
                <a14:useLocalDpi xmlns:a14="http://schemas.microsoft.com/office/drawing/2010/main" val="0"/>
              </a:ext>
            </a:extLst>
          </a:blip>
          <a:stretch>
            <a:fillRect/>
          </a:stretch>
        </p:blipFill>
        <p:spPr>
          <a:xfrm>
            <a:off x="3035300" y="2057400"/>
            <a:ext cx="5346700" cy="4648200"/>
          </a:xfrm>
        </p:spPr>
      </p:pic>
      <p:sp>
        <p:nvSpPr>
          <p:cNvPr id="5" name="TextBox 4"/>
          <p:cNvSpPr txBox="1"/>
          <p:nvPr/>
        </p:nvSpPr>
        <p:spPr>
          <a:xfrm>
            <a:off x="381000" y="838200"/>
            <a:ext cx="7891969" cy="923330"/>
          </a:xfrm>
          <a:prstGeom prst="rect">
            <a:avLst/>
          </a:prstGeom>
          <a:noFill/>
        </p:spPr>
        <p:txBody>
          <a:bodyPr wrap="none" rtlCol="0">
            <a:spAutoFit/>
          </a:bodyPr>
          <a:lstStyle/>
          <a:p>
            <a:r>
              <a:rPr lang="en-US" dirty="0" smtClean="0"/>
              <a:t>An organized electronic collection of data.</a:t>
            </a:r>
          </a:p>
          <a:p>
            <a:pPr marL="285750" indent="-285750">
              <a:buFont typeface="Arial" panose="020B0604020202020204" pitchFamily="34" charset="0"/>
              <a:buChar char="•"/>
            </a:pPr>
            <a:r>
              <a:rPr lang="en-US" dirty="0" smtClean="0"/>
              <a:t>Data is usually organized to model business processes that require information.</a:t>
            </a:r>
          </a:p>
          <a:p>
            <a:pPr marL="285750" indent="-285750">
              <a:buFont typeface="Arial" panose="020B0604020202020204" pitchFamily="34" charset="0"/>
              <a:buChar char="•"/>
            </a:pPr>
            <a:r>
              <a:rPr lang="en-US" b="1" dirty="0" smtClean="0"/>
              <a:t>Data is organized </a:t>
            </a:r>
            <a:r>
              <a:rPr lang="en-US" b="1" dirty="0"/>
              <a:t>so that it can easily be accessed, managed, and </a:t>
            </a:r>
            <a:r>
              <a:rPr lang="en-US" b="1" dirty="0" smtClean="0"/>
              <a:t>updated.</a:t>
            </a:r>
            <a:endParaRPr lang="en-US" dirty="0"/>
          </a:p>
        </p:txBody>
      </p:sp>
      <p:sp>
        <p:nvSpPr>
          <p:cNvPr id="6" name="TextBox 5"/>
          <p:cNvSpPr txBox="1"/>
          <p:nvPr/>
        </p:nvSpPr>
        <p:spPr>
          <a:xfrm>
            <a:off x="381000" y="3657600"/>
            <a:ext cx="2414956" cy="646331"/>
          </a:xfrm>
          <a:prstGeom prst="rect">
            <a:avLst/>
          </a:prstGeom>
          <a:noFill/>
        </p:spPr>
        <p:txBody>
          <a:bodyPr wrap="none" rtlCol="0">
            <a:spAutoFit/>
          </a:bodyPr>
          <a:lstStyle/>
          <a:p>
            <a:r>
              <a:rPr lang="en-US" dirty="0" smtClean="0"/>
              <a:t>What are some </a:t>
            </a:r>
          </a:p>
          <a:p>
            <a:r>
              <a:rPr lang="en-US" dirty="0" smtClean="0"/>
              <a:t>Examples of databases?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Table?</a:t>
            </a:r>
            <a:endParaRPr lang="en-US" sz="1400" dirty="0"/>
          </a:p>
        </p:txBody>
      </p:sp>
      <p:graphicFrame>
        <p:nvGraphicFramePr>
          <p:cNvPr id="7" name="Content Placeholder 6"/>
          <p:cNvGraphicFramePr>
            <a:graphicFrameLocks noGrp="1"/>
          </p:cNvGraphicFramePr>
          <p:nvPr>
            <p:ph sz="quarter" idx="15"/>
            <p:extLst>
              <p:ext uri="{D42A27DB-BD31-4B8C-83A1-F6EECF244321}">
                <p14:modId xmlns:p14="http://schemas.microsoft.com/office/powerpoint/2010/main" val="4021729025"/>
              </p:ext>
            </p:extLst>
          </p:nvPr>
        </p:nvGraphicFramePr>
        <p:xfrm>
          <a:off x="304800" y="4191000"/>
          <a:ext cx="8074024" cy="1478280"/>
        </p:xfrm>
        <a:graphic>
          <a:graphicData uri="http://schemas.openxmlformats.org/drawingml/2006/table">
            <a:tbl>
              <a:tblPr firstRow="1" bandRow="1">
                <a:tableStyleId>{B301B821-A1FF-4177-AEE7-76D212191A09}</a:tableStyleId>
              </a:tblPr>
              <a:tblGrid>
                <a:gridCol w="2018506"/>
                <a:gridCol w="2018506"/>
                <a:gridCol w="2018506"/>
                <a:gridCol w="2018506"/>
              </a:tblGrid>
              <a:tr h="142240">
                <a:tc>
                  <a:txBody>
                    <a:bodyPr/>
                    <a:lstStyle/>
                    <a:p>
                      <a:r>
                        <a:rPr lang="en-US" dirty="0" smtClean="0"/>
                        <a:t>Last Name</a:t>
                      </a:r>
                      <a:endParaRPr lang="en-US" dirty="0"/>
                    </a:p>
                  </a:txBody>
                  <a:tcPr/>
                </a:tc>
                <a:tc>
                  <a:txBody>
                    <a:bodyPr/>
                    <a:lstStyle/>
                    <a:p>
                      <a:r>
                        <a:rPr lang="en-US" dirty="0" smtClean="0"/>
                        <a:t>First Name</a:t>
                      </a:r>
                      <a:endParaRPr lang="en-US" dirty="0"/>
                    </a:p>
                  </a:txBody>
                  <a:tcPr/>
                </a:tc>
                <a:tc>
                  <a:txBody>
                    <a:bodyPr/>
                    <a:lstStyle/>
                    <a:p>
                      <a:r>
                        <a:rPr lang="en-US" dirty="0" smtClean="0"/>
                        <a:t>Address</a:t>
                      </a:r>
                      <a:endParaRPr lang="en-US" dirty="0"/>
                    </a:p>
                  </a:txBody>
                  <a:tcPr/>
                </a:tc>
                <a:tc>
                  <a:txBody>
                    <a:bodyPr/>
                    <a:lstStyle/>
                    <a:p>
                      <a:r>
                        <a:rPr lang="en-US" dirty="0" smtClean="0"/>
                        <a:t>City</a:t>
                      </a:r>
                      <a:endParaRPr lang="en-US" dirty="0"/>
                    </a:p>
                  </a:txBody>
                  <a:tcPr/>
                </a:tc>
              </a:tr>
              <a:tr h="370840">
                <a:tc>
                  <a:txBody>
                    <a:bodyPr/>
                    <a:lstStyle/>
                    <a:p>
                      <a:r>
                        <a:rPr lang="en-US" dirty="0" smtClean="0"/>
                        <a:t>Jones</a:t>
                      </a:r>
                      <a:endParaRPr lang="en-US" dirty="0"/>
                    </a:p>
                  </a:txBody>
                  <a:tcPr/>
                </a:tc>
                <a:tc>
                  <a:txBody>
                    <a:bodyPr/>
                    <a:lstStyle/>
                    <a:p>
                      <a:r>
                        <a:rPr lang="en-US" dirty="0" smtClean="0"/>
                        <a:t>Sarah</a:t>
                      </a:r>
                      <a:endParaRPr lang="en-US" dirty="0"/>
                    </a:p>
                  </a:txBody>
                  <a:tcPr/>
                </a:tc>
                <a:tc>
                  <a:txBody>
                    <a:bodyPr/>
                    <a:lstStyle/>
                    <a:p>
                      <a:r>
                        <a:rPr lang="en-US" dirty="0" smtClean="0"/>
                        <a:t>123 Main Street</a:t>
                      </a:r>
                      <a:endParaRPr lang="en-US" dirty="0"/>
                    </a:p>
                  </a:txBody>
                  <a:tcPr/>
                </a:tc>
                <a:tc>
                  <a:txBody>
                    <a:bodyPr/>
                    <a:lstStyle/>
                    <a:p>
                      <a:r>
                        <a:rPr lang="en-US" dirty="0" smtClean="0"/>
                        <a:t>Orlando</a:t>
                      </a:r>
                      <a:endParaRPr lang="en-US" dirty="0"/>
                    </a:p>
                  </a:txBody>
                  <a:tcPr/>
                </a:tc>
              </a:tr>
              <a:tr h="370840">
                <a:tc>
                  <a:txBody>
                    <a:bodyPr/>
                    <a:lstStyle/>
                    <a:p>
                      <a:r>
                        <a:rPr lang="en-US" dirty="0" smtClean="0"/>
                        <a:t>Smith</a:t>
                      </a:r>
                      <a:endParaRPr lang="en-US" dirty="0"/>
                    </a:p>
                  </a:txBody>
                  <a:tcPr/>
                </a:tc>
                <a:tc>
                  <a:txBody>
                    <a:bodyPr/>
                    <a:lstStyle/>
                    <a:p>
                      <a:r>
                        <a:rPr lang="en-US" dirty="0" smtClean="0"/>
                        <a:t>Penny</a:t>
                      </a:r>
                      <a:endParaRPr lang="en-US" dirty="0"/>
                    </a:p>
                  </a:txBody>
                  <a:tcPr/>
                </a:tc>
                <a:tc>
                  <a:txBody>
                    <a:bodyPr/>
                    <a:lstStyle/>
                    <a:p>
                      <a:r>
                        <a:rPr lang="en-US" dirty="0" smtClean="0"/>
                        <a:t>567 First Street</a:t>
                      </a:r>
                      <a:endParaRPr lang="en-US" dirty="0"/>
                    </a:p>
                  </a:txBody>
                  <a:tcPr/>
                </a:tc>
                <a:tc>
                  <a:txBody>
                    <a:bodyPr/>
                    <a:lstStyle/>
                    <a:p>
                      <a:r>
                        <a:rPr lang="en-US" dirty="0" smtClean="0"/>
                        <a:t>Tampa</a:t>
                      </a:r>
                      <a:endParaRPr lang="en-US" dirty="0"/>
                    </a:p>
                  </a:txBody>
                  <a:tcPr/>
                </a:tc>
              </a:tr>
              <a:tr h="370840">
                <a:tc>
                  <a:txBody>
                    <a:bodyPr/>
                    <a:lstStyle/>
                    <a:p>
                      <a:r>
                        <a:rPr lang="en-US" dirty="0" smtClean="0"/>
                        <a:t>Reed</a:t>
                      </a:r>
                      <a:endParaRPr lang="en-US" dirty="0"/>
                    </a:p>
                  </a:txBody>
                  <a:tcPr/>
                </a:tc>
                <a:tc>
                  <a:txBody>
                    <a:bodyPr/>
                    <a:lstStyle/>
                    <a:p>
                      <a:r>
                        <a:rPr lang="en-US" dirty="0" smtClean="0"/>
                        <a:t>Gary</a:t>
                      </a:r>
                      <a:endParaRPr lang="en-US" dirty="0"/>
                    </a:p>
                  </a:txBody>
                  <a:tcPr/>
                </a:tc>
                <a:tc>
                  <a:txBody>
                    <a:bodyPr/>
                    <a:lstStyle/>
                    <a:p>
                      <a:r>
                        <a:rPr lang="en-US" dirty="0" smtClean="0"/>
                        <a:t>890 Third Street</a:t>
                      </a:r>
                      <a:endParaRPr lang="en-US" dirty="0"/>
                    </a:p>
                  </a:txBody>
                  <a:tcPr/>
                </a:tc>
                <a:tc>
                  <a:txBody>
                    <a:bodyPr/>
                    <a:lstStyle/>
                    <a:p>
                      <a:r>
                        <a:rPr lang="en-US" dirty="0" smtClean="0"/>
                        <a:t>Jacksonville</a:t>
                      </a:r>
                      <a:endParaRPr lang="en-US" dirty="0"/>
                    </a:p>
                  </a:txBody>
                  <a:tcPr/>
                </a:tc>
              </a:tr>
            </a:tbl>
          </a:graphicData>
        </a:graphic>
      </p:graphicFrame>
      <p:sp>
        <p:nvSpPr>
          <p:cNvPr id="8" name="TextBox 7"/>
          <p:cNvSpPr txBox="1"/>
          <p:nvPr/>
        </p:nvSpPr>
        <p:spPr>
          <a:xfrm>
            <a:off x="228600" y="685800"/>
            <a:ext cx="7946855" cy="1477328"/>
          </a:xfrm>
          <a:prstGeom prst="rect">
            <a:avLst/>
          </a:prstGeom>
          <a:noFill/>
        </p:spPr>
        <p:txBody>
          <a:bodyPr wrap="none" rtlCol="0">
            <a:spAutoFit/>
          </a:bodyPr>
          <a:lstStyle/>
          <a:p>
            <a:r>
              <a:rPr lang="en-US" dirty="0"/>
              <a:t>A </a:t>
            </a:r>
            <a:r>
              <a:rPr lang="en-US" dirty="0" smtClean="0"/>
              <a:t>table </a:t>
            </a:r>
            <a:r>
              <a:rPr lang="en-US" dirty="0"/>
              <a:t>is a collection of related data held in a structured format within a </a:t>
            </a:r>
            <a:r>
              <a:rPr lang="en-US" dirty="0" smtClean="0"/>
              <a:t>database.</a:t>
            </a:r>
          </a:p>
          <a:p>
            <a:pPr marL="285750" indent="-285750">
              <a:buFont typeface="Arial" panose="020B0604020202020204" pitchFamily="34" charset="0"/>
              <a:buChar char="•"/>
            </a:pPr>
            <a:r>
              <a:rPr lang="en-US" dirty="0" smtClean="0"/>
              <a:t> </a:t>
            </a:r>
            <a:r>
              <a:rPr lang="en-US" dirty="0"/>
              <a:t>Tables are uniquely identified by their names </a:t>
            </a:r>
            <a:endParaRPr lang="en-US" dirty="0" smtClean="0"/>
          </a:p>
          <a:p>
            <a:pPr marL="285750" indent="-285750">
              <a:buFont typeface="Arial" panose="020B0604020202020204" pitchFamily="34" charset="0"/>
              <a:buChar char="•"/>
            </a:pPr>
            <a:r>
              <a:rPr lang="en-US" dirty="0" smtClean="0"/>
              <a:t> Tables are comprised </a:t>
            </a:r>
            <a:r>
              <a:rPr lang="en-US" dirty="0"/>
              <a:t>of columns and rows. </a:t>
            </a:r>
            <a:endParaRPr lang="en-US" dirty="0" smtClean="0"/>
          </a:p>
          <a:p>
            <a:pPr marL="742950" lvl="1" indent="-285750">
              <a:buFont typeface="Arial" panose="020B0604020202020204" pitchFamily="34" charset="0"/>
              <a:buChar char="•"/>
            </a:pPr>
            <a:r>
              <a:rPr lang="en-US" dirty="0" smtClean="0"/>
              <a:t>Columns </a:t>
            </a:r>
            <a:r>
              <a:rPr lang="en-US" dirty="0"/>
              <a:t>contain the column name, data type, and any other </a:t>
            </a:r>
            <a:r>
              <a:rPr lang="en-US" dirty="0" smtClean="0"/>
              <a:t>attributes.</a:t>
            </a:r>
          </a:p>
          <a:p>
            <a:pPr marL="742950" lvl="1" indent="-285750">
              <a:buFont typeface="Arial" panose="020B0604020202020204" pitchFamily="34" charset="0"/>
              <a:buChar char="•"/>
            </a:pPr>
            <a:r>
              <a:rPr lang="en-US" dirty="0" smtClean="0"/>
              <a:t>Rows </a:t>
            </a:r>
            <a:r>
              <a:rPr lang="en-US" dirty="0"/>
              <a:t>contain the records or data for the columns.</a:t>
            </a:r>
          </a:p>
        </p:txBody>
      </p:sp>
    </p:spTree>
    <p:extLst>
      <p:ext uri="{BB962C8B-B14F-4D97-AF65-F5344CB8AC3E}">
        <p14:creationId xmlns:p14="http://schemas.microsoft.com/office/powerpoint/2010/main" val="244936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Management System?</a:t>
            </a:r>
            <a:endParaRPr lang="en-US" sz="1400" dirty="0"/>
          </a:p>
        </p:txBody>
      </p:sp>
      <p:sp>
        <p:nvSpPr>
          <p:cNvPr id="8" name="TextBox 7"/>
          <p:cNvSpPr txBox="1"/>
          <p:nvPr/>
        </p:nvSpPr>
        <p:spPr>
          <a:xfrm>
            <a:off x="228600" y="685800"/>
            <a:ext cx="8153400" cy="3970318"/>
          </a:xfrm>
          <a:prstGeom prst="rect">
            <a:avLst/>
          </a:prstGeom>
          <a:noFill/>
        </p:spPr>
        <p:txBody>
          <a:bodyPr wrap="square" rtlCol="0">
            <a:spAutoFit/>
          </a:bodyPr>
          <a:lstStyle/>
          <a:p>
            <a:r>
              <a:rPr lang="en-US" dirty="0"/>
              <a:t>A </a:t>
            </a:r>
            <a:r>
              <a:rPr lang="en-US" b="1" dirty="0"/>
              <a:t>database management system</a:t>
            </a:r>
            <a:r>
              <a:rPr lang="en-US" dirty="0"/>
              <a:t> (DBMS) is a software tool that makes it possible </a:t>
            </a:r>
            <a:endParaRPr lang="en-US" dirty="0" smtClean="0"/>
          </a:p>
          <a:p>
            <a:r>
              <a:rPr lang="en-US" dirty="0" smtClean="0"/>
              <a:t>to </a:t>
            </a:r>
            <a:r>
              <a:rPr lang="en-US" dirty="0"/>
              <a:t>organize data in a database. </a:t>
            </a:r>
            <a:endParaRPr lang="en-US" dirty="0" smtClean="0"/>
          </a:p>
          <a:p>
            <a:endParaRPr lang="en-US" dirty="0"/>
          </a:p>
          <a:p>
            <a:r>
              <a:rPr lang="en-US" dirty="0"/>
              <a:t>The standard acronym for database management system is </a:t>
            </a:r>
            <a:r>
              <a:rPr lang="en-US" b="1" dirty="0"/>
              <a:t>DBMS</a:t>
            </a:r>
            <a:r>
              <a:rPr lang="en-US" dirty="0"/>
              <a:t>, so you will often </a:t>
            </a:r>
            <a:endParaRPr lang="en-US" dirty="0" smtClean="0"/>
          </a:p>
          <a:p>
            <a:r>
              <a:rPr lang="en-US" dirty="0" smtClean="0"/>
              <a:t>see </a:t>
            </a:r>
            <a:r>
              <a:rPr lang="en-US" dirty="0"/>
              <a:t>this instead of the full name. The ultimate purpose of a database management </a:t>
            </a:r>
            <a:endParaRPr lang="en-US" dirty="0" smtClean="0"/>
          </a:p>
          <a:p>
            <a:r>
              <a:rPr lang="en-US" dirty="0" smtClean="0"/>
              <a:t>system </a:t>
            </a:r>
            <a:r>
              <a:rPr lang="en-US" dirty="0"/>
              <a:t>is to store and transform data into information to support making decisions. </a:t>
            </a:r>
          </a:p>
          <a:p>
            <a:endParaRPr lang="en-US" dirty="0" smtClean="0"/>
          </a:p>
          <a:p>
            <a:r>
              <a:rPr lang="en-US" dirty="0" smtClean="0"/>
              <a:t>A </a:t>
            </a:r>
            <a:r>
              <a:rPr lang="en-US" dirty="0"/>
              <a:t>DBMS consists of the following three elements: </a:t>
            </a:r>
          </a:p>
          <a:p>
            <a:pPr marL="285750" indent="-285750">
              <a:buFont typeface="Arial" panose="020B0604020202020204" pitchFamily="34" charset="0"/>
              <a:buChar char="•"/>
            </a:pPr>
            <a:r>
              <a:rPr lang="en-US" dirty="0"/>
              <a:t>The </a:t>
            </a:r>
            <a:r>
              <a:rPr lang="en-US" b="1" dirty="0"/>
              <a:t>physical database</a:t>
            </a:r>
            <a:r>
              <a:rPr lang="en-US" dirty="0"/>
              <a:t>: the collection of files that contain the data </a:t>
            </a:r>
          </a:p>
          <a:p>
            <a:pPr marL="285750" indent="-285750">
              <a:buFont typeface="Arial" panose="020B0604020202020204" pitchFamily="34" charset="0"/>
              <a:buChar char="•"/>
            </a:pPr>
            <a:r>
              <a:rPr lang="en-US" dirty="0"/>
              <a:t>The </a:t>
            </a:r>
            <a:r>
              <a:rPr lang="en-US" b="1" dirty="0"/>
              <a:t>database engine</a:t>
            </a:r>
            <a:r>
              <a:rPr lang="en-US" dirty="0"/>
              <a:t>: the software that makes it possible to access and modify the contents of the database </a:t>
            </a:r>
          </a:p>
          <a:p>
            <a:pPr marL="285750" indent="-285750">
              <a:buFont typeface="Arial" panose="020B0604020202020204" pitchFamily="34" charset="0"/>
              <a:buChar char="•"/>
            </a:pPr>
            <a:r>
              <a:rPr lang="en-US" dirty="0"/>
              <a:t>The </a:t>
            </a:r>
            <a:r>
              <a:rPr lang="en-US" b="1" dirty="0"/>
              <a:t>database scheme</a:t>
            </a:r>
            <a:r>
              <a:rPr lang="en-US" dirty="0"/>
              <a:t>: the specification of the logical structure of the data stored in the database </a:t>
            </a:r>
          </a:p>
          <a:p>
            <a:pPr marL="742950" lvl="1" indent="-285750">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4057908"/>
            <a:ext cx="3838575" cy="2810977"/>
          </a:xfrm>
          <a:prstGeom prst="rect">
            <a:avLst/>
          </a:prstGeom>
        </p:spPr>
      </p:pic>
    </p:spTree>
    <p:extLst>
      <p:ext uri="{BB962C8B-B14F-4D97-AF65-F5344CB8AC3E}">
        <p14:creationId xmlns:p14="http://schemas.microsoft.com/office/powerpoint/2010/main" val="250427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Management System?</a:t>
            </a:r>
            <a:endParaRPr lang="en-US" sz="1400" dirty="0"/>
          </a:p>
        </p:txBody>
      </p:sp>
      <p:sp>
        <p:nvSpPr>
          <p:cNvPr id="8" name="TextBox 7"/>
          <p:cNvSpPr txBox="1"/>
          <p:nvPr/>
        </p:nvSpPr>
        <p:spPr>
          <a:xfrm>
            <a:off x="228600" y="685800"/>
            <a:ext cx="8153400" cy="2862322"/>
          </a:xfrm>
          <a:prstGeom prst="rect">
            <a:avLst/>
          </a:prstGeom>
          <a:noFill/>
        </p:spPr>
        <p:txBody>
          <a:bodyPr wrap="square" rtlCol="0">
            <a:spAutoFit/>
          </a:bodyPr>
          <a:lstStyle/>
          <a:p>
            <a:r>
              <a:rPr lang="en-US" dirty="0"/>
              <a:t>As the tool that is employed in the broad practice of managing databases, the DBMS is marketed in many forms. Some of the more popular examples of these solutions include Microsoft Access, FileMaker, DB2, </a:t>
            </a:r>
            <a:r>
              <a:rPr lang="en-US" b="1" dirty="0" smtClean="0"/>
              <a:t>Microsoft SQL </a:t>
            </a:r>
            <a:r>
              <a:rPr lang="en-US" dirty="0" smtClean="0"/>
              <a:t>and </a:t>
            </a:r>
            <a:r>
              <a:rPr lang="en-US" dirty="0"/>
              <a:t>Oracle. </a:t>
            </a:r>
            <a:endParaRPr lang="en-US" dirty="0" smtClean="0"/>
          </a:p>
          <a:p>
            <a:endParaRPr lang="en-US" dirty="0"/>
          </a:p>
          <a:p>
            <a:r>
              <a:rPr lang="en-US" dirty="0" smtClean="0"/>
              <a:t>All </a:t>
            </a:r>
            <a:r>
              <a:rPr lang="en-US" dirty="0"/>
              <a:t>these products provide for the creation of a series of rights or privileges that can be associated with a specific user. This means that it is possible to designate one or more database administrators who may control each function, as well as provide other users with various levels of administration rights. This flexibility makes the task of using DBMS methods to oversee a system something that can be centrally controlled, or allocated to several different people.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495800"/>
            <a:ext cx="2790825" cy="2152650"/>
          </a:xfrm>
          <a:prstGeom prst="rect">
            <a:avLst/>
          </a:prstGeom>
        </p:spPr>
      </p:pic>
    </p:spTree>
    <p:extLst>
      <p:ext uri="{BB962C8B-B14F-4D97-AF65-F5344CB8AC3E}">
        <p14:creationId xmlns:p14="http://schemas.microsoft.com/office/powerpoint/2010/main" val="2610543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Management System?</a:t>
            </a:r>
            <a:endParaRPr lang="en-US" sz="1400" dirty="0"/>
          </a:p>
        </p:txBody>
      </p:sp>
      <p:sp>
        <p:nvSpPr>
          <p:cNvPr id="8" name="TextBox 7"/>
          <p:cNvSpPr txBox="1"/>
          <p:nvPr/>
        </p:nvSpPr>
        <p:spPr>
          <a:xfrm>
            <a:off x="228600" y="685800"/>
            <a:ext cx="8382000" cy="5355312"/>
          </a:xfrm>
          <a:prstGeom prst="rect">
            <a:avLst/>
          </a:prstGeom>
          <a:noFill/>
        </p:spPr>
        <p:txBody>
          <a:bodyPr wrap="square" rtlCol="0">
            <a:spAutoFit/>
          </a:bodyPr>
          <a:lstStyle/>
          <a:p>
            <a:r>
              <a:rPr lang="en-US" dirty="0"/>
              <a:t>There are four essential elements that are found with just about every example of DBMS currently on the market. </a:t>
            </a:r>
            <a:endParaRPr lang="en-US" dirty="0" smtClean="0"/>
          </a:p>
          <a:p>
            <a:endParaRPr lang="en-US" dirty="0"/>
          </a:p>
          <a:p>
            <a:pPr marL="342900" indent="-342900">
              <a:buFont typeface="+mj-lt"/>
              <a:buAutoNum type="arabicPeriod"/>
            </a:pPr>
            <a:r>
              <a:rPr lang="en-US" sz="1600" dirty="0" smtClean="0"/>
              <a:t>The </a:t>
            </a:r>
            <a:r>
              <a:rPr lang="en-US" sz="1600" dirty="0"/>
              <a:t>first is the implementation of a </a:t>
            </a:r>
            <a:r>
              <a:rPr lang="en-US" sz="1600" b="1" dirty="0"/>
              <a:t>modeling language </a:t>
            </a:r>
            <a:r>
              <a:rPr lang="en-US" sz="1600" dirty="0"/>
              <a:t>that serves to define the language of each database that is hosted via the system. There are several approaches currently in use, with </a:t>
            </a:r>
            <a:r>
              <a:rPr lang="en-US" sz="1600" b="1" dirty="0"/>
              <a:t>hierarchical, network, relational, and object </a:t>
            </a:r>
            <a:r>
              <a:rPr lang="en-US" sz="1600" dirty="0"/>
              <a:t>examples. Essentially, the modeling language ensures the ability of the databases to communicate with the DBMS and thus operate on the system. </a:t>
            </a:r>
            <a:endParaRPr lang="en-US" sz="1600" dirty="0" smtClean="0"/>
          </a:p>
          <a:p>
            <a:pPr marL="342900" indent="-342900">
              <a:buFont typeface="+mj-lt"/>
              <a:buAutoNum type="arabicPeriod"/>
            </a:pPr>
            <a:r>
              <a:rPr lang="en-US" sz="1600" dirty="0"/>
              <a:t>Second, </a:t>
            </a:r>
            <a:r>
              <a:rPr lang="en-US" sz="1600" b="1" dirty="0"/>
              <a:t>data structures </a:t>
            </a:r>
            <a:r>
              <a:rPr lang="en-US" sz="1600" dirty="0"/>
              <a:t>also are administered by the DBMS. Examples of data that are organized by this function are individual profiles or records, files, fields and their definitions, and objects such as visual media. Data structures are what allows these systems to interact with the data without causing damage to the integrity of the data itself</a:t>
            </a:r>
            <a:r>
              <a:rPr lang="en-US" sz="1600" dirty="0" smtClean="0"/>
              <a:t>.</a:t>
            </a:r>
          </a:p>
          <a:p>
            <a:pPr marL="342900" indent="-342900">
              <a:buFont typeface="+mj-lt"/>
              <a:buAutoNum type="arabicPeriod"/>
            </a:pPr>
            <a:r>
              <a:rPr lang="en-US" sz="1600" dirty="0"/>
              <a:t>A third component of DBMS software is the </a:t>
            </a:r>
            <a:r>
              <a:rPr lang="en-US" sz="1600" b="1" dirty="0"/>
              <a:t>data </a:t>
            </a:r>
            <a:r>
              <a:rPr lang="en-US" sz="1600" b="1" dirty="0" smtClean="0"/>
              <a:t>query </a:t>
            </a:r>
            <a:r>
              <a:rPr lang="en-US" sz="1600" b="1" dirty="0"/>
              <a:t>language</a:t>
            </a:r>
            <a:r>
              <a:rPr lang="en-US" sz="1600" dirty="0"/>
              <a:t>. This element is involved in maintaining the security of the database, by monitoring the use of login data, the assignment of access rights and privileges, and the definition of the criteria that must be employed to add data to the system. The data query language works with the data structures to make sure it is harder to input irrelevant data into any of the databases in use on the system. </a:t>
            </a:r>
            <a:endParaRPr lang="en-US" sz="1600" dirty="0" smtClean="0"/>
          </a:p>
          <a:p>
            <a:pPr marL="342900" indent="-342900">
              <a:buFont typeface="+mj-lt"/>
              <a:buAutoNum type="arabicPeriod"/>
            </a:pPr>
            <a:r>
              <a:rPr lang="en-US" sz="1600" dirty="0"/>
              <a:t>Last, a mechanism that allows for </a:t>
            </a:r>
            <a:r>
              <a:rPr lang="en-US" sz="1600" b="1" dirty="0"/>
              <a:t>transactions</a:t>
            </a:r>
            <a:r>
              <a:rPr lang="en-US" sz="1600" dirty="0"/>
              <a:t> is an essential basic for any DBMS. This helps to allow multiple and concurrent access to the database by multiple users, prevents the manipulation of one record by two users at the same time, and preventing the creation of duplicate records. </a:t>
            </a:r>
          </a:p>
        </p:txBody>
      </p:sp>
    </p:spTree>
    <p:extLst>
      <p:ext uri="{BB962C8B-B14F-4D97-AF65-F5344CB8AC3E}">
        <p14:creationId xmlns:p14="http://schemas.microsoft.com/office/powerpoint/2010/main" val="275597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Management System?</a:t>
            </a:r>
            <a:endParaRPr lang="en-US" sz="1400" dirty="0"/>
          </a:p>
        </p:txBody>
      </p:sp>
      <p:sp>
        <p:nvSpPr>
          <p:cNvPr id="8" name="TextBox 7"/>
          <p:cNvSpPr txBox="1"/>
          <p:nvPr/>
        </p:nvSpPr>
        <p:spPr>
          <a:xfrm>
            <a:off x="228600" y="685800"/>
            <a:ext cx="8382000" cy="3416320"/>
          </a:xfrm>
          <a:prstGeom prst="rect">
            <a:avLst/>
          </a:prstGeom>
          <a:noFill/>
        </p:spPr>
        <p:txBody>
          <a:bodyPr wrap="square" rtlCol="0">
            <a:spAutoFit/>
          </a:bodyPr>
          <a:lstStyle/>
          <a:p>
            <a:r>
              <a:rPr lang="en-US" dirty="0"/>
              <a:t>There are several functions that a DBMS performs to ensure data integrity and consistency of data in the database. The ten functions in the DBMS are: </a:t>
            </a:r>
            <a:endParaRPr lang="en-US" dirty="0" smtClean="0"/>
          </a:p>
          <a:p>
            <a:pPr marL="342900" indent="-342900">
              <a:buFont typeface="+mj-lt"/>
              <a:buAutoNum type="arabicPeriod"/>
            </a:pPr>
            <a:r>
              <a:rPr lang="en-US" dirty="0" smtClean="0"/>
              <a:t>data </a:t>
            </a:r>
            <a:r>
              <a:rPr lang="en-US" dirty="0"/>
              <a:t>dictionary </a:t>
            </a:r>
            <a:r>
              <a:rPr lang="en-US" dirty="0" smtClean="0"/>
              <a:t>management</a:t>
            </a:r>
          </a:p>
          <a:p>
            <a:pPr marL="342900" indent="-342900">
              <a:buFont typeface="+mj-lt"/>
              <a:buAutoNum type="arabicPeriod"/>
            </a:pPr>
            <a:r>
              <a:rPr lang="en-US" dirty="0" smtClean="0"/>
              <a:t>data </a:t>
            </a:r>
            <a:r>
              <a:rPr lang="en-US" dirty="0"/>
              <a:t>storage </a:t>
            </a:r>
            <a:r>
              <a:rPr lang="en-US" dirty="0" smtClean="0"/>
              <a:t>management</a:t>
            </a:r>
          </a:p>
          <a:p>
            <a:pPr marL="342900" indent="-342900">
              <a:buFont typeface="+mj-lt"/>
              <a:buAutoNum type="arabicPeriod"/>
            </a:pPr>
            <a:r>
              <a:rPr lang="en-US" dirty="0" smtClean="0"/>
              <a:t>data </a:t>
            </a:r>
            <a:r>
              <a:rPr lang="en-US" dirty="0"/>
              <a:t>transformation and </a:t>
            </a:r>
            <a:r>
              <a:rPr lang="en-US" dirty="0" smtClean="0"/>
              <a:t>presentation</a:t>
            </a:r>
          </a:p>
          <a:p>
            <a:pPr marL="342900" indent="-342900">
              <a:buFont typeface="+mj-lt"/>
              <a:buAutoNum type="arabicPeriod"/>
            </a:pPr>
            <a:r>
              <a:rPr lang="en-US" dirty="0" smtClean="0"/>
              <a:t>security management</a:t>
            </a:r>
          </a:p>
          <a:p>
            <a:pPr marL="342900" indent="-342900">
              <a:buFont typeface="+mj-lt"/>
              <a:buAutoNum type="arabicPeriod"/>
            </a:pPr>
            <a:r>
              <a:rPr lang="en-US" dirty="0" smtClean="0"/>
              <a:t>multiuser </a:t>
            </a:r>
            <a:r>
              <a:rPr lang="en-US" dirty="0"/>
              <a:t>access </a:t>
            </a:r>
            <a:r>
              <a:rPr lang="en-US" dirty="0" smtClean="0"/>
              <a:t>control</a:t>
            </a:r>
          </a:p>
          <a:p>
            <a:pPr marL="342900" indent="-342900">
              <a:buFont typeface="+mj-lt"/>
              <a:buAutoNum type="arabicPeriod"/>
            </a:pPr>
            <a:r>
              <a:rPr lang="en-US" dirty="0" smtClean="0"/>
              <a:t>backup </a:t>
            </a:r>
            <a:r>
              <a:rPr lang="en-US" dirty="0"/>
              <a:t>and recovery </a:t>
            </a:r>
            <a:r>
              <a:rPr lang="en-US" dirty="0" smtClean="0"/>
              <a:t>management</a:t>
            </a:r>
          </a:p>
          <a:p>
            <a:pPr marL="342900" indent="-342900">
              <a:buFont typeface="+mj-lt"/>
              <a:buAutoNum type="arabicPeriod"/>
            </a:pPr>
            <a:r>
              <a:rPr lang="en-US" dirty="0" smtClean="0"/>
              <a:t>data </a:t>
            </a:r>
            <a:r>
              <a:rPr lang="en-US" dirty="0"/>
              <a:t>integrity </a:t>
            </a:r>
            <a:r>
              <a:rPr lang="en-US" dirty="0" smtClean="0"/>
              <a:t>management</a:t>
            </a:r>
          </a:p>
          <a:p>
            <a:pPr marL="342900" indent="-342900">
              <a:buFont typeface="+mj-lt"/>
              <a:buAutoNum type="arabicPeriod"/>
            </a:pPr>
            <a:r>
              <a:rPr lang="en-US" dirty="0" smtClean="0"/>
              <a:t>database </a:t>
            </a:r>
            <a:r>
              <a:rPr lang="en-US" dirty="0"/>
              <a:t>access languages and application programming </a:t>
            </a:r>
            <a:r>
              <a:rPr lang="en-US" dirty="0" smtClean="0"/>
              <a:t>interfaces</a:t>
            </a:r>
          </a:p>
          <a:p>
            <a:pPr marL="342900" indent="-342900">
              <a:buFont typeface="+mj-lt"/>
              <a:buAutoNum type="arabicPeriod"/>
            </a:pPr>
            <a:r>
              <a:rPr lang="en-US" dirty="0" smtClean="0"/>
              <a:t>database </a:t>
            </a:r>
            <a:r>
              <a:rPr lang="en-US" dirty="0"/>
              <a:t>communication </a:t>
            </a:r>
            <a:r>
              <a:rPr lang="en-US" dirty="0" smtClean="0"/>
              <a:t>interfaces</a:t>
            </a:r>
          </a:p>
          <a:p>
            <a:pPr marL="342900" indent="-342900">
              <a:buFont typeface="+mj-lt"/>
              <a:buAutoNum type="arabicPeriod"/>
            </a:pPr>
            <a:r>
              <a:rPr lang="en-US" dirty="0" smtClean="0"/>
              <a:t>transaction management</a:t>
            </a:r>
            <a:endParaRPr lang="en-US" dirty="0"/>
          </a:p>
        </p:txBody>
      </p:sp>
    </p:spTree>
    <p:extLst>
      <p:ext uri="{BB962C8B-B14F-4D97-AF65-F5344CB8AC3E}">
        <p14:creationId xmlns:p14="http://schemas.microsoft.com/office/powerpoint/2010/main" val="871203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 Management System?</a:t>
            </a:r>
            <a:endParaRPr lang="en-US" sz="1400" dirty="0"/>
          </a:p>
        </p:txBody>
      </p:sp>
      <p:sp>
        <p:nvSpPr>
          <p:cNvPr id="8" name="TextBox 7"/>
          <p:cNvSpPr txBox="1"/>
          <p:nvPr/>
        </p:nvSpPr>
        <p:spPr>
          <a:xfrm>
            <a:off x="228600" y="685800"/>
            <a:ext cx="8382000" cy="2308324"/>
          </a:xfrm>
          <a:prstGeom prst="rect">
            <a:avLst/>
          </a:prstGeom>
          <a:noFill/>
        </p:spPr>
        <p:txBody>
          <a:bodyPr wrap="square" rtlCol="0">
            <a:spAutoFit/>
          </a:bodyPr>
          <a:lstStyle/>
          <a:p>
            <a:r>
              <a:rPr lang="en-US" dirty="0"/>
              <a:t>Microsoft's SQL Server is a  relational database management system (DBMS) that initially was targeted at small and medium sized businesses.  Today, many large corporation are using it for their enterprise information needs.  The first version of SQL Server was launched in 1989</a:t>
            </a:r>
            <a:r>
              <a:rPr lang="en-US" dirty="0" smtClean="0"/>
              <a:t>.</a:t>
            </a:r>
          </a:p>
          <a:p>
            <a:endParaRPr lang="en-US" dirty="0"/>
          </a:p>
          <a:p>
            <a:r>
              <a:rPr lang="en-US" dirty="0"/>
              <a:t>The current version of this DBMS is Microsoft SQL Server </a:t>
            </a:r>
            <a:r>
              <a:rPr lang="en-US" dirty="0" smtClean="0"/>
              <a:t>2014.</a:t>
            </a:r>
            <a:r>
              <a:rPr lang="en-US" dirty="0"/>
              <a:t>  In addition to providing database management functionality, the toolset includes ETL (extra, transform, load) functionality for data warehousing applications and an OLAP tool (Online Analytics).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4038600"/>
            <a:ext cx="5029200" cy="2619375"/>
          </a:xfrm>
          <a:prstGeom prst="rect">
            <a:avLst/>
          </a:prstGeom>
        </p:spPr>
      </p:pic>
    </p:spTree>
    <p:extLst>
      <p:ext uri="{BB962C8B-B14F-4D97-AF65-F5344CB8AC3E}">
        <p14:creationId xmlns:p14="http://schemas.microsoft.com/office/powerpoint/2010/main" val="701847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1708</Words>
  <Application>Microsoft Office PowerPoint</Application>
  <PresentationFormat>On-screen Show (4:3)</PresentationFormat>
  <Paragraphs>359</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Pitchbook</vt:lpstr>
      <vt:lpstr>SQL Implementation &amp; Administration</vt:lpstr>
      <vt:lpstr>Let’s talk 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2015-08-23T17:57:42Z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