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21"/>
  </p:notesMasterIdLst>
  <p:sldIdLst>
    <p:sldId id="256" r:id="rId2"/>
    <p:sldId id="266" r:id="rId3"/>
    <p:sldId id="267" r:id="rId4"/>
    <p:sldId id="268" r:id="rId5"/>
    <p:sldId id="269" r:id="rId6"/>
    <p:sldId id="274" r:id="rId7"/>
    <p:sldId id="270" r:id="rId8"/>
    <p:sldId id="271" r:id="rId9"/>
    <p:sldId id="279" r:id="rId10"/>
    <p:sldId id="277" r:id="rId11"/>
    <p:sldId id="276" r:id="rId12"/>
    <p:sldId id="278" r:id="rId13"/>
    <p:sldId id="272" r:id="rId14"/>
    <p:sldId id="280" r:id="rId15"/>
    <p:sldId id="281" r:id="rId16"/>
    <p:sldId id="282" r:id="rId17"/>
    <p:sldId id="273" r:id="rId18"/>
    <p:sldId id="275" r:id="rId19"/>
    <p:sldId id="26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nto, Kimberly" initials="GK" lastIdx="1" clrIdx="0">
    <p:extLst>
      <p:ext uri="{19B8F6BF-5375-455C-9EA6-DF929625EA0E}">
        <p15:presenceInfo xmlns:p15="http://schemas.microsoft.com/office/powerpoint/2012/main" userId="S-1-5-21-1844237615-1801674531-682003330-2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3" autoAdjust="0"/>
    <p:restoredTop sz="81124" autoAdjust="0"/>
  </p:normalViewPr>
  <p:slideViewPr>
    <p:cSldViewPr snapToGrid="0">
      <p:cViewPr varScale="1">
        <p:scale>
          <a:sx n="73" d="100"/>
          <a:sy n="73" d="100"/>
        </p:scale>
        <p:origin x="9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7F07-0947-43E9-9B34-5191954A2CE8}" type="datetimeFigureOut">
              <a:rPr lang="en-US" smtClean="0"/>
              <a:t>9/9/2015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A3676-49CF-44B9-96F2-F1F8E5F3A990}" type="slidenum">
              <a:rPr lang="en-US" smtClean="0"/>
              <a:t>‹#›</a:t>
            </a:fld>
            <a:endParaRPr lang="en-US"/>
          </a:p>
        </p:txBody>
      </p:sp>
    </p:spTree>
    <p:extLst>
      <p:ext uri="{BB962C8B-B14F-4D97-AF65-F5344CB8AC3E}">
        <p14:creationId xmlns:p14="http://schemas.microsoft.com/office/powerpoint/2010/main" val="405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17</a:t>
            </a:fld>
            <a:endParaRPr lang="en-US"/>
          </a:p>
        </p:txBody>
      </p:sp>
    </p:spTree>
    <p:extLst>
      <p:ext uri="{BB962C8B-B14F-4D97-AF65-F5344CB8AC3E}">
        <p14:creationId xmlns:p14="http://schemas.microsoft.com/office/powerpoint/2010/main" val="3511730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4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20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9/9/2015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25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50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0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7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9/9/2015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9/9/2015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0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9/9/2015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35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9/9/2015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05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9/9/2015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99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9/9/2015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8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9/9/2015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20926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qlmag.com/article/sql-server/sql-server-express-2012-editions-14362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qlmag.com/article/sql-server/sql-server-express-2012-editions-14362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Installing, Configuring and Navigating SQL Server 2012</a:t>
            </a:r>
            <a:endParaRPr lang="en-US" dirty="0"/>
          </a:p>
        </p:txBody>
      </p:sp>
      <p:sp>
        <p:nvSpPr>
          <p:cNvPr id="3" name="Subtitle 2"/>
          <p:cNvSpPr>
            <a:spLocks noGrp="1"/>
          </p:cNvSpPr>
          <p:nvPr>
            <p:ph type="subTitle" idx="1"/>
          </p:nvPr>
        </p:nvSpPr>
        <p:spPr/>
        <p:txBody>
          <a:bodyPr/>
          <a:lstStyle/>
          <a:p>
            <a:r>
              <a:rPr lang="en-US" dirty="0" smtClean="0"/>
              <a:t>Getting started with </a:t>
            </a:r>
            <a:r>
              <a:rPr lang="en-US" dirty="0" smtClean="0"/>
              <a:t>SQL Server Management Studio Tools</a:t>
            </a:r>
            <a:endParaRPr lang="en-US" dirty="0"/>
          </a:p>
        </p:txBody>
      </p:sp>
    </p:spTree>
    <p:extLst>
      <p:ext uri="{BB962C8B-B14F-4D97-AF65-F5344CB8AC3E}">
        <p14:creationId xmlns:p14="http://schemas.microsoft.com/office/powerpoint/2010/main" val="132600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Advanced Analytics?</a:t>
            </a:r>
            <a:endParaRPr lang="en-US" dirty="0"/>
          </a:p>
        </p:txBody>
      </p:sp>
      <p:sp>
        <p:nvSpPr>
          <p:cNvPr id="3" name="Content Placeholder 2"/>
          <p:cNvSpPr>
            <a:spLocks noGrp="1"/>
          </p:cNvSpPr>
          <p:nvPr>
            <p:ph idx="1"/>
          </p:nvPr>
        </p:nvSpPr>
        <p:spPr>
          <a:xfrm>
            <a:off x="488731" y="2222287"/>
            <a:ext cx="11256579" cy="4399230"/>
          </a:xfrm>
        </p:spPr>
        <p:txBody>
          <a:bodyPr/>
          <a:lstStyle/>
          <a:p>
            <a:r>
              <a:rPr lang="en-US" b="1" i="1" dirty="0"/>
              <a:t>Advanced Analytics</a:t>
            </a:r>
            <a:r>
              <a:rPr lang="en-US" dirty="0"/>
              <a:t>, or </a:t>
            </a:r>
            <a:r>
              <a:rPr lang="en-US" b="1" i="1" dirty="0"/>
              <a:t>Business Analytics</a:t>
            </a:r>
            <a:r>
              <a:rPr lang="en-US" dirty="0"/>
              <a:t>, refers to future-oriented analysis that can be used to help drive changes and improvements in business practices.  It is made up of four phases</a:t>
            </a:r>
            <a:r>
              <a:rPr lang="en-US" dirty="0" smtClean="0"/>
              <a:t>:</a:t>
            </a:r>
          </a:p>
          <a:p>
            <a:pPr lvl="1"/>
            <a:r>
              <a:rPr lang="en-US" b="1" i="1" dirty="0"/>
              <a:t>Descriptive Analytics</a:t>
            </a:r>
            <a:r>
              <a:rPr lang="en-US" dirty="0"/>
              <a:t>: What is generally referred to as “business intelligence”, this phase is where a lot of digital information is captured</a:t>
            </a:r>
            <a:r>
              <a:rPr lang="en-US" dirty="0" smtClean="0"/>
              <a:t>.</a:t>
            </a:r>
          </a:p>
          <a:p>
            <a:pPr lvl="1"/>
            <a:r>
              <a:rPr lang="en-US" b="1" i="1" dirty="0"/>
              <a:t>Diagnostic </a:t>
            </a:r>
            <a:r>
              <a:rPr lang="en-US" b="1" i="1" dirty="0" smtClean="0"/>
              <a:t>Analytics:</a:t>
            </a:r>
            <a:r>
              <a:rPr lang="en-US" dirty="0"/>
              <a:t>  In short, </a:t>
            </a:r>
            <a:r>
              <a:rPr lang="en-US" i="1" dirty="0"/>
              <a:t>you are providing insight into what has happened to uncover trends and patterns</a:t>
            </a:r>
            <a:r>
              <a:rPr lang="en-US" dirty="0"/>
              <a:t>.  An example is Netflix using historic sales and customer data to improve their recommendation engine.</a:t>
            </a:r>
            <a:endParaRPr lang="en-US" dirty="0" smtClean="0"/>
          </a:p>
          <a:p>
            <a:pPr lvl="1"/>
            <a:r>
              <a:rPr lang="en-US" b="1" i="1" dirty="0"/>
              <a:t>Predictive analytics</a:t>
            </a:r>
            <a:r>
              <a:rPr lang="en-US" dirty="0"/>
              <a:t>: Utilizes a variety of statistical, modeling, data mining, and machine learning techniques to study recent and historical data, thereby allowing analysts to make predictions, or forecasts, about the future. </a:t>
            </a:r>
            <a:endParaRPr lang="en-US" dirty="0" smtClean="0"/>
          </a:p>
          <a:p>
            <a:pPr lvl="1"/>
            <a:r>
              <a:rPr lang="en-US" b="1" i="1" dirty="0"/>
              <a:t>Prescriptive analytics</a:t>
            </a:r>
            <a:r>
              <a:rPr lang="en-US" dirty="0"/>
              <a:t>: Goes beyond predicting future outcomes by also suggesting actions to benefit from the predictions and showing the decision maker the implications of each decision option. </a:t>
            </a:r>
          </a:p>
        </p:txBody>
      </p:sp>
    </p:spTree>
    <p:extLst>
      <p:ext uri="{BB962C8B-B14F-4D97-AF65-F5344CB8AC3E}">
        <p14:creationId xmlns:p14="http://schemas.microsoft.com/office/powerpoint/2010/main" val="450495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Business Intelligence?</a:t>
            </a:r>
            <a:endParaRPr lang="en-US" dirty="0"/>
          </a:p>
        </p:txBody>
      </p:sp>
      <p:sp>
        <p:nvSpPr>
          <p:cNvPr id="3" name="Content Placeholder 2"/>
          <p:cNvSpPr>
            <a:spLocks noGrp="1"/>
          </p:cNvSpPr>
          <p:nvPr>
            <p:ph idx="1"/>
          </p:nvPr>
        </p:nvSpPr>
        <p:spPr/>
        <p:txBody>
          <a:bodyPr/>
          <a:lstStyle/>
          <a:p>
            <a:r>
              <a:rPr lang="en-US" dirty="0"/>
              <a:t>Business intelligence (BI) is a broad category of application programs and technologies for gathering, storing, analyzing, and providing access to data from various data sources, thus providing enterprise users with reliable and timely information and analysis for improved decision making. </a:t>
            </a:r>
          </a:p>
        </p:txBody>
      </p:sp>
    </p:spTree>
    <p:extLst>
      <p:ext uri="{BB962C8B-B14F-4D97-AF65-F5344CB8AC3E}">
        <p14:creationId xmlns:p14="http://schemas.microsoft.com/office/powerpoint/2010/main" val="256112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 versus Advanced Analytics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7555271"/>
              </p:ext>
            </p:extLst>
          </p:nvPr>
        </p:nvGraphicFramePr>
        <p:xfrm>
          <a:off x="1513490" y="2212182"/>
          <a:ext cx="8639503" cy="4456632"/>
        </p:xfrm>
        <a:graphic>
          <a:graphicData uri="http://schemas.openxmlformats.org/drawingml/2006/table">
            <a:tbl>
              <a:tblPr/>
              <a:tblGrid>
                <a:gridCol w="2923141"/>
                <a:gridCol w="2923141"/>
                <a:gridCol w="2793221"/>
              </a:tblGrid>
              <a:tr h="371386">
                <a:tc>
                  <a:txBody>
                    <a:bodyPr/>
                    <a:lstStyle/>
                    <a:p>
                      <a:r>
                        <a:rPr lang="en-US" sz="1600" b="1"/>
                        <a:t>BI vs. advanced analytics</a:t>
                      </a:r>
                      <a:endParaRPr lang="en-US" sz="1600"/>
                    </a:p>
                  </a:txBody>
                  <a:tcPr marL="0" marR="0" marT="0" marB="0">
                    <a:lnL>
                      <a:noFill/>
                    </a:lnL>
                    <a:lnR>
                      <a:noFill/>
                    </a:lnR>
                    <a:lnT>
                      <a:noFill/>
                    </a:lnT>
                    <a:lnB>
                      <a:noFill/>
                    </a:lnB>
                  </a:tcPr>
                </a:tc>
                <a:tc>
                  <a:txBody>
                    <a:bodyPr/>
                    <a:lstStyle/>
                    <a:p>
                      <a:r>
                        <a:rPr lang="en-US" sz="1600" b="1"/>
                        <a:t>Business intelligence</a:t>
                      </a:r>
                      <a:endParaRPr lang="en-US" sz="1600"/>
                    </a:p>
                  </a:txBody>
                  <a:tcPr marL="0" marR="0" marT="0" marB="0">
                    <a:lnL>
                      <a:noFill/>
                    </a:lnL>
                    <a:lnR>
                      <a:noFill/>
                    </a:lnR>
                    <a:lnT>
                      <a:noFill/>
                    </a:lnT>
                    <a:lnB>
                      <a:noFill/>
                    </a:lnB>
                  </a:tcPr>
                </a:tc>
                <a:tc>
                  <a:txBody>
                    <a:bodyPr/>
                    <a:lstStyle/>
                    <a:p>
                      <a:r>
                        <a:rPr lang="en-US" sz="1600" b="1"/>
                        <a:t>Advanced analytics</a:t>
                      </a:r>
                      <a:endParaRPr lang="en-US" sz="1600"/>
                    </a:p>
                  </a:txBody>
                  <a:tcPr marL="0" marR="0" marT="0" marB="0">
                    <a:lnL>
                      <a:noFill/>
                    </a:lnL>
                    <a:lnR>
                      <a:noFill/>
                    </a:lnR>
                    <a:lnT>
                      <a:noFill/>
                    </a:lnT>
                    <a:lnB>
                      <a:noFill/>
                    </a:lnB>
                  </a:tcPr>
                </a:tc>
              </a:tr>
              <a:tr h="1856930">
                <a:tc>
                  <a:txBody>
                    <a:bodyPr/>
                    <a:lstStyle/>
                    <a:p>
                      <a:r>
                        <a:rPr lang="en-US" sz="1600" dirty="0"/>
                        <a:t> </a:t>
                      </a:r>
                    </a:p>
                    <a:p>
                      <a:r>
                        <a:rPr lang="en-US" sz="1600" b="1" dirty="0"/>
                        <a:t>Answers the questions:</a:t>
                      </a:r>
                      <a:endParaRPr lang="en-US" sz="1600" dirty="0"/>
                    </a:p>
                  </a:txBody>
                  <a:tcPr marL="0" marR="0" marT="0" marB="0">
                    <a:lnL>
                      <a:noFill/>
                    </a:lnL>
                    <a:lnR>
                      <a:noFill/>
                    </a:lnR>
                    <a:lnT>
                      <a:noFill/>
                    </a:lnT>
                    <a:lnB>
                      <a:noFill/>
                    </a:lnB>
                  </a:tcPr>
                </a:tc>
                <a:tc>
                  <a:txBody>
                    <a:bodyPr/>
                    <a:lstStyle/>
                    <a:p>
                      <a:r>
                        <a:rPr lang="en-US" sz="1600"/>
                        <a:t>What happened?</a:t>
                      </a:r>
                    </a:p>
                    <a:p>
                      <a:r>
                        <a:rPr lang="en-US" sz="1600"/>
                        <a:t>When?</a:t>
                      </a:r>
                    </a:p>
                    <a:p>
                      <a:r>
                        <a:rPr lang="en-US" sz="1600"/>
                        <a:t>Who?</a:t>
                      </a:r>
                    </a:p>
                    <a:p>
                      <a:r>
                        <a:rPr lang="en-US" sz="1600"/>
                        <a:t>How many?</a:t>
                      </a:r>
                    </a:p>
                  </a:txBody>
                  <a:tcPr marL="0" marR="0" marT="0" marB="0">
                    <a:lnL>
                      <a:noFill/>
                    </a:lnL>
                    <a:lnR>
                      <a:noFill/>
                    </a:lnR>
                    <a:lnT>
                      <a:noFill/>
                    </a:lnT>
                    <a:lnB>
                      <a:noFill/>
                    </a:lnB>
                  </a:tcPr>
                </a:tc>
                <a:tc>
                  <a:txBody>
                    <a:bodyPr/>
                    <a:lstStyle/>
                    <a:p>
                      <a:r>
                        <a:rPr lang="en-US" sz="1600"/>
                        <a:t>Why did it happen?</a:t>
                      </a:r>
                    </a:p>
                    <a:p>
                      <a:r>
                        <a:rPr lang="en-US" sz="1600"/>
                        <a:t>Will it happen again?</a:t>
                      </a:r>
                    </a:p>
                    <a:p>
                      <a:r>
                        <a:rPr lang="en-US" sz="1600"/>
                        <a:t>What will happen if we change </a:t>
                      </a:r>
                      <a:r>
                        <a:rPr lang="en-US" sz="1600" i="1"/>
                        <a:t>x</a:t>
                      </a:r>
                      <a:r>
                        <a:rPr lang="en-US" sz="1600"/>
                        <a:t>?</a:t>
                      </a:r>
                    </a:p>
                    <a:p>
                      <a:r>
                        <a:rPr lang="en-US" sz="1600"/>
                        <a:t>What else does the data tell us that we never thought to ask?</a:t>
                      </a:r>
                    </a:p>
                  </a:txBody>
                  <a:tcPr marL="0" marR="0" marT="0" marB="0">
                    <a:lnL>
                      <a:noFill/>
                    </a:lnL>
                    <a:lnR>
                      <a:noFill/>
                    </a:lnR>
                    <a:lnT>
                      <a:noFill/>
                    </a:lnT>
                    <a:lnB>
                      <a:noFill/>
                    </a:lnB>
                  </a:tcPr>
                </a:tc>
              </a:tr>
              <a:tr h="2228316">
                <a:tc>
                  <a:txBody>
                    <a:bodyPr/>
                    <a:lstStyle/>
                    <a:p>
                      <a:r>
                        <a:rPr lang="en-US" sz="1600"/>
                        <a:t> </a:t>
                      </a:r>
                    </a:p>
                    <a:p>
                      <a:r>
                        <a:rPr lang="en-US" sz="1600" b="1"/>
                        <a:t>Includes:</a:t>
                      </a:r>
                      <a:endParaRPr lang="en-US" sz="1600"/>
                    </a:p>
                  </a:txBody>
                  <a:tcPr marL="0" marR="0" marT="0" marB="0">
                    <a:lnL>
                      <a:noFill/>
                    </a:lnL>
                    <a:lnR>
                      <a:noFill/>
                    </a:lnR>
                    <a:lnT>
                      <a:noFill/>
                    </a:lnT>
                    <a:lnB>
                      <a:noFill/>
                    </a:lnB>
                  </a:tcPr>
                </a:tc>
                <a:tc>
                  <a:txBody>
                    <a:bodyPr/>
                    <a:lstStyle/>
                    <a:p>
                      <a:r>
                        <a:rPr lang="en-US" sz="1600"/>
                        <a:t>Reporting (KPIs, metrics)</a:t>
                      </a:r>
                    </a:p>
                    <a:p>
                      <a:r>
                        <a:rPr lang="en-US" sz="1600"/>
                        <a:t>Ad hoc querying</a:t>
                      </a:r>
                    </a:p>
                    <a:p>
                      <a:r>
                        <a:rPr lang="en-US" sz="1600"/>
                        <a:t>OLAP (cubes, slice &amp; dice, drilling)</a:t>
                      </a:r>
                    </a:p>
                    <a:p>
                      <a:r>
                        <a:rPr lang="en-US" sz="1600"/>
                        <a:t>Dashboards/scorecards</a:t>
                      </a:r>
                    </a:p>
                    <a:p>
                      <a:r>
                        <a:rPr lang="en-US" sz="1600"/>
                        <a:t>Operational/real-time BI</a:t>
                      </a:r>
                    </a:p>
                    <a:p>
                      <a:r>
                        <a:rPr lang="en-US" sz="1600"/>
                        <a:t>Automated monitoring/alerting</a:t>
                      </a:r>
                    </a:p>
                  </a:txBody>
                  <a:tcPr marL="0" marR="0" marT="0" marB="0">
                    <a:lnL>
                      <a:noFill/>
                    </a:lnL>
                    <a:lnR>
                      <a:noFill/>
                    </a:lnR>
                    <a:lnT>
                      <a:noFill/>
                    </a:lnT>
                    <a:lnB>
                      <a:noFill/>
                    </a:lnB>
                  </a:tcPr>
                </a:tc>
                <a:tc>
                  <a:txBody>
                    <a:bodyPr/>
                    <a:lstStyle/>
                    <a:p>
                      <a:r>
                        <a:rPr lang="en-US" sz="1600" dirty="0"/>
                        <a:t>Statistical/quantitative analysis</a:t>
                      </a:r>
                    </a:p>
                    <a:p>
                      <a:r>
                        <a:rPr lang="en-US" sz="1600" dirty="0"/>
                        <a:t>Data mining</a:t>
                      </a:r>
                    </a:p>
                    <a:p>
                      <a:r>
                        <a:rPr lang="en-US" sz="1600" dirty="0"/>
                        <a:t>Predictive modeling/analytics</a:t>
                      </a:r>
                    </a:p>
                    <a:p>
                      <a:r>
                        <a:rPr lang="en-US" sz="1600" dirty="0"/>
                        <a:t>Big data analytics</a:t>
                      </a:r>
                    </a:p>
                    <a:p>
                      <a:r>
                        <a:rPr lang="en-US" sz="1600" dirty="0"/>
                        <a:t>Text analytics</a:t>
                      </a:r>
                    </a:p>
                    <a:p>
                      <a:r>
                        <a:rPr lang="en-US" sz="1600" dirty="0"/>
                        <a:t>Multivariate testing</a:t>
                      </a: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3321300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Components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Microsoft SQL Server product is made up of four primary </a:t>
            </a:r>
            <a:r>
              <a:rPr lang="en-US" dirty="0" smtClean="0"/>
              <a:t>components</a:t>
            </a:r>
          </a:p>
          <a:p>
            <a:r>
              <a:rPr lang="en-US" b="1" dirty="0" smtClean="0"/>
              <a:t>Database </a:t>
            </a:r>
            <a:r>
              <a:rPr lang="en-US" b="1" dirty="0"/>
              <a:t>Engine:</a:t>
            </a:r>
            <a:r>
              <a:rPr lang="en-US" dirty="0"/>
              <a:t> This </a:t>
            </a:r>
            <a:r>
              <a:rPr lang="en-US" dirty="0" smtClean="0"/>
              <a:t>is the core part </a:t>
            </a:r>
            <a:r>
              <a:rPr lang="en-US" dirty="0"/>
              <a:t>of SQL Server </a:t>
            </a:r>
            <a:r>
              <a:rPr lang="en-US" dirty="0" smtClean="0"/>
              <a:t>that actually </a:t>
            </a:r>
            <a:r>
              <a:rPr lang="en-US" dirty="0"/>
              <a:t>creates and drives relational </a:t>
            </a:r>
            <a:r>
              <a:rPr lang="en-US" dirty="0" smtClean="0"/>
              <a:t>databases, for storing, processing and securing data.</a:t>
            </a:r>
          </a:p>
          <a:p>
            <a:pPr lvl="1"/>
            <a:r>
              <a:rPr lang="en-US" dirty="0" smtClean="0"/>
              <a:t>SQL Server Agent Service is the primary service that runs the SQL Server relational database.</a:t>
            </a:r>
            <a:endParaRPr lang="en-US" dirty="0"/>
          </a:p>
          <a:p>
            <a:r>
              <a:rPr lang="en-US" b="1" dirty="0"/>
              <a:t>SQL Server Analysis Services (SSAS):</a:t>
            </a:r>
            <a:r>
              <a:rPr lang="en-US" dirty="0"/>
              <a:t> SSAS is the data-analysis component of SQL Server. It can create OLAP (</a:t>
            </a:r>
            <a:r>
              <a:rPr lang="en-US" dirty="0" err="1"/>
              <a:t>OnLine</a:t>
            </a:r>
            <a:r>
              <a:rPr lang="en-US" dirty="0"/>
              <a:t> Analytical Processing) cubes — sophisticated programming objects for organizing data inside a relational database — and do data mining (pulling relevant data out of a database in response to an ad-hoc question).</a:t>
            </a:r>
          </a:p>
          <a:p>
            <a:r>
              <a:rPr lang="en-US" b="1" dirty="0"/>
              <a:t>SQL Server Reporting Services (SSRS):</a:t>
            </a:r>
            <a:r>
              <a:rPr lang="en-US" dirty="0"/>
              <a:t> SSRS is a component of SQL Server that provides reporting regardless of a database’s operating system.</a:t>
            </a:r>
          </a:p>
          <a:p>
            <a:r>
              <a:rPr lang="en-US" b="1" dirty="0"/>
              <a:t>SQL Server Integration Services (SSIS):</a:t>
            </a:r>
            <a:r>
              <a:rPr lang="en-US" dirty="0"/>
              <a:t> SSIS is a component of SQL Server that does the Extract, Transform, and Load (ETL) process that cleans up and formats raw data from source systems for inclusion in the database as ready-to-use information.</a:t>
            </a:r>
          </a:p>
          <a:p>
            <a:endParaRPr lang="en-US" dirty="0"/>
          </a:p>
        </p:txBody>
      </p:sp>
    </p:spTree>
    <p:extLst>
      <p:ext uri="{BB962C8B-B14F-4D97-AF65-F5344CB8AC3E}">
        <p14:creationId xmlns:p14="http://schemas.microsoft.com/office/powerpoint/2010/main" val="3903353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Components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54261984"/>
              </p:ext>
            </p:extLst>
          </p:nvPr>
        </p:nvGraphicFramePr>
        <p:xfrm>
          <a:off x="630621" y="2222500"/>
          <a:ext cx="10909737" cy="4529348"/>
        </p:xfrm>
        <a:graphic>
          <a:graphicData uri="http://schemas.openxmlformats.org/drawingml/2006/table">
            <a:tbl>
              <a:tblPr/>
              <a:tblGrid>
                <a:gridCol w="2118535"/>
                <a:gridCol w="8791202"/>
              </a:tblGrid>
              <a:tr h="184679">
                <a:tc>
                  <a:txBody>
                    <a:bodyPr/>
                    <a:lstStyle/>
                    <a:p>
                      <a:r>
                        <a:rPr lang="en-US" sz="1600" b="1" u="sng" dirty="0">
                          <a:latin typeface="Calibri" panose="020F0502020204030204" pitchFamily="34" charset="0"/>
                        </a:rPr>
                        <a:t>Server components</a:t>
                      </a:r>
                    </a:p>
                  </a:txBody>
                  <a:tcPr marL="37885" marR="37885" marT="18943" marB="18943" anchor="ctr">
                    <a:lnL>
                      <a:noFill/>
                    </a:lnL>
                    <a:lnR>
                      <a:noFill/>
                    </a:lnR>
                    <a:lnT>
                      <a:noFill/>
                    </a:lnT>
                    <a:lnB>
                      <a:noFill/>
                    </a:lnB>
                  </a:tcPr>
                </a:tc>
                <a:tc>
                  <a:txBody>
                    <a:bodyPr/>
                    <a:lstStyle/>
                    <a:p>
                      <a:r>
                        <a:rPr lang="en-US" sz="1600" b="1" u="sng" dirty="0">
                          <a:latin typeface="Calibri" panose="020F0502020204030204" pitchFamily="34" charset="0"/>
                        </a:rPr>
                        <a:t>Description</a:t>
                      </a:r>
                    </a:p>
                  </a:txBody>
                  <a:tcPr marL="37885" marR="37885" marT="18943" marB="18943" anchor="ctr">
                    <a:lnL>
                      <a:noFill/>
                    </a:lnL>
                    <a:lnR>
                      <a:noFill/>
                    </a:lnR>
                    <a:lnT>
                      <a:noFill/>
                    </a:lnT>
                    <a:lnB>
                      <a:noFill/>
                    </a:lnB>
                  </a:tcPr>
                </a:tc>
              </a:tr>
              <a:tr h="877227">
                <a:tc>
                  <a:txBody>
                    <a:bodyPr/>
                    <a:lstStyle/>
                    <a:p>
                      <a:r>
                        <a:rPr lang="en-US" sz="1600" dirty="0">
                          <a:latin typeface="Calibri" panose="020F0502020204030204" pitchFamily="34" charset="0"/>
                        </a:rPr>
                        <a:t>SQL Server Database Engine </a:t>
                      </a:r>
                    </a:p>
                  </a:txBody>
                  <a:tcPr marL="37885" marR="37885" marT="18943" marB="18943" anchor="ctr">
                    <a:lnL>
                      <a:noFill/>
                    </a:lnL>
                    <a:lnR>
                      <a:noFill/>
                    </a:lnR>
                    <a:lnT>
                      <a:noFill/>
                    </a:lnT>
                    <a:lnB>
                      <a:noFill/>
                    </a:lnB>
                  </a:tcPr>
                </a:tc>
                <a:tc>
                  <a:txBody>
                    <a:bodyPr/>
                    <a:lstStyle/>
                    <a:p>
                      <a:r>
                        <a:rPr lang="en-US" sz="1600">
                          <a:latin typeface="Calibri" panose="020F0502020204030204" pitchFamily="34" charset="0"/>
                        </a:rPr>
                        <a:t>SQL Server Database Engine includes the Database Engine, the core service for storing, processing, and securing data, replication, full-text search, tools for managing relational and XML data, and the Data Quality Services (DQS) server.</a:t>
                      </a:r>
                    </a:p>
                  </a:txBody>
                  <a:tcPr marL="37885" marR="37885" marT="18943" marB="18943" anchor="ctr">
                    <a:lnL>
                      <a:noFill/>
                    </a:lnL>
                    <a:lnR>
                      <a:noFill/>
                    </a:lnR>
                    <a:lnT>
                      <a:noFill/>
                    </a:lnT>
                    <a:lnB>
                      <a:noFill/>
                    </a:lnB>
                  </a:tcPr>
                </a:tc>
              </a:tr>
              <a:tr h="600207">
                <a:tc>
                  <a:txBody>
                    <a:bodyPr/>
                    <a:lstStyle/>
                    <a:p>
                      <a:r>
                        <a:rPr lang="en-US" sz="1600" dirty="0">
                          <a:latin typeface="Calibri" panose="020F0502020204030204" pitchFamily="34" charset="0"/>
                        </a:rPr>
                        <a:t>Analysis Services </a:t>
                      </a:r>
                    </a:p>
                  </a:txBody>
                  <a:tcPr marL="37885" marR="37885" marT="18943" marB="18943" anchor="ctr">
                    <a:lnL>
                      <a:noFill/>
                    </a:lnL>
                    <a:lnR>
                      <a:noFill/>
                    </a:lnR>
                    <a:lnT>
                      <a:noFill/>
                    </a:lnT>
                    <a:lnB>
                      <a:noFill/>
                    </a:lnB>
                  </a:tcPr>
                </a:tc>
                <a:tc>
                  <a:txBody>
                    <a:bodyPr/>
                    <a:lstStyle/>
                    <a:p>
                      <a:r>
                        <a:rPr lang="en-US" sz="1600" dirty="0">
                          <a:latin typeface="Calibri" panose="020F0502020204030204" pitchFamily="34" charset="0"/>
                        </a:rPr>
                        <a:t>Analysis Services includes the tools for creating and managing online analytical processing (OLAP) and data mining applications.</a:t>
                      </a:r>
                    </a:p>
                  </a:txBody>
                  <a:tcPr marL="37885" marR="37885" marT="18943" marB="18943" anchor="ctr">
                    <a:lnL>
                      <a:noFill/>
                    </a:lnL>
                    <a:lnR>
                      <a:noFill/>
                    </a:lnR>
                    <a:lnT>
                      <a:noFill/>
                    </a:lnT>
                    <a:lnB>
                      <a:noFill/>
                    </a:lnB>
                  </a:tcPr>
                </a:tc>
              </a:tr>
              <a:tr h="877227">
                <a:tc>
                  <a:txBody>
                    <a:bodyPr/>
                    <a:lstStyle/>
                    <a:p>
                      <a:r>
                        <a:rPr lang="en-US" sz="1600">
                          <a:latin typeface="Calibri" panose="020F0502020204030204" pitchFamily="34" charset="0"/>
                        </a:rPr>
                        <a:t>Reporting Services</a:t>
                      </a:r>
                    </a:p>
                  </a:txBody>
                  <a:tcPr marL="37885" marR="37885" marT="18943" marB="18943" anchor="ctr">
                    <a:lnL>
                      <a:noFill/>
                    </a:lnL>
                    <a:lnR>
                      <a:noFill/>
                    </a:lnR>
                    <a:lnT>
                      <a:noFill/>
                    </a:lnT>
                    <a:lnB>
                      <a:noFill/>
                    </a:lnB>
                  </a:tcPr>
                </a:tc>
                <a:tc>
                  <a:txBody>
                    <a:bodyPr/>
                    <a:lstStyle/>
                    <a:p>
                      <a:r>
                        <a:rPr lang="en-US" sz="1600" dirty="0">
                          <a:latin typeface="Calibri" panose="020F0502020204030204" pitchFamily="34" charset="0"/>
                        </a:rPr>
                        <a:t>Reporting Services includes server and client components for creating, managing, and deploying tabular, matrix, graphical, and free-form reports. Reporting Services is also an extensible platform that you can use to develop report applications.</a:t>
                      </a:r>
                    </a:p>
                  </a:txBody>
                  <a:tcPr marL="37885" marR="37885" marT="18943" marB="18943" anchor="ctr">
                    <a:lnL>
                      <a:noFill/>
                    </a:lnL>
                    <a:lnR>
                      <a:noFill/>
                    </a:lnR>
                    <a:lnT>
                      <a:noFill/>
                    </a:lnT>
                    <a:lnB>
                      <a:noFill/>
                    </a:lnB>
                  </a:tcPr>
                </a:tc>
              </a:tr>
              <a:tr h="738716">
                <a:tc>
                  <a:txBody>
                    <a:bodyPr/>
                    <a:lstStyle/>
                    <a:p>
                      <a:r>
                        <a:rPr lang="en-US" sz="1600">
                          <a:latin typeface="Calibri" panose="020F0502020204030204" pitchFamily="34" charset="0"/>
                        </a:rPr>
                        <a:t>Integration Services </a:t>
                      </a:r>
                    </a:p>
                  </a:txBody>
                  <a:tcPr marL="37885" marR="37885" marT="18943" marB="18943" anchor="ctr">
                    <a:lnL>
                      <a:noFill/>
                    </a:lnL>
                    <a:lnR>
                      <a:noFill/>
                    </a:lnR>
                    <a:lnT>
                      <a:noFill/>
                    </a:lnT>
                    <a:lnB>
                      <a:noFill/>
                    </a:lnB>
                  </a:tcPr>
                </a:tc>
                <a:tc>
                  <a:txBody>
                    <a:bodyPr/>
                    <a:lstStyle/>
                    <a:p>
                      <a:r>
                        <a:rPr lang="en-US" sz="1600" dirty="0">
                          <a:latin typeface="Calibri" panose="020F0502020204030204" pitchFamily="34" charset="0"/>
                        </a:rPr>
                        <a:t>Integration Services is a set of graphical tools and programmable objects for moving, copying, and transforming data. It also includes the Data Quality Services (DQS) component for Integration Services.</a:t>
                      </a:r>
                    </a:p>
                  </a:txBody>
                  <a:tcPr marL="37885" marR="37885" marT="18943" marB="18943" anchor="ctr">
                    <a:lnL>
                      <a:noFill/>
                    </a:lnL>
                    <a:lnR>
                      <a:noFill/>
                    </a:lnR>
                    <a:lnT>
                      <a:noFill/>
                    </a:lnT>
                    <a:lnB>
                      <a:noFill/>
                    </a:lnB>
                  </a:tcPr>
                </a:tc>
              </a:tr>
              <a:tr h="1154245">
                <a:tc>
                  <a:txBody>
                    <a:bodyPr/>
                    <a:lstStyle/>
                    <a:p>
                      <a:r>
                        <a:rPr lang="en-US" sz="1600">
                          <a:latin typeface="Calibri" panose="020F0502020204030204" pitchFamily="34" charset="0"/>
                        </a:rPr>
                        <a:t>Master Data Services</a:t>
                      </a:r>
                    </a:p>
                  </a:txBody>
                  <a:tcPr marL="37885" marR="37885" marT="18943" marB="18943" anchor="ctr">
                    <a:lnL>
                      <a:noFill/>
                    </a:lnL>
                    <a:lnR>
                      <a:noFill/>
                    </a:lnR>
                    <a:lnT>
                      <a:noFill/>
                    </a:lnT>
                    <a:lnB>
                      <a:noFill/>
                    </a:lnB>
                  </a:tcPr>
                </a:tc>
                <a:tc>
                  <a:txBody>
                    <a:bodyPr/>
                    <a:lstStyle/>
                    <a:p>
                      <a:r>
                        <a:rPr lang="en-US" sz="1600" dirty="0">
                          <a:latin typeface="Calibri" panose="020F0502020204030204" pitchFamily="34" charset="0"/>
                        </a:rPr>
                        <a:t>Master Data Services (MDS) is the SQL Server solution for master data management. MDS can be configured to manage any domain (products, customers, accounts) and includes hierarchies, granular security, transactions, data versioning, and business rules, as well as an Add-in for Excel that can be used to manage data.</a:t>
                      </a:r>
                    </a:p>
                  </a:txBody>
                  <a:tcPr marL="37885" marR="37885" marT="18943" marB="18943" anchor="ctr">
                    <a:lnL>
                      <a:noFill/>
                    </a:lnL>
                    <a:lnR>
                      <a:noFill/>
                    </a:lnR>
                    <a:lnT>
                      <a:noFill/>
                    </a:lnT>
                    <a:lnB>
                      <a:noFill/>
                    </a:lnB>
                  </a:tcPr>
                </a:tc>
              </a:tr>
            </a:tbl>
          </a:graphicData>
        </a:graphic>
      </p:graphicFrame>
    </p:spTree>
    <p:extLst>
      <p:ext uri="{BB962C8B-B14F-4D97-AF65-F5344CB8AC3E}">
        <p14:creationId xmlns:p14="http://schemas.microsoft.com/office/powerpoint/2010/main" val="729199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t>
            </a:r>
            <a:r>
              <a:rPr lang="en-US" dirty="0" smtClean="0"/>
              <a:t>Services</a:t>
            </a:r>
            <a:endParaRPr lang="en-US" dirty="0"/>
          </a:p>
        </p:txBody>
      </p:sp>
      <p:sp>
        <p:nvSpPr>
          <p:cNvPr id="3" name="Content Placeholder 2"/>
          <p:cNvSpPr>
            <a:spLocks noGrp="1"/>
          </p:cNvSpPr>
          <p:nvPr>
            <p:ph idx="1"/>
          </p:nvPr>
        </p:nvSpPr>
        <p:spPr/>
        <p:txBody>
          <a:bodyPr/>
          <a:lstStyle/>
          <a:p>
            <a:r>
              <a:rPr lang="en-US" dirty="0"/>
              <a:t>Core services for the database engine itself consist of the </a:t>
            </a:r>
            <a:r>
              <a:rPr lang="en-US" b="1" dirty="0"/>
              <a:t>SQL Server service </a:t>
            </a:r>
            <a:r>
              <a:rPr lang="en-US" dirty="0"/>
              <a:t>itself (or MSSQLSERVER) and there's also the </a:t>
            </a:r>
            <a:r>
              <a:rPr lang="en-US" b="1" dirty="0"/>
              <a:t>SQL Server Agent </a:t>
            </a:r>
            <a:r>
              <a:rPr lang="en-US" dirty="0"/>
              <a:t>and the </a:t>
            </a:r>
            <a:r>
              <a:rPr lang="en-US" b="1" dirty="0"/>
              <a:t>SQL Server Browser</a:t>
            </a:r>
            <a:r>
              <a:rPr lang="en-US" dirty="0"/>
              <a:t>. The SQL Server Agent is a job scheduler for SQL Server and handles some other maintenance tasks and so on, while the Browser service helps with accepting logins and so on by creating an easier way for client applications to connect to SQL Server. </a:t>
            </a:r>
          </a:p>
          <a:p>
            <a:r>
              <a:rPr lang="en-US" dirty="0"/>
              <a:t>All three of these services though are true 'services' in the sense that they're daemons running on your server. But of these three, you ONLY need MSSQLSERVER running to be able to work with the relational database engine. (The other two services are optional.)</a:t>
            </a:r>
          </a:p>
        </p:txBody>
      </p:sp>
    </p:spTree>
    <p:extLst>
      <p:ext uri="{BB962C8B-B14F-4D97-AF65-F5344CB8AC3E}">
        <p14:creationId xmlns:p14="http://schemas.microsoft.com/office/powerpoint/2010/main" val="3783094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a:t>
            </a:r>
            <a:r>
              <a:rPr lang="en-US" dirty="0" smtClean="0"/>
              <a:t>Collation</a:t>
            </a:r>
            <a:endParaRPr lang="en-US" dirty="0"/>
          </a:p>
        </p:txBody>
      </p:sp>
      <p:sp>
        <p:nvSpPr>
          <p:cNvPr id="3" name="Content Placeholder 2"/>
          <p:cNvSpPr>
            <a:spLocks noGrp="1"/>
          </p:cNvSpPr>
          <p:nvPr>
            <p:ph idx="1"/>
          </p:nvPr>
        </p:nvSpPr>
        <p:spPr>
          <a:xfrm>
            <a:off x="336331" y="2222287"/>
            <a:ext cx="11372193" cy="4430761"/>
          </a:xfrm>
        </p:spPr>
        <p:txBody>
          <a:bodyPr>
            <a:normAutofit fontScale="85000" lnSpcReduction="10000"/>
          </a:bodyPr>
          <a:lstStyle/>
          <a:p>
            <a:r>
              <a:rPr lang="en-US" dirty="0"/>
              <a:t>Microsoft® SQL Server™ </a:t>
            </a:r>
            <a:r>
              <a:rPr lang="en-US" dirty="0" smtClean="0"/>
              <a:t>2012 </a:t>
            </a:r>
            <a:r>
              <a:rPr lang="en-US" dirty="0"/>
              <a:t>supports several collations. A collation encodes the rules governing the proper use of characters for either a language, such as Greek or Polish, or an alphabet, such as Latin1_General (the Latin alphabet used by western European languages).</a:t>
            </a:r>
          </a:p>
          <a:p>
            <a:r>
              <a:rPr lang="en-US" dirty="0"/>
              <a:t>Each SQL Server collation specifies three properties: </a:t>
            </a:r>
          </a:p>
          <a:p>
            <a:pPr lvl="1"/>
            <a:r>
              <a:rPr lang="en-US" dirty="0"/>
              <a:t>The sort order to use for Unicode data types (</a:t>
            </a:r>
            <a:r>
              <a:rPr lang="en-US" b="1" dirty="0" err="1"/>
              <a:t>nchar</a:t>
            </a:r>
            <a:r>
              <a:rPr lang="en-US" dirty="0"/>
              <a:t>, </a:t>
            </a:r>
            <a:r>
              <a:rPr lang="en-US" b="1" dirty="0" err="1"/>
              <a:t>nvarchar</a:t>
            </a:r>
            <a:r>
              <a:rPr lang="en-US" dirty="0"/>
              <a:t>, and </a:t>
            </a:r>
            <a:r>
              <a:rPr lang="en-US" b="1" dirty="0" err="1"/>
              <a:t>ntext</a:t>
            </a:r>
            <a:r>
              <a:rPr lang="en-US" dirty="0"/>
              <a:t>). A sort order defines the sequence in which characters are sorted, and the way characters are evaluated in comparison operations</a:t>
            </a:r>
            <a:r>
              <a:rPr lang="en-US" dirty="0" smtClean="0"/>
              <a:t>.</a:t>
            </a:r>
            <a:endParaRPr lang="en-US" dirty="0"/>
          </a:p>
          <a:p>
            <a:pPr lvl="1"/>
            <a:r>
              <a:rPr lang="en-US" dirty="0"/>
              <a:t>The sort order to use for non-Unicode character data types (</a:t>
            </a:r>
            <a:r>
              <a:rPr lang="en-US" b="1" dirty="0"/>
              <a:t>char</a:t>
            </a:r>
            <a:r>
              <a:rPr lang="en-US" dirty="0"/>
              <a:t>, </a:t>
            </a:r>
            <a:r>
              <a:rPr lang="en-US" b="1" dirty="0"/>
              <a:t>varchar</a:t>
            </a:r>
            <a:r>
              <a:rPr lang="en-US" dirty="0"/>
              <a:t>, and </a:t>
            </a:r>
            <a:r>
              <a:rPr lang="en-US" b="1" dirty="0"/>
              <a:t>text</a:t>
            </a:r>
            <a:r>
              <a:rPr lang="en-US" dirty="0" smtClean="0"/>
              <a:t>).</a:t>
            </a:r>
          </a:p>
          <a:p>
            <a:pPr lvl="1"/>
            <a:r>
              <a:rPr lang="en-US" dirty="0" smtClean="0"/>
              <a:t>The </a:t>
            </a:r>
            <a:r>
              <a:rPr lang="en-US" dirty="0"/>
              <a:t>code page used to store non-Unicode character data. </a:t>
            </a:r>
          </a:p>
          <a:p>
            <a:r>
              <a:rPr lang="en-US" b="1" dirty="0"/>
              <a:t>Note</a:t>
            </a:r>
            <a:r>
              <a:rPr lang="en-US" dirty="0"/>
              <a:t>  You cannot specify the equivalent of a code page for the Unicode data types (</a:t>
            </a:r>
            <a:r>
              <a:rPr lang="en-US" b="1" dirty="0" err="1"/>
              <a:t>nchar</a:t>
            </a:r>
            <a:r>
              <a:rPr lang="en-US" dirty="0"/>
              <a:t>, </a:t>
            </a:r>
            <a:r>
              <a:rPr lang="en-US" b="1" dirty="0" err="1"/>
              <a:t>nvarchar</a:t>
            </a:r>
            <a:r>
              <a:rPr lang="en-US" dirty="0"/>
              <a:t>, and </a:t>
            </a:r>
            <a:r>
              <a:rPr lang="en-US" b="1" dirty="0" err="1"/>
              <a:t>ntext</a:t>
            </a:r>
            <a:r>
              <a:rPr lang="en-US" dirty="0"/>
              <a:t>). The double-byte bit patterns used for Unicode characters are defined by the Unicode standard and cannot be changed.</a:t>
            </a:r>
          </a:p>
          <a:p>
            <a:r>
              <a:rPr lang="en-US" dirty="0"/>
              <a:t>SQL Server </a:t>
            </a:r>
            <a:r>
              <a:rPr lang="en-US" dirty="0" smtClean="0"/>
              <a:t>2012 </a:t>
            </a:r>
            <a:r>
              <a:rPr lang="en-US" dirty="0"/>
              <a:t>collations can be specified at many levels. When you install an instance of SQL Server </a:t>
            </a:r>
            <a:r>
              <a:rPr lang="en-US" dirty="0" smtClean="0"/>
              <a:t>2012, </a:t>
            </a:r>
            <a:r>
              <a:rPr lang="en-US" dirty="0"/>
              <a:t>you specify the default collation for that instance. Each time you create a database, you can specify the default collation used for the database. If you do not specify a collation, the default collation for the database is the default collation for the instance. Whenever you define a character column, you can specify its collation. If you do not specify a collation, the column is created with the default collation of the database. You cannot specify a collation for character variables and parameters; they are always created with the default collation of the database.</a:t>
            </a:r>
            <a:endParaRPr lang="en-US" dirty="0">
              <a:effectLst/>
            </a:endParaRPr>
          </a:p>
        </p:txBody>
      </p:sp>
    </p:spTree>
    <p:extLst>
      <p:ext uri="{BB962C8B-B14F-4D97-AF65-F5344CB8AC3E}">
        <p14:creationId xmlns:p14="http://schemas.microsoft.com/office/powerpoint/2010/main" val="707743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Management Tools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2333191"/>
              </p:ext>
            </p:extLst>
          </p:nvPr>
        </p:nvGraphicFramePr>
        <p:xfrm>
          <a:off x="252247" y="2038342"/>
          <a:ext cx="11808373" cy="5327532"/>
        </p:xfrm>
        <a:graphic>
          <a:graphicData uri="http://schemas.openxmlformats.org/drawingml/2006/table">
            <a:tbl>
              <a:tblPr/>
              <a:tblGrid>
                <a:gridCol w="2156659"/>
                <a:gridCol w="9651714"/>
              </a:tblGrid>
              <a:tr h="127602">
                <a:tc>
                  <a:txBody>
                    <a:bodyPr/>
                    <a:lstStyle/>
                    <a:p>
                      <a:r>
                        <a:rPr lang="en-US" sz="1600" b="1" u="sng" dirty="0">
                          <a:latin typeface="Calibri" panose="020F0502020204030204" pitchFamily="34" charset="0"/>
                        </a:rPr>
                        <a:t>Management tools</a:t>
                      </a:r>
                    </a:p>
                  </a:txBody>
                  <a:tcPr marL="24409" marR="24409" marT="12205" marB="12205" anchor="ctr">
                    <a:lnL>
                      <a:noFill/>
                    </a:lnL>
                    <a:lnR>
                      <a:noFill/>
                    </a:lnR>
                    <a:lnT>
                      <a:noFill/>
                    </a:lnT>
                    <a:lnB>
                      <a:noFill/>
                    </a:lnB>
                  </a:tcPr>
                </a:tc>
                <a:tc>
                  <a:txBody>
                    <a:bodyPr/>
                    <a:lstStyle/>
                    <a:p>
                      <a:r>
                        <a:rPr lang="en-US" sz="1600" b="1" u="sng" dirty="0">
                          <a:latin typeface="Calibri" panose="020F0502020204030204" pitchFamily="34" charset="0"/>
                        </a:rPr>
                        <a:t>Description</a:t>
                      </a:r>
                    </a:p>
                  </a:txBody>
                  <a:tcPr marL="24409" marR="24409" marT="12205" marB="12205" anchor="ctr">
                    <a:lnL>
                      <a:noFill/>
                    </a:lnL>
                    <a:lnR>
                      <a:noFill/>
                    </a:lnR>
                    <a:lnT>
                      <a:noFill/>
                    </a:lnT>
                    <a:lnB>
                      <a:noFill/>
                    </a:lnB>
                  </a:tcPr>
                </a:tc>
              </a:tr>
              <a:tr h="773941">
                <a:tc>
                  <a:txBody>
                    <a:bodyPr/>
                    <a:lstStyle/>
                    <a:p>
                      <a:r>
                        <a:rPr lang="en-US" sz="1600">
                          <a:latin typeface="Calibri" panose="020F0502020204030204" pitchFamily="34" charset="0"/>
                        </a:rPr>
                        <a:t>SQL Server Management Studio</a:t>
                      </a:r>
                    </a:p>
                  </a:txBody>
                  <a:tcPr marL="24409" marR="24409" marT="12205" marB="12205" anchor="ctr">
                    <a:lnL>
                      <a:noFill/>
                    </a:lnL>
                    <a:lnR>
                      <a:noFill/>
                    </a:lnR>
                    <a:lnT>
                      <a:noFill/>
                    </a:lnT>
                    <a:lnB>
                      <a:noFill/>
                    </a:lnB>
                  </a:tcPr>
                </a:tc>
                <a:tc>
                  <a:txBody>
                    <a:bodyPr/>
                    <a:lstStyle/>
                    <a:p>
                      <a:r>
                        <a:rPr lang="en-US" sz="1600" dirty="0">
                          <a:latin typeface="Calibri" panose="020F0502020204030204" pitchFamily="34" charset="0"/>
                        </a:rPr>
                        <a:t>SQL Server Management Studio is an integrated environment to access, configure, manage, administer, and develop components of SQL Server. Management Studio lets developers and administrators of all skill levels use SQL Server. Internet Explorer 6 SP1 or a later version is required for Management Studio installation.</a:t>
                      </a:r>
                    </a:p>
                  </a:txBody>
                  <a:tcPr marL="24409" marR="24409" marT="12205" marB="12205" anchor="ctr">
                    <a:lnL>
                      <a:noFill/>
                    </a:lnL>
                    <a:lnR>
                      <a:noFill/>
                    </a:lnR>
                    <a:lnT>
                      <a:noFill/>
                    </a:lnT>
                    <a:lnB>
                      <a:noFill/>
                    </a:lnB>
                  </a:tcPr>
                </a:tc>
              </a:tr>
              <a:tr h="402449">
                <a:tc>
                  <a:txBody>
                    <a:bodyPr/>
                    <a:lstStyle/>
                    <a:p>
                      <a:r>
                        <a:rPr lang="en-US" sz="1600">
                          <a:latin typeface="Calibri" panose="020F0502020204030204" pitchFamily="34" charset="0"/>
                        </a:rPr>
                        <a:t>SQL Server Configuration Manager</a:t>
                      </a:r>
                    </a:p>
                  </a:txBody>
                  <a:tcPr marL="24409" marR="24409" marT="12205" marB="12205" anchor="ctr">
                    <a:lnL>
                      <a:noFill/>
                    </a:lnL>
                    <a:lnR>
                      <a:noFill/>
                    </a:lnR>
                    <a:lnT>
                      <a:noFill/>
                    </a:lnT>
                    <a:lnB>
                      <a:noFill/>
                    </a:lnB>
                  </a:tcPr>
                </a:tc>
                <a:tc>
                  <a:txBody>
                    <a:bodyPr/>
                    <a:lstStyle/>
                    <a:p>
                      <a:r>
                        <a:rPr lang="en-US" sz="1600">
                          <a:latin typeface="Calibri" panose="020F0502020204030204" pitchFamily="34" charset="0"/>
                        </a:rPr>
                        <a:t>SQL Server Configuration Manager provides basic configuration management for SQL Server services, server protocols, client protocols, and client aliases.</a:t>
                      </a:r>
                    </a:p>
                  </a:txBody>
                  <a:tcPr marL="24409" marR="24409" marT="12205" marB="12205" anchor="ctr">
                    <a:lnL>
                      <a:noFill/>
                    </a:lnL>
                    <a:lnR>
                      <a:noFill/>
                    </a:lnR>
                    <a:lnT>
                      <a:noFill/>
                    </a:lnT>
                    <a:lnB>
                      <a:noFill/>
                    </a:lnB>
                  </a:tcPr>
                </a:tc>
              </a:tr>
              <a:tr h="309576">
                <a:tc>
                  <a:txBody>
                    <a:bodyPr/>
                    <a:lstStyle/>
                    <a:p>
                      <a:r>
                        <a:rPr lang="en-US" sz="1600">
                          <a:latin typeface="Calibri" panose="020F0502020204030204" pitchFamily="34" charset="0"/>
                        </a:rPr>
                        <a:t>SQL Server Profiler</a:t>
                      </a:r>
                    </a:p>
                  </a:txBody>
                  <a:tcPr marL="24409" marR="24409" marT="12205" marB="12205" anchor="ctr">
                    <a:lnL>
                      <a:noFill/>
                    </a:lnL>
                    <a:lnR>
                      <a:noFill/>
                    </a:lnR>
                    <a:lnT>
                      <a:noFill/>
                    </a:lnT>
                    <a:lnB>
                      <a:noFill/>
                    </a:lnB>
                  </a:tcPr>
                </a:tc>
                <a:tc>
                  <a:txBody>
                    <a:bodyPr/>
                    <a:lstStyle/>
                    <a:p>
                      <a:r>
                        <a:rPr lang="en-US" sz="1600">
                          <a:latin typeface="Calibri" panose="020F0502020204030204" pitchFamily="34" charset="0"/>
                        </a:rPr>
                        <a:t>SQL Server Profiler provides a graphical user interface to monitor an instance of the Database Engine or Analysis Services.</a:t>
                      </a:r>
                    </a:p>
                  </a:txBody>
                  <a:tcPr marL="24409" marR="24409" marT="12205" marB="12205" anchor="ctr">
                    <a:lnL>
                      <a:noFill/>
                    </a:lnL>
                    <a:lnR>
                      <a:noFill/>
                    </a:lnR>
                    <a:lnT>
                      <a:noFill/>
                    </a:lnT>
                    <a:lnB>
                      <a:noFill/>
                    </a:lnB>
                  </a:tcPr>
                </a:tc>
              </a:tr>
              <a:tr h="309576">
                <a:tc>
                  <a:txBody>
                    <a:bodyPr/>
                    <a:lstStyle/>
                    <a:p>
                      <a:r>
                        <a:rPr lang="en-US" sz="1600">
                          <a:latin typeface="Calibri" panose="020F0502020204030204" pitchFamily="34" charset="0"/>
                        </a:rPr>
                        <a:t>Database Engine Tuning Advisor</a:t>
                      </a:r>
                    </a:p>
                  </a:txBody>
                  <a:tcPr marL="24409" marR="24409" marT="12205" marB="12205" anchor="ctr">
                    <a:lnL>
                      <a:noFill/>
                    </a:lnL>
                    <a:lnR>
                      <a:noFill/>
                    </a:lnR>
                    <a:lnT>
                      <a:noFill/>
                    </a:lnT>
                    <a:lnB>
                      <a:noFill/>
                    </a:lnB>
                  </a:tcPr>
                </a:tc>
                <a:tc>
                  <a:txBody>
                    <a:bodyPr/>
                    <a:lstStyle/>
                    <a:p>
                      <a:r>
                        <a:rPr lang="en-US" sz="1600" dirty="0">
                          <a:latin typeface="Calibri" panose="020F0502020204030204" pitchFamily="34" charset="0"/>
                        </a:rPr>
                        <a:t>Database Engine Tuning Advisor helps create optimal sets of indexes, indexed views, and partitions.</a:t>
                      </a:r>
                    </a:p>
                  </a:txBody>
                  <a:tcPr marL="24409" marR="24409" marT="12205" marB="12205" anchor="ctr">
                    <a:lnL>
                      <a:noFill/>
                    </a:lnL>
                    <a:lnR>
                      <a:noFill/>
                    </a:lnR>
                    <a:lnT>
                      <a:noFill/>
                    </a:lnT>
                    <a:lnB>
                      <a:noFill/>
                    </a:lnB>
                  </a:tcPr>
                </a:tc>
              </a:tr>
              <a:tr h="773941">
                <a:tc>
                  <a:txBody>
                    <a:bodyPr/>
                    <a:lstStyle/>
                    <a:p>
                      <a:r>
                        <a:rPr lang="en-US" sz="1600">
                          <a:latin typeface="Calibri" panose="020F0502020204030204" pitchFamily="34" charset="0"/>
                        </a:rPr>
                        <a:t>Data Quality Client</a:t>
                      </a:r>
                    </a:p>
                  </a:txBody>
                  <a:tcPr marL="24409" marR="24409" marT="12205" marB="12205" anchor="ctr">
                    <a:lnL>
                      <a:noFill/>
                    </a:lnL>
                    <a:lnR>
                      <a:noFill/>
                    </a:lnR>
                    <a:lnT>
                      <a:noFill/>
                    </a:lnT>
                    <a:lnB>
                      <a:noFill/>
                    </a:lnB>
                  </a:tcPr>
                </a:tc>
                <a:tc>
                  <a:txBody>
                    <a:bodyPr/>
                    <a:lstStyle/>
                    <a:p>
                      <a:r>
                        <a:rPr lang="en-US" sz="1600">
                          <a:latin typeface="Calibri" panose="020F0502020204030204" pitchFamily="34" charset="0"/>
                        </a:rPr>
                        <a:t>Provides a highly simple and intuitive graphical user interface to connect to the DQS server, and perform data cleansing operations. It also allows you to centrally monitor various activities performed during the data cleansing operation. Internet Explorer 6 SP1 or a later version is required for the Data Quality Client installation.</a:t>
                      </a:r>
                    </a:p>
                  </a:txBody>
                  <a:tcPr marL="24409" marR="24409" marT="12205" marB="12205" anchor="ctr">
                    <a:lnL>
                      <a:noFill/>
                    </a:lnL>
                    <a:lnR>
                      <a:noFill/>
                    </a:lnR>
                    <a:lnT>
                      <a:noFill/>
                    </a:lnT>
                    <a:lnB>
                      <a:noFill/>
                    </a:lnB>
                  </a:tcPr>
                </a:tc>
              </a:tr>
              <a:tr h="1609797">
                <a:tc>
                  <a:txBody>
                    <a:bodyPr/>
                    <a:lstStyle/>
                    <a:p>
                      <a:r>
                        <a:rPr lang="en-US" sz="1600" dirty="0">
                          <a:latin typeface="Calibri" panose="020F0502020204030204" pitchFamily="34" charset="0"/>
                        </a:rPr>
                        <a:t>SQL Server Data Tools</a:t>
                      </a:r>
                    </a:p>
                  </a:txBody>
                  <a:tcPr marL="24409" marR="24409" marT="12205" marB="12205" anchor="ctr">
                    <a:lnL>
                      <a:noFill/>
                    </a:lnL>
                    <a:lnR>
                      <a:noFill/>
                    </a:lnR>
                    <a:lnT>
                      <a:noFill/>
                    </a:lnT>
                    <a:lnB>
                      <a:noFill/>
                    </a:lnB>
                  </a:tcPr>
                </a:tc>
                <a:tc>
                  <a:txBody>
                    <a:bodyPr/>
                    <a:lstStyle/>
                    <a:p>
                      <a:r>
                        <a:rPr lang="en-US" sz="1600" dirty="0">
                          <a:latin typeface="Calibri" panose="020F0502020204030204" pitchFamily="34" charset="0"/>
                        </a:rPr>
                        <a:t>SQL Server Data Tools (SSDT) provides an IDE for building solutions for the Business Intelligence components: Analysis Services, Reporting Services, and Integration Services.</a:t>
                      </a:r>
                    </a:p>
                    <a:p>
                      <a:r>
                        <a:rPr lang="en-US" sz="1600" dirty="0">
                          <a:latin typeface="Calibri" panose="020F0502020204030204" pitchFamily="34" charset="0"/>
                        </a:rPr>
                        <a:t>(Formerly called Business Intelligence Development Studio).</a:t>
                      </a:r>
                    </a:p>
                    <a:p>
                      <a:r>
                        <a:rPr lang="en-US" sz="1600" dirty="0">
                          <a:latin typeface="Calibri" panose="020F0502020204030204" pitchFamily="34" charset="0"/>
                        </a:rPr>
                        <a:t>SSDT also includes “Database Projects”, which provides an integrated environment for database developers to carry out all their database design work for any SQL Server platform (both on and off premise) within Visual Studio. Database developers can use the enhanced Server Explorer in Visual Studio to easily create or edit database objects and data, or execute queries.</a:t>
                      </a:r>
                    </a:p>
                    <a:p>
                      <a:r>
                        <a:rPr lang="en-US" sz="1600" dirty="0">
                          <a:latin typeface="Calibri" panose="020F0502020204030204" pitchFamily="34" charset="0"/>
                        </a:rPr>
                        <a:t>Internet Explorer 6 SP1 or a later version is required for SQL Server Data Tools installation.</a:t>
                      </a:r>
                    </a:p>
                  </a:txBody>
                  <a:tcPr marL="24409" marR="24409" marT="12205" marB="12205" anchor="ctr">
                    <a:lnL>
                      <a:noFill/>
                    </a:lnL>
                    <a:lnR>
                      <a:noFill/>
                    </a:lnR>
                    <a:lnT>
                      <a:noFill/>
                    </a:lnT>
                    <a:lnB>
                      <a:noFill/>
                    </a:lnB>
                  </a:tcPr>
                </a:tc>
              </a:tr>
            </a:tbl>
          </a:graphicData>
        </a:graphic>
      </p:graphicFrame>
    </p:spTree>
    <p:extLst>
      <p:ext uri="{BB962C8B-B14F-4D97-AF65-F5344CB8AC3E}">
        <p14:creationId xmlns:p14="http://schemas.microsoft.com/office/powerpoint/2010/main" val="908611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Instances</a:t>
            </a:r>
            <a:endParaRPr lang="en-US" dirty="0"/>
          </a:p>
        </p:txBody>
      </p:sp>
      <p:sp>
        <p:nvSpPr>
          <p:cNvPr id="3" name="Content Placeholder 2"/>
          <p:cNvSpPr>
            <a:spLocks noGrp="1"/>
          </p:cNvSpPr>
          <p:nvPr>
            <p:ph idx="1"/>
          </p:nvPr>
        </p:nvSpPr>
        <p:spPr>
          <a:xfrm>
            <a:off x="818712" y="2222287"/>
            <a:ext cx="10554574" cy="4383465"/>
          </a:xfrm>
        </p:spPr>
        <p:txBody>
          <a:bodyPr>
            <a:normAutofit/>
          </a:bodyPr>
          <a:lstStyle/>
          <a:p>
            <a:r>
              <a:rPr lang="en-US" dirty="0" smtClean="0"/>
              <a:t>A </a:t>
            </a:r>
            <a:r>
              <a:rPr lang="en-US" dirty="0"/>
              <a:t>SQL Server instance is a complete SQL </a:t>
            </a:r>
            <a:r>
              <a:rPr lang="en-US" dirty="0" smtClean="0"/>
              <a:t>server, each </a:t>
            </a:r>
            <a:r>
              <a:rPr lang="en-US" dirty="0"/>
              <a:t>with their own ports, logins, and databases and you can install many instances on a machine but you can have only 1 default instance</a:t>
            </a:r>
            <a:r>
              <a:rPr lang="en-US" dirty="0" smtClean="0"/>
              <a:t>.</a:t>
            </a:r>
          </a:p>
          <a:p>
            <a:pPr lvl="1"/>
            <a:r>
              <a:rPr lang="en-US" dirty="0"/>
              <a:t>Default instance name will be </a:t>
            </a:r>
            <a:r>
              <a:rPr lang="en-US" b="1" u="sng" dirty="0"/>
              <a:t>MSSQLSERVER</a:t>
            </a:r>
            <a:r>
              <a:rPr lang="en-US" dirty="0"/>
              <a:t>.  You can’t change the default instance name</a:t>
            </a:r>
            <a:r>
              <a:rPr lang="en-US" dirty="0" smtClean="0"/>
              <a:t>.</a:t>
            </a:r>
            <a:endParaRPr lang="en-US" dirty="0"/>
          </a:p>
          <a:p>
            <a:pPr lvl="1"/>
            <a:r>
              <a:rPr lang="en-US" dirty="0" smtClean="0"/>
              <a:t>A </a:t>
            </a:r>
            <a:r>
              <a:rPr lang="en-US" dirty="0"/>
              <a:t>SQL Server instance has its own copy of the server files, databases and security </a:t>
            </a:r>
            <a:r>
              <a:rPr lang="en-US" dirty="0" smtClean="0"/>
              <a:t>credentials.</a:t>
            </a:r>
          </a:p>
          <a:p>
            <a:r>
              <a:rPr lang="en-US" dirty="0"/>
              <a:t>You can further categorize these as the "primary instance" and "named instances." The primary instance can be accessed using just the server name or IP address. The named instances, on the other hand, are accessed by appending a backslash and the instance name.</a:t>
            </a:r>
          </a:p>
          <a:p>
            <a:r>
              <a:rPr lang="en-US" dirty="0" smtClean="0"/>
              <a:t>More </a:t>
            </a:r>
            <a:r>
              <a:rPr lang="en-US" dirty="0"/>
              <a:t>than 1 instance can run at a time. You just need a unique name for each instance that you install (as well as </a:t>
            </a:r>
            <a:r>
              <a:rPr lang="en-US" dirty="0" err="1"/>
              <a:t>filesystem</a:t>
            </a:r>
            <a:r>
              <a:rPr lang="en-US" dirty="0"/>
              <a:t> path</a:t>
            </a:r>
            <a:r>
              <a:rPr lang="en-US" dirty="0" smtClean="0"/>
              <a:t>).</a:t>
            </a:r>
          </a:p>
          <a:p>
            <a:r>
              <a:rPr lang="en-US" dirty="0" smtClean="0"/>
              <a:t>SQL Server 2012 will allow 50 named instances to be installed, however, memory issues could be a concern running all instance simultaneously.</a:t>
            </a:r>
            <a:endParaRPr lang="en-US" dirty="0"/>
          </a:p>
        </p:txBody>
      </p:sp>
    </p:spTree>
    <p:extLst>
      <p:ext uri="{BB962C8B-B14F-4D97-AF65-F5344CB8AC3E}">
        <p14:creationId xmlns:p14="http://schemas.microsoft.com/office/powerpoint/2010/main" val="1003009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sz="1600" dirty="0"/>
              <a:t>Installing and upgrading SQL Server </a:t>
            </a:r>
            <a:r>
              <a:rPr lang="en-US" sz="1600" dirty="0" smtClean="0"/>
              <a:t>2012 </a:t>
            </a:r>
            <a:r>
              <a:rPr lang="en-US" sz="1600" dirty="0"/>
              <a:t>is a straightforward process based mostly on an intuitive Setup program that comes with every edition of SQL Server </a:t>
            </a:r>
            <a:r>
              <a:rPr lang="en-US" sz="1600" dirty="0" smtClean="0"/>
              <a:t>2012</a:t>
            </a:r>
            <a:endParaRPr lang="en-US" sz="1600" dirty="0"/>
          </a:p>
          <a:p>
            <a:pPr lvl="1"/>
            <a:r>
              <a:rPr lang="en-US" dirty="0"/>
              <a:t>Enterprise Edition</a:t>
            </a:r>
          </a:p>
          <a:p>
            <a:pPr lvl="1"/>
            <a:r>
              <a:rPr lang="en-US" dirty="0"/>
              <a:t>Developer Edition</a:t>
            </a:r>
          </a:p>
          <a:p>
            <a:pPr lvl="1"/>
            <a:r>
              <a:rPr lang="en-US" dirty="0"/>
              <a:t>Standard Edition</a:t>
            </a:r>
          </a:p>
          <a:p>
            <a:endParaRPr lang="en-US" dirty="0" smtClean="0"/>
          </a:p>
        </p:txBody>
      </p:sp>
    </p:spTree>
    <p:extLst>
      <p:ext uri="{BB962C8B-B14F-4D97-AF65-F5344CB8AC3E}">
        <p14:creationId xmlns:p14="http://schemas.microsoft.com/office/powerpoint/2010/main" val="2161790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Install SQL Server 2012 – Developer Edition</a:t>
            </a:r>
            <a:endParaRPr lang="en-US" dirty="0"/>
          </a:p>
          <a:p>
            <a:r>
              <a:rPr lang="en-US" dirty="0" smtClean="0"/>
              <a:t>Discuss the different Editions</a:t>
            </a:r>
          </a:p>
          <a:p>
            <a:r>
              <a:rPr lang="en-US" dirty="0" smtClean="0"/>
              <a:t>Multiple Instances</a:t>
            </a:r>
          </a:p>
          <a:p>
            <a:r>
              <a:rPr lang="en-US" dirty="0" smtClean="0"/>
              <a:t>Look at the different Components of SQL Server</a:t>
            </a:r>
          </a:p>
          <a:p>
            <a:endParaRPr lang="en-US" dirty="0"/>
          </a:p>
        </p:txBody>
      </p:sp>
    </p:spTree>
    <p:extLst>
      <p:ext uri="{BB962C8B-B14F-4D97-AF65-F5344CB8AC3E}">
        <p14:creationId xmlns:p14="http://schemas.microsoft.com/office/powerpoint/2010/main" val="246866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Editions</a:t>
            </a:r>
            <a:endParaRPr lang="en-US" dirty="0"/>
          </a:p>
        </p:txBody>
      </p:sp>
      <p:sp>
        <p:nvSpPr>
          <p:cNvPr id="3" name="Content Placeholder 2"/>
          <p:cNvSpPr>
            <a:spLocks noGrp="1"/>
          </p:cNvSpPr>
          <p:nvPr>
            <p:ph idx="1"/>
          </p:nvPr>
        </p:nvSpPr>
        <p:spPr/>
        <p:txBody>
          <a:bodyPr/>
          <a:lstStyle/>
          <a:p>
            <a:r>
              <a:rPr lang="en-US" dirty="0"/>
              <a:t>The new SQL Server 2012 family will be comprised of the Enterprise, Business Intelligence, Standard, Web, Developer, and Express editions</a:t>
            </a:r>
            <a:r>
              <a:rPr lang="en-US" dirty="0" smtClean="0"/>
              <a:t>.</a:t>
            </a:r>
          </a:p>
          <a:p>
            <a:r>
              <a:rPr lang="en-US" b="1" dirty="0"/>
              <a:t>SQL Server 2012 Standard Edition</a:t>
            </a:r>
          </a:p>
          <a:p>
            <a:pPr lvl="1"/>
            <a:r>
              <a:rPr lang="en-US" dirty="0"/>
              <a:t>SQL Server 2012 Standard Edition is limited to 16 cores and 64GB of RAM. It provides the core relational database engine and basic business intelligence (BI) capabilities.</a:t>
            </a:r>
          </a:p>
          <a:p>
            <a:pPr lvl="1"/>
            <a:r>
              <a:rPr lang="en-US" dirty="0"/>
              <a:t>It doesn't include support for the advanced availability features or the more powerful BI features such as PowerPivot, Power View, and Master Data Services. The Standard Edition does include support for two-node </a:t>
            </a:r>
            <a:r>
              <a:rPr lang="en-US" dirty="0" err="1"/>
              <a:t>AlwaysOn</a:t>
            </a:r>
            <a:r>
              <a:rPr lang="en-US" dirty="0"/>
              <a:t> Failover Clusters, and it's licensed either per core or per server.</a:t>
            </a:r>
          </a:p>
          <a:p>
            <a:endParaRPr lang="en-US" dirty="0"/>
          </a:p>
        </p:txBody>
      </p:sp>
    </p:spTree>
    <p:extLst>
      <p:ext uri="{BB962C8B-B14F-4D97-AF65-F5344CB8AC3E}">
        <p14:creationId xmlns:p14="http://schemas.microsoft.com/office/powerpoint/2010/main" val="2857503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Editions</a:t>
            </a:r>
            <a:endParaRPr lang="en-US" dirty="0"/>
          </a:p>
        </p:txBody>
      </p:sp>
      <p:sp>
        <p:nvSpPr>
          <p:cNvPr id="3" name="Content Placeholder 2"/>
          <p:cNvSpPr>
            <a:spLocks noGrp="1"/>
          </p:cNvSpPr>
          <p:nvPr>
            <p:ph idx="1"/>
          </p:nvPr>
        </p:nvSpPr>
        <p:spPr/>
        <p:txBody>
          <a:bodyPr/>
          <a:lstStyle/>
          <a:p>
            <a:r>
              <a:rPr lang="en-US" b="1" dirty="0"/>
              <a:t>SQL Server 2012 Business Edition</a:t>
            </a:r>
          </a:p>
          <a:p>
            <a:pPr lvl="1"/>
            <a:r>
              <a:rPr lang="en-US" dirty="0"/>
              <a:t>SQL Server 2012 Business Intelligence Edition is a new member of the SQL Server family. Like the Standard edition, the Business Intelligence edition is limited to 16 cores for the database engine and 64GB of RAM. However, it can use the maximum number of cores supported by the OS for Analysis Services and Reporting Services.</a:t>
            </a:r>
          </a:p>
          <a:p>
            <a:pPr lvl="1"/>
            <a:r>
              <a:rPr lang="en-US" dirty="0"/>
              <a:t>The Business Intelligence edition includes all of the features in the Standard edition and support for advanced BI features such as Power View and PowerPivot, but it lacks support for the advanced availability features like </a:t>
            </a:r>
            <a:r>
              <a:rPr lang="en-US" dirty="0" err="1"/>
              <a:t>AlwaysOn</a:t>
            </a:r>
            <a:r>
              <a:rPr lang="en-US" dirty="0"/>
              <a:t> Availability Groups and other online operations. The Business Intelligence edition supports two-node </a:t>
            </a:r>
            <a:r>
              <a:rPr lang="en-US" dirty="0" err="1"/>
              <a:t>AlwaysOn</a:t>
            </a:r>
            <a:r>
              <a:rPr lang="en-US" dirty="0"/>
              <a:t> Failover Clusters, and it's licensed per server.</a:t>
            </a:r>
          </a:p>
        </p:txBody>
      </p:sp>
    </p:spTree>
    <p:extLst>
      <p:ext uri="{BB962C8B-B14F-4D97-AF65-F5344CB8AC3E}">
        <p14:creationId xmlns:p14="http://schemas.microsoft.com/office/powerpoint/2010/main" val="1726437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Editions</a:t>
            </a:r>
            <a:endParaRPr lang="en-US" dirty="0"/>
          </a:p>
        </p:txBody>
      </p:sp>
      <p:sp>
        <p:nvSpPr>
          <p:cNvPr id="3" name="Content Placeholder 2"/>
          <p:cNvSpPr>
            <a:spLocks noGrp="1"/>
          </p:cNvSpPr>
          <p:nvPr>
            <p:ph idx="1"/>
          </p:nvPr>
        </p:nvSpPr>
        <p:spPr/>
        <p:txBody>
          <a:bodyPr/>
          <a:lstStyle/>
          <a:p>
            <a:r>
              <a:rPr lang="en-US" b="1" dirty="0"/>
              <a:t>SQL Server 2012 Enterprise Edition</a:t>
            </a:r>
          </a:p>
          <a:p>
            <a:pPr lvl="1"/>
            <a:r>
              <a:rPr lang="en-US" dirty="0"/>
              <a:t>SQL Server 2012 Enterprise Edition is the high end of the SQL Server 2012 product lineup. It supports the maximum number of cores and RAM in the host OS and provides the complete SQL Server feature set, including support for all of the advanced availability and BI features.</a:t>
            </a:r>
          </a:p>
          <a:p>
            <a:pPr lvl="1"/>
            <a:r>
              <a:rPr lang="en-US" dirty="0"/>
              <a:t>The Enterprise edition supports up to 16-node </a:t>
            </a:r>
            <a:r>
              <a:rPr lang="en-US" dirty="0" err="1"/>
              <a:t>AlwaysOn</a:t>
            </a:r>
            <a:r>
              <a:rPr lang="en-US" dirty="0"/>
              <a:t> Failover Clusters as well as </a:t>
            </a:r>
            <a:r>
              <a:rPr lang="en-US" dirty="0" err="1"/>
              <a:t>AlwaysOn</a:t>
            </a:r>
            <a:r>
              <a:rPr lang="en-US" dirty="0"/>
              <a:t> Availability Groups, online operations, PowerPivot, Power View, Master Data Services, advanced auditing, transparent data encryption, the </a:t>
            </a:r>
            <a:r>
              <a:rPr lang="en-US" dirty="0" err="1"/>
              <a:t>ColumnStore</a:t>
            </a:r>
            <a:r>
              <a:rPr lang="en-US" dirty="0"/>
              <a:t> index, and more. The Enterprise edition is licensed per core.</a:t>
            </a:r>
          </a:p>
        </p:txBody>
      </p:sp>
    </p:spTree>
    <p:extLst>
      <p:ext uri="{BB962C8B-B14F-4D97-AF65-F5344CB8AC3E}">
        <p14:creationId xmlns:p14="http://schemas.microsoft.com/office/powerpoint/2010/main" val="79098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Editions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50718702"/>
              </p:ext>
            </p:extLst>
          </p:nvPr>
        </p:nvGraphicFramePr>
        <p:xfrm>
          <a:off x="810000" y="2169194"/>
          <a:ext cx="10073900" cy="4417449"/>
        </p:xfrm>
        <a:graphic>
          <a:graphicData uri="http://schemas.openxmlformats.org/drawingml/2006/table">
            <a:tbl>
              <a:tblPr/>
              <a:tblGrid>
                <a:gridCol w="2580900"/>
                <a:gridCol w="7493000"/>
              </a:tblGrid>
              <a:tr h="216652">
                <a:tc>
                  <a:txBody>
                    <a:bodyPr/>
                    <a:lstStyle/>
                    <a:p>
                      <a:r>
                        <a:rPr lang="en-US" sz="1600" b="1" u="sng" dirty="0">
                          <a:latin typeface="Calibri" panose="020F0502020204030204" pitchFamily="34" charset="0"/>
                        </a:rPr>
                        <a:t>SQL Server edition</a:t>
                      </a:r>
                    </a:p>
                  </a:txBody>
                  <a:tcPr marL="44353" marR="44353" marT="22177" marB="22177" anchor="ctr">
                    <a:lnL>
                      <a:noFill/>
                    </a:lnL>
                    <a:lnR>
                      <a:noFill/>
                    </a:lnR>
                    <a:lnT>
                      <a:noFill/>
                    </a:lnT>
                    <a:lnB>
                      <a:noFill/>
                    </a:lnB>
                  </a:tcPr>
                </a:tc>
                <a:tc>
                  <a:txBody>
                    <a:bodyPr/>
                    <a:lstStyle/>
                    <a:p>
                      <a:r>
                        <a:rPr lang="en-US" sz="1600" b="1" u="sng" dirty="0">
                          <a:latin typeface="Calibri" panose="020F0502020204030204" pitchFamily="34" charset="0"/>
                        </a:rPr>
                        <a:t>Definition</a:t>
                      </a:r>
                    </a:p>
                  </a:txBody>
                  <a:tcPr marL="44353" marR="44353" marT="22177" marB="22177" anchor="ctr">
                    <a:lnL>
                      <a:noFill/>
                    </a:lnL>
                    <a:lnR>
                      <a:noFill/>
                    </a:lnR>
                    <a:lnT>
                      <a:noFill/>
                    </a:lnT>
                    <a:lnB>
                      <a:noFill/>
                    </a:lnB>
                  </a:tcPr>
                </a:tc>
              </a:tr>
              <a:tr h="1323479">
                <a:tc>
                  <a:txBody>
                    <a:bodyPr/>
                    <a:lstStyle/>
                    <a:p>
                      <a:r>
                        <a:rPr lang="en-US" sz="1600">
                          <a:latin typeface="Calibri" panose="020F0502020204030204" pitchFamily="34" charset="0"/>
                        </a:rPr>
                        <a:t>Enterprise (64-bit and 32-bit)</a:t>
                      </a:r>
                    </a:p>
                  </a:txBody>
                  <a:tcPr marL="44353" marR="44353" marT="22177" marB="22177" anchor="ctr">
                    <a:lnL>
                      <a:noFill/>
                    </a:lnL>
                    <a:lnR>
                      <a:noFill/>
                    </a:lnR>
                    <a:lnT>
                      <a:noFill/>
                    </a:lnT>
                    <a:lnB>
                      <a:noFill/>
                    </a:lnB>
                  </a:tcPr>
                </a:tc>
                <a:tc>
                  <a:txBody>
                    <a:bodyPr/>
                    <a:lstStyle/>
                    <a:p>
                      <a:r>
                        <a:rPr lang="en-US" sz="1600" dirty="0">
                          <a:latin typeface="Calibri" panose="020F0502020204030204" pitchFamily="34" charset="0"/>
                        </a:rPr>
                        <a:t>The premium offering, SQL Server 2012 Enterprise edition delivers comprehensive high-end datacenter capabilities with blazing-fast performance, unlimited virtualization, and end-to-end business intelligence — enabling high service levels for mission-critical workloads and end user access to data insights</a:t>
                      </a:r>
                      <a:r>
                        <a:rPr lang="en-US" sz="1600" dirty="0" smtClean="0">
                          <a:latin typeface="Calibri" panose="020F0502020204030204" pitchFamily="34" charset="0"/>
                        </a:rPr>
                        <a:t>.  Enterprise edition also supports data compression.</a:t>
                      </a:r>
                      <a:endParaRPr lang="en-US" sz="1600" dirty="0">
                        <a:latin typeface="Calibri" panose="020F0502020204030204" pitchFamily="34" charset="0"/>
                      </a:endParaRPr>
                    </a:p>
                  </a:txBody>
                  <a:tcPr marL="44353" marR="44353" marT="22177" marB="22177" anchor="ctr">
                    <a:lnL>
                      <a:noFill/>
                    </a:lnL>
                    <a:lnR>
                      <a:noFill/>
                    </a:lnR>
                    <a:lnT>
                      <a:noFill/>
                    </a:lnT>
                    <a:lnB>
                      <a:noFill/>
                    </a:lnB>
                  </a:tcPr>
                </a:tc>
              </a:tr>
              <a:tr h="1482297">
                <a:tc>
                  <a:txBody>
                    <a:bodyPr/>
                    <a:lstStyle/>
                    <a:p>
                      <a:r>
                        <a:rPr lang="en-US" sz="1600" dirty="0">
                          <a:latin typeface="Calibri" panose="020F0502020204030204" pitchFamily="34" charset="0"/>
                        </a:rPr>
                        <a:t>Business Intelligence (64-bit and 32-bit)</a:t>
                      </a:r>
                    </a:p>
                  </a:txBody>
                  <a:tcPr marL="44353" marR="44353" marT="22177" marB="22177" anchor="ctr">
                    <a:lnL>
                      <a:noFill/>
                    </a:lnL>
                    <a:lnR>
                      <a:noFill/>
                    </a:lnR>
                    <a:lnT>
                      <a:noFill/>
                    </a:lnT>
                    <a:lnB>
                      <a:noFill/>
                    </a:lnB>
                  </a:tcPr>
                </a:tc>
                <a:tc>
                  <a:txBody>
                    <a:bodyPr/>
                    <a:lstStyle/>
                    <a:p>
                      <a:r>
                        <a:rPr lang="en-US" sz="1600" dirty="0">
                          <a:latin typeface="Calibri" panose="020F0502020204030204" pitchFamily="34" charset="0"/>
                        </a:rPr>
                        <a:t>SQL Server 2012 Business Intelligence edition delivers comprehensive platform empowering organizations to build and deploy secure, scalable and manageable BI solutions. It offers exciting functionality such as browser based data exploration and visualization; powerful data mash-up capabilities, and enhanced integration management. </a:t>
                      </a:r>
                    </a:p>
                  </a:txBody>
                  <a:tcPr marL="44353" marR="44353" marT="22177" marB="22177" anchor="ctr">
                    <a:lnL>
                      <a:noFill/>
                    </a:lnL>
                    <a:lnR>
                      <a:noFill/>
                    </a:lnR>
                    <a:lnT>
                      <a:noFill/>
                    </a:lnT>
                    <a:lnB>
                      <a:noFill/>
                    </a:lnB>
                  </a:tcPr>
                </a:tc>
              </a:tr>
              <a:tr h="1323479">
                <a:tc>
                  <a:txBody>
                    <a:bodyPr/>
                    <a:lstStyle/>
                    <a:p>
                      <a:r>
                        <a:rPr lang="en-US" sz="1600">
                          <a:latin typeface="Calibri" panose="020F0502020204030204" pitchFamily="34" charset="0"/>
                        </a:rPr>
                        <a:t>Standard (64-bit and 32-bit)</a:t>
                      </a:r>
                    </a:p>
                  </a:txBody>
                  <a:tcPr marL="44353" marR="44353" marT="22177" marB="22177" anchor="ctr">
                    <a:lnL>
                      <a:noFill/>
                    </a:lnL>
                    <a:lnR>
                      <a:noFill/>
                    </a:lnR>
                    <a:lnT>
                      <a:noFill/>
                    </a:lnT>
                    <a:lnB>
                      <a:noFill/>
                    </a:lnB>
                  </a:tcPr>
                </a:tc>
                <a:tc>
                  <a:txBody>
                    <a:bodyPr/>
                    <a:lstStyle/>
                    <a:p>
                      <a:r>
                        <a:rPr lang="en-US" sz="1600" dirty="0">
                          <a:latin typeface="Calibri" panose="020F0502020204030204" pitchFamily="34" charset="0"/>
                        </a:rPr>
                        <a:t>SQL Server 2012 Standard edition delivers basic data management and business intelligence database for departments and small organizations to run their applications and supports common development tools for </a:t>
                      </a:r>
                      <a:r>
                        <a:rPr lang="en-US" sz="1600" dirty="0" err="1">
                          <a:latin typeface="Calibri" panose="020F0502020204030204" pitchFamily="34" charset="0"/>
                        </a:rPr>
                        <a:t>on-premise</a:t>
                      </a:r>
                      <a:r>
                        <a:rPr lang="en-US" sz="1600" dirty="0">
                          <a:latin typeface="Calibri" panose="020F0502020204030204" pitchFamily="34" charset="0"/>
                        </a:rPr>
                        <a:t> and cloud — enabling effective database management with minimal IT resources.</a:t>
                      </a:r>
                    </a:p>
                  </a:txBody>
                  <a:tcPr marL="44353" marR="44353" marT="22177" marB="22177" anchor="ctr">
                    <a:lnL>
                      <a:noFill/>
                    </a:lnL>
                    <a:lnR>
                      <a:noFill/>
                    </a:lnR>
                    <a:lnT>
                      <a:noFill/>
                    </a:lnT>
                    <a:lnB>
                      <a:noFill/>
                    </a:lnB>
                  </a:tcPr>
                </a:tc>
              </a:tr>
            </a:tbl>
          </a:graphicData>
        </a:graphic>
      </p:graphicFrame>
    </p:spTree>
    <p:extLst>
      <p:ext uri="{BB962C8B-B14F-4D97-AF65-F5344CB8AC3E}">
        <p14:creationId xmlns:p14="http://schemas.microsoft.com/office/powerpoint/2010/main" val="3904804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Editions</a:t>
            </a:r>
            <a:endParaRPr lang="en-US" dirty="0"/>
          </a:p>
        </p:txBody>
      </p:sp>
      <p:sp>
        <p:nvSpPr>
          <p:cNvPr id="3" name="Content Placeholder 2"/>
          <p:cNvSpPr>
            <a:spLocks noGrp="1"/>
          </p:cNvSpPr>
          <p:nvPr>
            <p:ph idx="1"/>
          </p:nvPr>
        </p:nvSpPr>
        <p:spPr/>
        <p:txBody>
          <a:bodyPr/>
          <a:lstStyle/>
          <a:p>
            <a:r>
              <a:rPr lang="en-US" b="1" dirty="0"/>
              <a:t>SQL Server 2012 Express Editions and </a:t>
            </a:r>
            <a:r>
              <a:rPr lang="en-US" b="1" dirty="0" err="1"/>
              <a:t>LocalDB</a:t>
            </a:r>
            <a:endParaRPr lang="en-US" b="1" dirty="0"/>
          </a:p>
          <a:p>
            <a:pPr lvl="1"/>
            <a:r>
              <a:rPr lang="en-US" dirty="0"/>
              <a:t>SQL Server 2012 will continue to offer </a:t>
            </a:r>
            <a:r>
              <a:rPr lang="en-US" dirty="0">
                <a:hlinkClick r:id="rId2"/>
              </a:rPr>
              <a:t>three versions of the free SQL Server Express Edition</a:t>
            </a:r>
            <a:r>
              <a:rPr lang="en-US" dirty="0"/>
              <a:t>: Express (Database Only), Express with Tools, and Express with Advanced Services. Microsoft will also continue to offer a download of SQL Server Management Studio Express.</a:t>
            </a:r>
          </a:p>
          <a:p>
            <a:pPr lvl="1"/>
            <a:r>
              <a:rPr lang="en-US" dirty="0"/>
              <a:t>The Express editions are limited to support for one CPU and 1GB of RAM. Databases are limited to 10GB per database. In addition, a new option called </a:t>
            </a:r>
            <a:r>
              <a:rPr lang="en-US" dirty="0" err="1"/>
              <a:t>LocalDB</a:t>
            </a:r>
            <a:r>
              <a:rPr lang="en-US" dirty="0"/>
              <a:t> will also be available.</a:t>
            </a:r>
          </a:p>
          <a:p>
            <a:pPr lvl="1"/>
            <a:r>
              <a:rPr lang="en-US" dirty="0" err="1"/>
              <a:t>LocalDB</a:t>
            </a:r>
            <a:r>
              <a:rPr lang="en-US" dirty="0"/>
              <a:t> isn't the old Compact Edition: It uses the same sqlservr.exe engine as the other editions of SQL Server and is designed for developers. It requires no configuration and runs as a user process, not as a service.</a:t>
            </a:r>
          </a:p>
        </p:txBody>
      </p:sp>
    </p:spTree>
    <p:extLst>
      <p:ext uri="{BB962C8B-B14F-4D97-AF65-F5344CB8AC3E}">
        <p14:creationId xmlns:p14="http://schemas.microsoft.com/office/powerpoint/2010/main" val="441134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Editions</a:t>
            </a:r>
            <a:endParaRPr lang="en-US" dirty="0"/>
          </a:p>
        </p:txBody>
      </p:sp>
      <p:sp>
        <p:nvSpPr>
          <p:cNvPr id="3" name="Content Placeholder 2"/>
          <p:cNvSpPr>
            <a:spLocks noGrp="1"/>
          </p:cNvSpPr>
          <p:nvPr>
            <p:ph idx="1"/>
          </p:nvPr>
        </p:nvSpPr>
        <p:spPr/>
        <p:txBody>
          <a:bodyPr/>
          <a:lstStyle/>
          <a:p>
            <a:r>
              <a:rPr lang="en-US" b="1" dirty="0"/>
              <a:t>SQL Server 2012 Web and Developer Editions</a:t>
            </a:r>
          </a:p>
          <a:p>
            <a:pPr lvl="1"/>
            <a:r>
              <a:rPr lang="en-US" dirty="0"/>
              <a:t>SQL Server 2012 Web Edition and SQL Server 2012 Developer Edition will continue to be part of the SQL Server 2012 family. The Developer edition provides the same feature set as the Enterprise edition. However, it's licensed per developer and can't be used for production work. The Web edition is licensed only to </a:t>
            </a:r>
            <a:r>
              <a:rPr lang="en-US" dirty="0" smtClean="0"/>
              <a:t>internet-oriented hosting </a:t>
            </a:r>
            <a:r>
              <a:rPr lang="en-US" dirty="0"/>
              <a:t>companies with a Services Provider License Agreement (SLPA).</a:t>
            </a:r>
          </a:p>
        </p:txBody>
      </p:sp>
    </p:spTree>
    <p:extLst>
      <p:ext uri="{BB962C8B-B14F-4D97-AF65-F5344CB8AC3E}">
        <p14:creationId xmlns:p14="http://schemas.microsoft.com/office/powerpoint/2010/main" val="1881689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Editions</a:t>
            </a:r>
            <a:endParaRPr lang="en-US" dirty="0"/>
          </a:p>
        </p:txBody>
      </p:sp>
      <p:sp>
        <p:nvSpPr>
          <p:cNvPr id="3" name="Content Placeholder 2"/>
          <p:cNvSpPr>
            <a:spLocks noGrp="1"/>
          </p:cNvSpPr>
          <p:nvPr>
            <p:ph idx="1"/>
          </p:nvPr>
        </p:nvSpPr>
        <p:spPr/>
        <p:txBody>
          <a:bodyPr/>
          <a:lstStyle/>
          <a:p>
            <a:r>
              <a:rPr lang="en-US" dirty="0"/>
              <a:t>The minimum memory requirements for SQL Server 2012 are also quite low. The </a:t>
            </a:r>
            <a:r>
              <a:rPr lang="en-US" dirty="0">
                <a:hlinkClick r:id="rId2"/>
              </a:rPr>
              <a:t>low-end SQL Server 2012 Express edition</a:t>
            </a:r>
            <a:r>
              <a:rPr lang="en-US" dirty="0"/>
              <a:t> requires a minimum of 512MB of RAM, whereas the other editions require a minimum of 1GB. Microsoft's recommended minimum RAM for SQL Server is 4GB.</a:t>
            </a:r>
            <a:endParaRPr lang="en-US" dirty="0"/>
          </a:p>
        </p:txBody>
      </p:sp>
    </p:spTree>
    <p:extLst>
      <p:ext uri="{BB962C8B-B14F-4D97-AF65-F5344CB8AC3E}">
        <p14:creationId xmlns:p14="http://schemas.microsoft.com/office/powerpoint/2010/main" val="3441068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2972</TotalTime>
  <Words>2161</Words>
  <Application>Microsoft Office PowerPoint</Application>
  <PresentationFormat>Widescreen</PresentationFormat>
  <Paragraphs>137</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Century Gothic</vt:lpstr>
      <vt:lpstr>Wingdings 2</vt:lpstr>
      <vt:lpstr>Quotable</vt:lpstr>
      <vt:lpstr>Introduction to Installing, Configuring and Navigating SQL Server 2012</vt:lpstr>
      <vt:lpstr>Objectives</vt:lpstr>
      <vt:lpstr>SQL Server Editions</vt:lpstr>
      <vt:lpstr>SQL Server Editions</vt:lpstr>
      <vt:lpstr>SQL Server Editions</vt:lpstr>
      <vt:lpstr>SQL Server Editions</vt:lpstr>
      <vt:lpstr>SQL Server Editions</vt:lpstr>
      <vt:lpstr>SQL Server Editions</vt:lpstr>
      <vt:lpstr>SQL Server Editions</vt:lpstr>
      <vt:lpstr>What is Advanced Analytics?</vt:lpstr>
      <vt:lpstr>What is Business Intelligence?</vt:lpstr>
      <vt:lpstr>BI versus Advanced Analytics</vt:lpstr>
      <vt:lpstr>SQL Server Components</vt:lpstr>
      <vt:lpstr>SQL Server Components</vt:lpstr>
      <vt:lpstr>SQL Server Services</vt:lpstr>
      <vt:lpstr>SQL Server Collation</vt:lpstr>
      <vt:lpstr>SQL Server Management Tools</vt:lpstr>
      <vt:lpstr>Instances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Garnto, Kimberly</dc:creator>
  <cp:lastModifiedBy>Garnto, Kimberly</cp:lastModifiedBy>
  <cp:revision>35</cp:revision>
  <dcterms:created xsi:type="dcterms:W3CDTF">2015-08-25T16:21:52Z</dcterms:created>
  <dcterms:modified xsi:type="dcterms:W3CDTF">2015-09-09T22:32:58Z</dcterms:modified>
</cp:coreProperties>
</file>