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31"/>
  </p:notesMasterIdLst>
  <p:sldIdLst>
    <p:sldId id="256" r:id="rId2"/>
    <p:sldId id="266" r:id="rId3"/>
    <p:sldId id="257" r:id="rId4"/>
    <p:sldId id="258" r:id="rId5"/>
    <p:sldId id="273" r:id="rId6"/>
    <p:sldId id="274" r:id="rId7"/>
    <p:sldId id="259" r:id="rId8"/>
    <p:sldId id="279" r:id="rId9"/>
    <p:sldId id="278" r:id="rId10"/>
    <p:sldId id="275" r:id="rId11"/>
    <p:sldId id="280" r:id="rId12"/>
    <p:sldId id="276" r:id="rId13"/>
    <p:sldId id="277"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nto, Kimberly" initials="GK" lastIdx="1" clrIdx="0">
    <p:extLst>
      <p:ext uri="{19B8F6BF-5375-455C-9EA6-DF929625EA0E}">
        <p15:presenceInfo xmlns:p15="http://schemas.microsoft.com/office/powerpoint/2012/main" userId="S-1-5-21-1844237615-1801674531-682003330-2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1124" autoAdjust="0"/>
  </p:normalViewPr>
  <p:slideViewPr>
    <p:cSldViewPr snapToGrid="0">
      <p:cViewPr varScale="1">
        <p:scale>
          <a:sx n="54" d="100"/>
          <a:sy n="54" d="100"/>
        </p:scale>
        <p:origin x="77"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37F07-0947-43E9-9B34-5191954A2CE8}" type="datetimeFigureOut">
              <a:rPr lang="en-US" smtClean="0"/>
              <a:t>9/14/2015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3676-49CF-44B9-96F2-F1F8E5F3A990}" type="slidenum">
              <a:rPr lang="en-US" smtClean="0"/>
              <a:t>‹#›</a:t>
            </a:fld>
            <a:endParaRPr lang="en-US"/>
          </a:p>
        </p:txBody>
      </p:sp>
    </p:spTree>
    <p:extLst>
      <p:ext uri="{BB962C8B-B14F-4D97-AF65-F5344CB8AC3E}">
        <p14:creationId xmlns:p14="http://schemas.microsoft.com/office/powerpoint/2010/main" val="4053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3</a:t>
            </a:fld>
            <a:endParaRPr lang="en-US"/>
          </a:p>
        </p:txBody>
      </p:sp>
    </p:spTree>
    <p:extLst>
      <p:ext uri="{BB962C8B-B14F-4D97-AF65-F5344CB8AC3E}">
        <p14:creationId xmlns:p14="http://schemas.microsoft.com/office/powerpoint/2010/main" val="143833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4</a:t>
            </a:fld>
            <a:endParaRPr lang="en-US"/>
          </a:p>
        </p:txBody>
      </p:sp>
    </p:spTree>
    <p:extLst>
      <p:ext uri="{BB962C8B-B14F-4D97-AF65-F5344CB8AC3E}">
        <p14:creationId xmlns:p14="http://schemas.microsoft.com/office/powerpoint/2010/main" val="337910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5</a:t>
            </a:fld>
            <a:endParaRPr lang="en-US"/>
          </a:p>
        </p:txBody>
      </p:sp>
    </p:spTree>
    <p:extLst>
      <p:ext uri="{BB962C8B-B14F-4D97-AF65-F5344CB8AC3E}">
        <p14:creationId xmlns:p14="http://schemas.microsoft.com/office/powerpoint/2010/main" val="385606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6</a:t>
            </a:fld>
            <a:endParaRPr lang="en-US"/>
          </a:p>
        </p:txBody>
      </p:sp>
    </p:spTree>
    <p:extLst>
      <p:ext uri="{BB962C8B-B14F-4D97-AF65-F5344CB8AC3E}">
        <p14:creationId xmlns:p14="http://schemas.microsoft.com/office/powerpoint/2010/main" val="392780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AA3676-49CF-44B9-96F2-F1F8E5F3A990}" type="slidenum">
              <a:rPr lang="en-US" smtClean="0"/>
              <a:t>9</a:t>
            </a:fld>
            <a:endParaRPr lang="en-US"/>
          </a:p>
        </p:txBody>
      </p:sp>
    </p:spTree>
    <p:extLst>
      <p:ext uri="{BB962C8B-B14F-4D97-AF65-F5344CB8AC3E}">
        <p14:creationId xmlns:p14="http://schemas.microsoft.com/office/powerpoint/2010/main" val="359702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6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45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20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225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50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90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74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2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0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3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05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99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9/14/2015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87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9/14/2015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20926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Navigation in SQL Server Management Studio (SSMS)</a:t>
            </a:r>
            <a:endParaRPr lang="en-US" dirty="0"/>
          </a:p>
        </p:txBody>
      </p:sp>
      <p:sp>
        <p:nvSpPr>
          <p:cNvPr id="3" name="Subtitle 2"/>
          <p:cNvSpPr>
            <a:spLocks noGrp="1"/>
          </p:cNvSpPr>
          <p:nvPr>
            <p:ph type="subTitle" idx="1"/>
          </p:nvPr>
        </p:nvSpPr>
        <p:spPr/>
        <p:txBody>
          <a:bodyPr/>
          <a:lstStyle/>
          <a:p>
            <a:r>
              <a:rPr lang="en-US" dirty="0" smtClean="0"/>
              <a:t>Getting started with </a:t>
            </a:r>
            <a:r>
              <a:rPr lang="en-US" dirty="0" smtClean="0"/>
              <a:t>SQL Server Management Studio</a:t>
            </a:r>
            <a:endParaRPr lang="en-US" dirty="0"/>
          </a:p>
        </p:txBody>
      </p:sp>
    </p:spTree>
    <p:extLst>
      <p:ext uri="{BB962C8B-B14F-4D97-AF65-F5344CB8AC3E}">
        <p14:creationId xmlns:p14="http://schemas.microsoft.com/office/powerpoint/2010/main" val="132600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Management Studio (SSMS)</a:t>
            </a:r>
            <a:endParaRPr lang="en-US" dirty="0"/>
          </a:p>
        </p:txBody>
      </p:sp>
      <p:sp>
        <p:nvSpPr>
          <p:cNvPr id="3" name="Content Placeholder 2"/>
          <p:cNvSpPr>
            <a:spLocks noGrp="1"/>
          </p:cNvSpPr>
          <p:nvPr>
            <p:ph idx="1"/>
          </p:nvPr>
        </p:nvSpPr>
        <p:spPr>
          <a:xfrm>
            <a:off x="228600" y="2222287"/>
            <a:ext cx="11493500" cy="4267413"/>
          </a:xfrm>
        </p:spPr>
        <p:txBody>
          <a:bodyPr>
            <a:normAutofit/>
          </a:bodyPr>
          <a:lstStyle/>
          <a:p>
            <a:r>
              <a:rPr lang="en-US" dirty="0" smtClean="0"/>
              <a:t>Management Studio Components:</a:t>
            </a:r>
          </a:p>
          <a:p>
            <a:r>
              <a:rPr lang="en-US" dirty="0"/>
              <a:t>Management Studio presents information in windows dedicated to specific types of information. Database information is shown in Object Explorer and document windows.</a:t>
            </a:r>
          </a:p>
          <a:p>
            <a:pPr lvl="1"/>
            <a:r>
              <a:rPr lang="en-US" b="1" dirty="0" smtClean="0"/>
              <a:t>Object Explorer </a:t>
            </a:r>
            <a:r>
              <a:rPr lang="en-US" dirty="0" smtClean="0"/>
              <a:t>is </a:t>
            </a:r>
            <a:r>
              <a:rPr lang="en-US" dirty="0"/>
              <a:t>a tree view of all the database objects in a server. This can include the databases of the SQL Server </a:t>
            </a:r>
            <a:r>
              <a:rPr lang="en-US" dirty="0" smtClean="0"/>
              <a:t>Database </a:t>
            </a:r>
            <a:r>
              <a:rPr lang="en-US" dirty="0"/>
              <a:t>Engine, Analysis Services, Reporting Services, and Integration Services. Object Explorer includes information for all servers to which it is connected. When you open Management Studio, you are prompted to connect Object Explorer to the settings that were last used. You can double-click any server in the Registered Servers component to connect to it, but you do not have to register a server to connect.</a:t>
            </a:r>
          </a:p>
          <a:p>
            <a:pPr lvl="1"/>
            <a:r>
              <a:rPr lang="en-US" dirty="0"/>
              <a:t>The </a:t>
            </a:r>
            <a:r>
              <a:rPr lang="en-US" b="1" dirty="0"/>
              <a:t>document window </a:t>
            </a:r>
            <a:r>
              <a:rPr lang="en-US" dirty="0"/>
              <a:t>is the largest portion of Management Studio. The document windows can contain query editors and browser windows. By default, the Summary page is displayed, connected to the instance of Database Engine on the current computer</a:t>
            </a:r>
            <a:r>
              <a:rPr lang="en-US" dirty="0" smtClean="0"/>
              <a:t>.</a:t>
            </a:r>
            <a:endParaRPr lang="en-US" dirty="0"/>
          </a:p>
        </p:txBody>
      </p:sp>
    </p:spTree>
    <p:extLst>
      <p:ext uri="{BB962C8B-B14F-4D97-AF65-F5344CB8AC3E}">
        <p14:creationId xmlns:p14="http://schemas.microsoft.com/office/powerpoint/2010/main" val="462348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Management Studio (SSMS)</a:t>
            </a:r>
            <a:endParaRPr lang="en-US" dirty="0"/>
          </a:p>
        </p:txBody>
      </p:sp>
      <p:pic>
        <p:nvPicPr>
          <p:cNvPr id="4" name="Content Placeholder 3"/>
          <p:cNvPicPr>
            <a:picLocks noGrp="1" noChangeAspect="1"/>
          </p:cNvPicPr>
          <p:nvPr>
            <p:ph idx="1"/>
          </p:nvPr>
        </p:nvPicPr>
        <p:blipFill>
          <a:blip r:embed="rId2"/>
          <a:stretch>
            <a:fillRect/>
          </a:stretch>
        </p:blipFill>
        <p:spPr>
          <a:xfrm>
            <a:off x="2346212" y="2222500"/>
            <a:ext cx="7258275" cy="4267200"/>
          </a:xfrm>
          <a:prstGeom prst="rect">
            <a:avLst/>
          </a:prstGeom>
        </p:spPr>
      </p:pic>
      <p:sp>
        <p:nvSpPr>
          <p:cNvPr id="5" name="Oval 4"/>
          <p:cNvSpPr/>
          <p:nvPr/>
        </p:nvSpPr>
        <p:spPr>
          <a:xfrm>
            <a:off x="2214563" y="2657475"/>
            <a:ext cx="1000125" cy="471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078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DBCC CHECKDB</a:t>
            </a:r>
            <a:endParaRPr lang="en-US" dirty="0"/>
          </a:p>
        </p:txBody>
      </p:sp>
      <p:sp>
        <p:nvSpPr>
          <p:cNvPr id="3" name="Content Placeholder 2"/>
          <p:cNvSpPr>
            <a:spLocks noGrp="1"/>
          </p:cNvSpPr>
          <p:nvPr>
            <p:ph idx="1"/>
          </p:nvPr>
        </p:nvSpPr>
        <p:spPr>
          <a:xfrm>
            <a:off x="228600" y="2222287"/>
            <a:ext cx="11493500" cy="4267413"/>
          </a:xfrm>
        </p:spPr>
        <p:txBody>
          <a:bodyPr>
            <a:normAutofit/>
          </a:bodyPr>
          <a:lstStyle/>
          <a:p>
            <a:r>
              <a:rPr lang="en-US" dirty="0"/>
              <a:t>The command </a:t>
            </a:r>
            <a:r>
              <a:rPr lang="en-US" dirty="0" smtClean="0"/>
              <a:t> </a:t>
            </a:r>
            <a:r>
              <a:rPr lang="en-US" b="1" dirty="0" smtClean="0"/>
              <a:t>DBCC CHECKDB(</a:t>
            </a:r>
            <a:r>
              <a:rPr lang="en-US" b="1" dirty="0" err="1" smtClean="0"/>
              <a:t>database_name</a:t>
            </a:r>
            <a:r>
              <a:rPr lang="en-US" dirty="0" smtClean="0"/>
              <a:t>) checks </a:t>
            </a:r>
            <a:r>
              <a:rPr lang="en-US" dirty="0"/>
              <a:t>the logical and physical integrity of all the objects in the specified database. If corruption has </a:t>
            </a:r>
            <a:r>
              <a:rPr lang="en-US" dirty="0" err="1"/>
              <a:t>occured</a:t>
            </a:r>
            <a:r>
              <a:rPr lang="en-US" dirty="0"/>
              <a:t> for any reason, the DBCC CHECKDB command will find it, and tell you exactly where the problem is. DBCC CHECKDB has a few optional arguments to help you fix your corrupt database. Depending on how bad it is, you may need to use the “REPAIR_ALLOW_DATA_LOSS”, which, as the name applies, will fix  your database, but some data might get lost. You should _always_ try to recover your database using a backup before using the “REPAIR_ALLOW_DATA_LOSS” argument. </a:t>
            </a:r>
            <a:endParaRPr lang="en-US" dirty="0" smtClean="0"/>
          </a:p>
          <a:p>
            <a:r>
              <a:rPr lang="en-US" dirty="0" smtClean="0"/>
              <a:t>Other </a:t>
            </a:r>
            <a:r>
              <a:rPr lang="en-US" dirty="0"/>
              <a:t>corruptions which can be fixed without data loss, could be inconsistency between the table and the indexes. Let’s say one of your </a:t>
            </a:r>
            <a:r>
              <a:rPr lang="en-US" dirty="0" err="1"/>
              <a:t>nonclustered</a:t>
            </a:r>
            <a:r>
              <a:rPr lang="en-US" dirty="0"/>
              <a:t> indexes for some reason miss a couple of rows – then a index rebuild will </a:t>
            </a:r>
            <a:r>
              <a:rPr lang="en-US" dirty="0" smtClean="0"/>
              <a:t>fix </a:t>
            </a:r>
            <a:r>
              <a:rPr lang="en-US" dirty="0"/>
              <a:t>it. This argument is called REPAIR_REBUILD</a:t>
            </a:r>
            <a:r>
              <a:rPr lang="en-US" dirty="0" smtClean="0"/>
              <a:t>.</a:t>
            </a:r>
          </a:p>
          <a:p>
            <a:r>
              <a:rPr lang="en-US" dirty="0"/>
              <a:t>DBCC CHECKDB('SBSChp4SSMS') </a:t>
            </a:r>
          </a:p>
        </p:txBody>
      </p:sp>
    </p:spTree>
    <p:extLst>
      <p:ext uri="{BB962C8B-B14F-4D97-AF65-F5344CB8AC3E}">
        <p14:creationId xmlns:p14="http://schemas.microsoft.com/office/powerpoint/2010/main" val="4273326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DBCC CHECKDB</a:t>
            </a:r>
            <a:endParaRPr lang="en-US" dirty="0"/>
          </a:p>
        </p:txBody>
      </p:sp>
      <p:sp>
        <p:nvSpPr>
          <p:cNvPr id="3" name="Content Placeholder 2"/>
          <p:cNvSpPr>
            <a:spLocks noGrp="1"/>
          </p:cNvSpPr>
          <p:nvPr>
            <p:ph idx="1"/>
          </p:nvPr>
        </p:nvSpPr>
        <p:spPr>
          <a:xfrm>
            <a:off x="228600" y="2222287"/>
            <a:ext cx="11493500" cy="4267413"/>
          </a:xfrm>
        </p:spPr>
        <p:txBody>
          <a:bodyPr>
            <a:normAutofit/>
          </a:bodyPr>
          <a:lstStyle/>
          <a:p>
            <a:r>
              <a:rPr lang="en-US" dirty="0"/>
              <a:t>DBCC CHECKDB validates the integrity of everything in a database. There is no need to run DBCC CHECKALLOC or DBCC CHECKTABLE if DBCC CHECKDB either is currently or has been recently executed.</a:t>
            </a:r>
          </a:p>
          <a:p>
            <a:r>
              <a:rPr lang="en-US" dirty="0"/>
              <a:t>DBCC CHECKDB performs the same checking as if both a DBCC CHECKALLOC statement and a DBCC CHECKTABLE statement were executed for each table in the database.</a:t>
            </a:r>
          </a:p>
          <a:p>
            <a:r>
              <a:rPr lang="en-US" dirty="0" smtClean="0"/>
              <a:t>DBCC CHECKDB(AdventureWorks2012) GO </a:t>
            </a:r>
            <a:endParaRPr lang="en-US" dirty="0"/>
          </a:p>
        </p:txBody>
      </p:sp>
    </p:spTree>
    <p:extLst>
      <p:ext uri="{BB962C8B-B14F-4D97-AF65-F5344CB8AC3E}">
        <p14:creationId xmlns:p14="http://schemas.microsoft.com/office/powerpoint/2010/main" val="372272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Database(s)</a:t>
            </a:r>
            <a:endParaRPr lang="en-US" dirty="0"/>
          </a:p>
        </p:txBody>
      </p:sp>
      <p:sp>
        <p:nvSpPr>
          <p:cNvPr id="3" name="Content Placeholder 2"/>
          <p:cNvSpPr>
            <a:spLocks noGrp="1"/>
          </p:cNvSpPr>
          <p:nvPr>
            <p:ph idx="1"/>
          </p:nvPr>
        </p:nvSpPr>
        <p:spPr>
          <a:xfrm>
            <a:off x="300039" y="2322303"/>
            <a:ext cx="11558586" cy="4364247"/>
          </a:xfrm>
        </p:spPr>
        <p:txBody>
          <a:bodyPr>
            <a:normAutofit lnSpcReduction="10000"/>
          </a:bodyPr>
          <a:lstStyle/>
          <a:p>
            <a:r>
              <a:rPr lang="en-US" dirty="0"/>
              <a:t>A </a:t>
            </a:r>
            <a:r>
              <a:rPr lang="en-US" b="1" dirty="0"/>
              <a:t>relational database</a:t>
            </a:r>
            <a:r>
              <a:rPr lang="en-US" dirty="0"/>
              <a:t> organizes data in </a:t>
            </a:r>
            <a:r>
              <a:rPr lang="en-US" i="1" dirty="0"/>
              <a:t>tables</a:t>
            </a:r>
            <a:r>
              <a:rPr lang="en-US" dirty="0"/>
              <a:t> (or </a:t>
            </a:r>
            <a:r>
              <a:rPr lang="en-US" i="1" dirty="0"/>
              <a:t>relations</a:t>
            </a:r>
            <a:r>
              <a:rPr lang="en-US" dirty="0"/>
              <a:t>). A table is made up of rows and columns. A row is also called a </a:t>
            </a:r>
            <a:r>
              <a:rPr lang="en-US" i="1" dirty="0"/>
              <a:t>record</a:t>
            </a:r>
            <a:r>
              <a:rPr lang="en-US" dirty="0"/>
              <a:t> (or </a:t>
            </a:r>
            <a:r>
              <a:rPr lang="en-US" i="1" dirty="0"/>
              <a:t>tuple</a:t>
            </a:r>
            <a:r>
              <a:rPr lang="en-US" dirty="0"/>
              <a:t>). A column is also called a </a:t>
            </a:r>
            <a:r>
              <a:rPr lang="en-US" i="1" dirty="0"/>
              <a:t>field</a:t>
            </a:r>
            <a:r>
              <a:rPr lang="en-US" dirty="0"/>
              <a:t> (or </a:t>
            </a:r>
            <a:r>
              <a:rPr lang="en-US" i="1" dirty="0"/>
              <a:t>attribute</a:t>
            </a:r>
            <a:r>
              <a:rPr lang="en-US" dirty="0"/>
              <a:t>). A database table is similar to a spreadsheet. However, the relationships that can be created among the tables enable a relational database to efficiently store huge amount of data, and effectively retrieve selected data</a:t>
            </a:r>
            <a:r>
              <a:rPr lang="en-US" dirty="0" smtClean="0"/>
              <a:t>.</a:t>
            </a:r>
          </a:p>
          <a:p>
            <a:r>
              <a:rPr lang="en-US" dirty="0"/>
              <a:t>The first step in creating a database is creating a plan that serves both as a guide to be used when implementing the database and as a functional specification for the database after it has been implemented. The complexity and detail of a database design is dictated by the complexity and size of the database application as well as the user population. </a:t>
            </a:r>
            <a:endParaRPr lang="en-US" dirty="0" smtClean="0"/>
          </a:p>
          <a:p>
            <a:r>
              <a:rPr lang="en-US" dirty="0"/>
              <a:t>A well-designed database shall:</a:t>
            </a:r>
          </a:p>
          <a:p>
            <a:pPr lvl="1"/>
            <a:r>
              <a:rPr lang="en-US" dirty="0"/>
              <a:t>Eliminate Data Redundancy: the same piece of data shall not be stored in more than one place. This is because duplicate data not only waste storage spaces but also easily lead to inconsistencies.</a:t>
            </a:r>
          </a:p>
          <a:p>
            <a:pPr lvl="1"/>
            <a:r>
              <a:rPr lang="en-US" dirty="0"/>
              <a:t>Ensure Data Integrity and Accuracy:</a:t>
            </a:r>
          </a:p>
          <a:p>
            <a:pPr lvl="1"/>
            <a:r>
              <a:rPr lang="en-US" dirty="0"/>
              <a:t>[TODO] more</a:t>
            </a:r>
          </a:p>
          <a:p>
            <a:endParaRPr lang="en-US" dirty="0"/>
          </a:p>
        </p:txBody>
      </p:sp>
    </p:spTree>
    <p:extLst>
      <p:ext uri="{BB962C8B-B14F-4D97-AF65-F5344CB8AC3E}">
        <p14:creationId xmlns:p14="http://schemas.microsoft.com/office/powerpoint/2010/main" val="416370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 Design Process</a:t>
            </a:r>
            <a:endParaRPr lang="en-US" dirty="0"/>
          </a:p>
        </p:txBody>
      </p:sp>
      <p:sp>
        <p:nvSpPr>
          <p:cNvPr id="3" name="Content Placeholder 2"/>
          <p:cNvSpPr>
            <a:spLocks noGrp="1"/>
          </p:cNvSpPr>
          <p:nvPr>
            <p:ph idx="1"/>
          </p:nvPr>
        </p:nvSpPr>
        <p:spPr>
          <a:xfrm>
            <a:off x="371475" y="2322303"/>
            <a:ext cx="11487149" cy="4235660"/>
          </a:xfrm>
        </p:spPr>
        <p:txBody>
          <a:bodyPr>
            <a:normAutofit/>
          </a:bodyPr>
          <a:lstStyle/>
          <a:p>
            <a:r>
              <a:rPr lang="en-US" dirty="0"/>
              <a:t>Database design is more art than science, as you have to make many decisions. Databases are usually customized to suit a particular application. No two customized applications are alike, and hence, no two database are alike. Guidelines (usually in terms of what not to do instead of what to do) are provided in making these design decision, but the choices ultimately rest on the you - the designer.</a:t>
            </a:r>
          </a:p>
          <a:p>
            <a:pPr lvl="1"/>
            <a:r>
              <a:rPr lang="en-US" b="1" dirty="0"/>
              <a:t>Step 1: Define the Purpose of the Database (Requirement Analysis)</a:t>
            </a:r>
          </a:p>
          <a:p>
            <a:pPr lvl="2"/>
            <a:r>
              <a:rPr lang="en-US" dirty="0"/>
              <a:t>Gather the requirements and define the objective of your database, e.g. ...</a:t>
            </a:r>
          </a:p>
          <a:p>
            <a:pPr lvl="2"/>
            <a:r>
              <a:rPr lang="en-US" dirty="0"/>
              <a:t>Drafting out the sample input forms, queries and reports, often helps.</a:t>
            </a:r>
          </a:p>
          <a:p>
            <a:pPr lvl="1"/>
            <a:r>
              <a:rPr lang="en-US" b="1" dirty="0"/>
              <a:t>Step 2: Gather Data, Organize in tables and Specify the </a:t>
            </a:r>
            <a:r>
              <a:rPr lang="en-US" b="1" u="sng" dirty="0"/>
              <a:t>Primary Keys</a:t>
            </a:r>
          </a:p>
          <a:p>
            <a:pPr lvl="2"/>
            <a:r>
              <a:rPr lang="en-US" dirty="0"/>
              <a:t>Once you have decided on the purpose of the database, gather the data that are needed to be stored in the database. Divide the data into subject-based tables. </a:t>
            </a:r>
          </a:p>
          <a:p>
            <a:pPr lvl="2"/>
            <a:r>
              <a:rPr lang="en-US" dirty="0"/>
              <a:t>Choose one column (or a few columns) as the so-called </a:t>
            </a:r>
            <a:r>
              <a:rPr lang="en-US" i="1" dirty="0"/>
              <a:t>primary key</a:t>
            </a:r>
            <a:r>
              <a:rPr lang="en-US" dirty="0"/>
              <a:t>, which uniquely identify the each of the rows.</a:t>
            </a:r>
          </a:p>
          <a:p>
            <a:endParaRPr lang="en-US" dirty="0"/>
          </a:p>
        </p:txBody>
      </p:sp>
    </p:spTree>
    <p:extLst>
      <p:ext uri="{BB962C8B-B14F-4D97-AF65-F5344CB8AC3E}">
        <p14:creationId xmlns:p14="http://schemas.microsoft.com/office/powerpoint/2010/main" val="120417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a:t>
            </a:r>
            <a:endParaRPr lang="en-US" dirty="0"/>
          </a:p>
        </p:txBody>
      </p:sp>
      <p:sp>
        <p:nvSpPr>
          <p:cNvPr id="3" name="Content Placeholder 2"/>
          <p:cNvSpPr>
            <a:spLocks noGrp="1"/>
          </p:cNvSpPr>
          <p:nvPr>
            <p:ph idx="1"/>
          </p:nvPr>
        </p:nvSpPr>
        <p:spPr/>
        <p:txBody>
          <a:bodyPr/>
          <a:lstStyle/>
          <a:p>
            <a:r>
              <a:rPr lang="en-US" dirty="0"/>
              <a:t>The primary key is used both to identify unique rows in a relation and to represent rows in relationships</a:t>
            </a:r>
            <a:r>
              <a:rPr lang="en-US" dirty="0" smtClean="0"/>
              <a:t>.</a:t>
            </a:r>
          </a:p>
          <a:p>
            <a:r>
              <a:rPr lang="en-US" dirty="0" smtClean="0"/>
              <a:t>In the relational model, a table cannot contain duplicate rows, because that would create ambiguities in retrieval.  To ensure uniqueness, each table should have a column (or set of columns), called primary key, that uniquely identifies every record of the table. </a:t>
            </a:r>
          </a:p>
          <a:p>
            <a:r>
              <a:rPr lang="en-US" dirty="0"/>
              <a:t>Most RDBMSs build an index on the primary key to facilitate fast search and retrieval</a:t>
            </a:r>
            <a:r>
              <a:rPr lang="en-US" dirty="0" smtClean="0"/>
              <a:t>.</a:t>
            </a:r>
          </a:p>
          <a:p>
            <a:r>
              <a:rPr lang="en-US" dirty="0"/>
              <a:t>The primary key is also used to reference other tables (to be elaborated later).</a:t>
            </a:r>
            <a:endParaRPr lang="en-US" dirty="0"/>
          </a:p>
          <a:p>
            <a:endParaRPr lang="en-US" dirty="0"/>
          </a:p>
        </p:txBody>
      </p:sp>
    </p:spTree>
    <p:extLst>
      <p:ext uri="{BB962C8B-B14F-4D97-AF65-F5344CB8AC3E}">
        <p14:creationId xmlns:p14="http://schemas.microsoft.com/office/powerpoint/2010/main" val="10006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a:t>
            </a:r>
            <a:endParaRPr lang="en-US" dirty="0"/>
          </a:p>
        </p:txBody>
      </p:sp>
      <p:sp>
        <p:nvSpPr>
          <p:cNvPr id="3" name="Content Placeholder 2"/>
          <p:cNvSpPr>
            <a:spLocks noGrp="1"/>
          </p:cNvSpPr>
          <p:nvPr>
            <p:ph idx="1"/>
          </p:nvPr>
        </p:nvSpPr>
        <p:spPr/>
        <p:txBody>
          <a:bodyPr/>
          <a:lstStyle/>
          <a:p>
            <a:r>
              <a:rPr lang="en-US" dirty="0" smtClean="0"/>
              <a:t>You have to decide which column(s) is to be used for primary key.  The decision may not be straight forward but the primary key shall have these properties:</a:t>
            </a:r>
          </a:p>
          <a:p>
            <a:pPr lvl="1"/>
            <a:r>
              <a:rPr lang="en-US" dirty="0" smtClean="0"/>
              <a:t>The values of the primary key shall be unique (</a:t>
            </a:r>
            <a:r>
              <a:rPr lang="en-US" dirty="0" err="1" smtClean="0"/>
              <a:t>ie</a:t>
            </a:r>
            <a:r>
              <a:rPr lang="en-US" dirty="0" smtClean="0"/>
              <a:t>. No duplicate value).  For example, </a:t>
            </a:r>
            <a:r>
              <a:rPr lang="en-US" dirty="0" err="1" smtClean="0"/>
              <a:t>customerName</a:t>
            </a:r>
            <a:r>
              <a:rPr lang="en-US" dirty="0" smtClean="0"/>
              <a:t> may not be appropriate to be used as the primary key for the Customers table, as there could be (2) customers with the same name.</a:t>
            </a:r>
          </a:p>
          <a:p>
            <a:pPr lvl="1"/>
            <a:r>
              <a:rPr lang="en-US" dirty="0" smtClean="0"/>
              <a:t>The primary key shall always have a value.  It can’t be NULL.</a:t>
            </a:r>
          </a:p>
        </p:txBody>
      </p:sp>
    </p:spTree>
    <p:extLst>
      <p:ext uri="{BB962C8B-B14F-4D97-AF65-F5344CB8AC3E}">
        <p14:creationId xmlns:p14="http://schemas.microsoft.com/office/powerpoint/2010/main" val="220354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 Design Process</a:t>
            </a:r>
            <a:endParaRPr lang="en-US" dirty="0"/>
          </a:p>
        </p:txBody>
      </p:sp>
      <p:sp>
        <p:nvSpPr>
          <p:cNvPr id="3" name="Content Placeholder 2"/>
          <p:cNvSpPr>
            <a:spLocks noGrp="1"/>
          </p:cNvSpPr>
          <p:nvPr>
            <p:ph idx="1"/>
          </p:nvPr>
        </p:nvSpPr>
        <p:spPr>
          <a:xfrm>
            <a:off x="371475" y="2322303"/>
            <a:ext cx="11487149" cy="4235660"/>
          </a:xfrm>
        </p:spPr>
        <p:txBody>
          <a:bodyPr>
            <a:normAutofit/>
          </a:bodyPr>
          <a:lstStyle/>
          <a:p>
            <a:r>
              <a:rPr lang="en-US" b="1" dirty="0"/>
              <a:t>Step 3: Create Relationships among Tables</a:t>
            </a:r>
          </a:p>
          <a:p>
            <a:pPr lvl="1"/>
            <a:r>
              <a:rPr lang="en-US" dirty="0"/>
              <a:t>A database consisting of independent and unrelated tables serves little purpose (you may consider to use a spreadsheet instead). The power of relational database lies in the relationship that can be defined between tables. The most crucial aspect in designing a relational database is to identify the relationships among tables. The types of relationship include:</a:t>
            </a:r>
          </a:p>
          <a:p>
            <a:pPr lvl="2"/>
            <a:r>
              <a:rPr lang="en-US" dirty="0"/>
              <a:t>one-to-many</a:t>
            </a:r>
          </a:p>
          <a:p>
            <a:pPr lvl="2"/>
            <a:r>
              <a:rPr lang="en-US" dirty="0"/>
              <a:t>many-to-many</a:t>
            </a:r>
          </a:p>
          <a:p>
            <a:pPr lvl="2"/>
            <a:r>
              <a:rPr lang="en-US" dirty="0" smtClean="0"/>
              <a:t>one-to-one</a:t>
            </a:r>
          </a:p>
          <a:p>
            <a:pPr lvl="1"/>
            <a:r>
              <a:rPr lang="en-US" b="1" dirty="0"/>
              <a:t>Column Data Types</a:t>
            </a:r>
          </a:p>
          <a:p>
            <a:pPr lvl="2"/>
            <a:r>
              <a:rPr lang="en-US" dirty="0"/>
              <a:t>You need to choose an appropriate data type for each column. Commonly data types include: integers, floating-point numbers, string (or text), date/time, binary, collection (such as enumeration and set).</a:t>
            </a:r>
          </a:p>
          <a:p>
            <a:pPr lvl="1"/>
            <a:endParaRPr lang="en-US" dirty="0"/>
          </a:p>
          <a:p>
            <a:endParaRPr lang="en-US" dirty="0"/>
          </a:p>
        </p:txBody>
      </p:sp>
    </p:spTree>
    <p:extLst>
      <p:ext uri="{BB962C8B-B14F-4D97-AF65-F5344CB8AC3E}">
        <p14:creationId xmlns:p14="http://schemas.microsoft.com/office/powerpoint/2010/main" val="131914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 Design Process</a:t>
            </a:r>
            <a:endParaRPr lang="en-US" dirty="0"/>
          </a:p>
        </p:txBody>
      </p:sp>
      <p:sp>
        <p:nvSpPr>
          <p:cNvPr id="3" name="Content Placeholder 2"/>
          <p:cNvSpPr>
            <a:spLocks noGrp="1"/>
          </p:cNvSpPr>
          <p:nvPr>
            <p:ph idx="1"/>
          </p:nvPr>
        </p:nvSpPr>
        <p:spPr>
          <a:xfrm>
            <a:off x="371475" y="2322303"/>
            <a:ext cx="11487149" cy="4235660"/>
          </a:xfrm>
        </p:spPr>
        <p:txBody>
          <a:bodyPr>
            <a:normAutofit/>
          </a:bodyPr>
          <a:lstStyle/>
          <a:p>
            <a:r>
              <a:rPr lang="en-US" b="1" dirty="0"/>
              <a:t>Step 4: Refine &amp; </a:t>
            </a:r>
            <a:r>
              <a:rPr lang="en-US" b="1" u="sng" dirty="0"/>
              <a:t>Normalize</a:t>
            </a:r>
            <a:r>
              <a:rPr lang="en-US" b="1" dirty="0"/>
              <a:t> the Design</a:t>
            </a:r>
          </a:p>
          <a:p>
            <a:pPr lvl="1"/>
            <a:r>
              <a:rPr lang="en-US" dirty="0"/>
              <a:t>For example,</a:t>
            </a:r>
          </a:p>
          <a:p>
            <a:pPr lvl="2"/>
            <a:r>
              <a:rPr lang="en-US" dirty="0"/>
              <a:t>adding more columns,</a:t>
            </a:r>
          </a:p>
          <a:p>
            <a:pPr lvl="2"/>
            <a:r>
              <a:rPr lang="en-US" dirty="0"/>
              <a:t>create a new table for optional data using one-to-one relationship,</a:t>
            </a:r>
          </a:p>
          <a:p>
            <a:pPr lvl="2"/>
            <a:r>
              <a:rPr lang="en-US" dirty="0"/>
              <a:t>split a large table into two smaller tables,</a:t>
            </a:r>
          </a:p>
          <a:p>
            <a:pPr lvl="2"/>
            <a:r>
              <a:rPr lang="en-US" dirty="0"/>
              <a:t>others.</a:t>
            </a:r>
          </a:p>
          <a:p>
            <a:pPr lvl="1"/>
            <a:endParaRPr lang="en-US" dirty="0"/>
          </a:p>
          <a:p>
            <a:endParaRPr lang="en-US" dirty="0"/>
          </a:p>
        </p:txBody>
      </p:sp>
    </p:spTree>
    <p:extLst>
      <p:ext uri="{BB962C8B-B14F-4D97-AF65-F5344CB8AC3E}">
        <p14:creationId xmlns:p14="http://schemas.microsoft.com/office/powerpoint/2010/main" val="121635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18712" y="2387387"/>
            <a:ext cx="10554574" cy="4026113"/>
          </a:xfrm>
        </p:spPr>
        <p:txBody>
          <a:bodyPr>
            <a:normAutofit fontScale="92500" lnSpcReduction="20000"/>
          </a:bodyPr>
          <a:lstStyle/>
          <a:p>
            <a:r>
              <a:rPr lang="en-US" dirty="0" smtClean="0"/>
              <a:t>Identify the applications installed with SQL Server 2012</a:t>
            </a:r>
          </a:p>
          <a:p>
            <a:pPr lvl="1"/>
            <a:r>
              <a:rPr lang="en-US" dirty="0" smtClean="0"/>
              <a:t>SQL Server Management Studio (SSMS)</a:t>
            </a:r>
          </a:p>
          <a:p>
            <a:pPr lvl="1"/>
            <a:r>
              <a:rPr lang="en-US" dirty="0" smtClean="0"/>
              <a:t>SQL Server Configuration Manager</a:t>
            </a:r>
          </a:p>
          <a:p>
            <a:pPr lvl="1"/>
            <a:r>
              <a:rPr lang="en-US" dirty="0" smtClean="0"/>
              <a:t>SQL Server Profiler</a:t>
            </a:r>
          </a:p>
          <a:p>
            <a:r>
              <a:rPr lang="en-US" dirty="0"/>
              <a:t>Starting SQL Server Management Studio</a:t>
            </a:r>
          </a:p>
          <a:p>
            <a:r>
              <a:rPr lang="en-US" dirty="0"/>
              <a:t>Connecting with Registered Servers and Object Explorer</a:t>
            </a:r>
          </a:p>
          <a:p>
            <a:r>
              <a:rPr lang="en-US" dirty="0"/>
              <a:t>Changing the Environment Layout</a:t>
            </a:r>
          </a:p>
          <a:p>
            <a:r>
              <a:rPr lang="en-US" dirty="0"/>
              <a:t>Displaying the Document Window</a:t>
            </a:r>
          </a:p>
          <a:p>
            <a:r>
              <a:rPr lang="en-US" dirty="0"/>
              <a:t>Showing the Object Explorer Details page</a:t>
            </a:r>
          </a:p>
          <a:p>
            <a:r>
              <a:rPr lang="en-US" dirty="0"/>
              <a:t>Selecting the Keyboard Shortcut Scheme</a:t>
            </a:r>
          </a:p>
          <a:p>
            <a:r>
              <a:rPr lang="en-US" dirty="0"/>
              <a:t>Setting the Startup Options</a:t>
            </a:r>
          </a:p>
          <a:p>
            <a:r>
              <a:rPr lang="en-US" dirty="0"/>
              <a:t>Restoring the Default SQL Server Management Studio </a:t>
            </a:r>
            <a:r>
              <a:rPr lang="en-US" dirty="0" smtClean="0"/>
              <a:t>Configuration</a:t>
            </a:r>
            <a:endParaRPr lang="en-US" dirty="0" smtClean="0"/>
          </a:p>
          <a:p>
            <a:pPr marL="0" indent="0">
              <a:buNone/>
            </a:pPr>
            <a:endParaRPr lang="en-US" dirty="0"/>
          </a:p>
        </p:txBody>
      </p:sp>
    </p:spTree>
    <p:extLst>
      <p:ext uri="{BB962C8B-B14F-4D97-AF65-F5344CB8AC3E}">
        <p14:creationId xmlns:p14="http://schemas.microsoft.com/office/powerpoint/2010/main" val="24686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a:xfrm>
            <a:off x="818712" y="2350879"/>
            <a:ext cx="10554574" cy="3636511"/>
          </a:xfrm>
        </p:spPr>
        <p:txBody>
          <a:bodyPr/>
          <a:lstStyle/>
          <a:p>
            <a:r>
              <a:rPr lang="en-US" dirty="0"/>
              <a:t>Normalization is the process of organizing data in a database that includes creating tables and establishing relationships between the tables.</a:t>
            </a:r>
          </a:p>
          <a:p>
            <a:r>
              <a:rPr lang="en-US" dirty="0"/>
              <a:t>Process is used to help eliminate redundant data</a:t>
            </a:r>
          </a:p>
          <a:p>
            <a:r>
              <a:rPr lang="en-US" dirty="0"/>
              <a:t>Five normalization forms (NFs)</a:t>
            </a:r>
          </a:p>
          <a:p>
            <a:r>
              <a:rPr lang="en-US" dirty="0"/>
              <a:t>	</a:t>
            </a:r>
            <a:r>
              <a:rPr lang="en-US" dirty="0" smtClean="0"/>
              <a:t>	INF</a:t>
            </a:r>
            <a:r>
              <a:rPr lang="en-US" dirty="0"/>
              <a:t>:  Eliminate Repeating Groups</a:t>
            </a:r>
          </a:p>
          <a:p>
            <a:r>
              <a:rPr lang="en-US" dirty="0"/>
              <a:t>	</a:t>
            </a:r>
            <a:r>
              <a:rPr lang="en-US" dirty="0" smtClean="0"/>
              <a:t>	2NF</a:t>
            </a:r>
            <a:r>
              <a:rPr lang="en-US" dirty="0"/>
              <a:t>: Eliminate Redundant Data</a:t>
            </a:r>
          </a:p>
          <a:p>
            <a:r>
              <a:rPr lang="en-US" dirty="0"/>
              <a:t>	</a:t>
            </a:r>
            <a:r>
              <a:rPr lang="en-US" dirty="0" smtClean="0"/>
              <a:t>	3NF</a:t>
            </a:r>
            <a:r>
              <a:rPr lang="en-US" dirty="0"/>
              <a:t>: Eliminate Columns Not Dependent on Key</a:t>
            </a:r>
          </a:p>
          <a:p>
            <a:r>
              <a:rPr lang="en-US" dirty="0"/>
              <a:t>	</a:t>
            </a:r>
            <a:r>
              <a:rPr lang="en-US" dirty="0" smtClean="0"/>
              <a:t>	4NF</a:t>
            </a:r>
            <a:r>
              <a:rPr lang="en-US" dirty="0"/>
              <a:t>: Isolate Independent Multiple Relationships</a:t>
            </a:r>
          </a:p>
          <a:p>
            <a:r>
              <a:rPr lang="en-US" dirty="0"/>
              <a:t>	</a:t>
            </a:r>
            <a:r>
              <a:rPr lang="en-US" dirty="0" smtClean="0"/>
              <a:t>	5NF</a:t>
            </a:r>
            <a:r>
              <a:rPr lang="en-US" dirty="0"/>
              <a:t>: Isolate Semantically Related Multiple Relationships</a:t>
            </a:r>
          </a:p>
          <a:p>
            <a:endParaRPr lang="en-US" dirty="0"/>
          </a:p>
        </p:txBody>
      </p:sp>
    </p:spTree>
    <p:extLst>
      <p:ext uri="{BB962C8B-B14F-4D97-AF65-F5344CB8AC3E}">
        <p14:creationId xmlns:p14="http://schemas.microsoft.com/office/powerpoint/2010/main" val="340563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1NF</a:t>
            </a:r>
            <a:endParaRPr lang="en-US" dirty="0"/>
          </a:p>
        </p:txBody>
      </p:sp>
      <p:sp>
        <p:nvSpPr>
          <p:cNvPr id="3" name="Content Placeholder 2"/>
          <p:cNvSpPr>
            <a:spLocks noGrp="1"/>
          </p:cNvSpPr>
          <p:nvPr>
            <p:ph idx="1"/>
          </p:nvPr>
        </p:nvSpPr>
        <p:spPr>
          <a:xfrm>
            <a:off x="818712" y="2350879"/>
            <a:ext cx="10554574" cy="3636511"/>
          </a:xfrm>
        </p:spPr>
        <p:txBody>
          <a:bodyPr/>
          <a:lstStyle/>
          <a:p>
            <a:r>
              <a:rPr lang="en-US" dirty="0" smtClean="0"/>
              <a:t>First Normal Form (1NF):  A table is 1NF if every cell contains a single value, not a list of values.  This property is known as atomic.  1NF also prohibits repeating group of columns such a item1, item2…  Instead you should create another table using one-to-many relationship.</a:t>
            </a:r>
          </a:p>
          <a:p>
            <a:r>
              <a:rPr lang="en-US" dirty="0"/>
              <a:t>The </a:t>
            </a:r>
            <a:r>
              <a:rPr lang="en-US" b="1" dirty="0"/>
              <a:t>first normal form</a:t>
            </a:r>
            <a:r>
              <a:rPr lang="en-US" dirty="0"/>
              <a:t> means the data is an entity format, which means the following conditions have been </a:t>
            </a:r>
            <a:r>
              <a:rPr lang="en-US" dirty="0" smtClean="0"/>
              <a:t>met:</a:t>
            </a:r>
          </a:p>
          <a:p>
            <a:pPr lvl="1"/>
            <a:r>
              <a:rPr lang="en-US" dirty="0" smtClean="0"/>
              <a:t>Eliminate </a:t>
            </a:r>
            <a:r>
              <a:rPr lang="en-US" dirty="0"/>
              <a:t>repeating groups in individual </a:t>
            </a:r>
            <a:r>
              <a:rPr lang="en-US" dirty="0" smtClean="0"/>
              <a:t>tables.</a:t>
            </a:r>
          </a:p>
          <a:p>
            <a:pPr lvl="1"/>
            <a:r>
              <a:rPr lang="en-US" dirty="0" smtClean="0"/>
              <a:t>Create </a:t>
            </a:r>
            <a:r>
              <a:rPr lang="en-US" dirty="0"/>
              <a:t>separate table for each set of related </a:t>
            </a:r>
            <a:r>
              <a:rPr lang="en-US" dirty="0" smtClean="0"/>
              <a:t>data.</a:t>
            </a:r>
          </a:p>
          <a:p>
            <a:pPr lvl="1"/>
            <a:r>
              <a:rPr lang="en-US" dirty="0" smtClean="0"/>
              <a:t>Identify </a:t>
            </a:r>
            <a:r>
              <a:rPr lang="en-US" dirty="0"/>
              <a:t>each set of related data with primary key</a:t>
            </a:r>
          </a:p>
          <a:p>
            <a:pPr lvl="1"/>
            <a:r>
              <a:rPr lang="en-US" dirty="0"/>
              <a:t>Do not use multiple fields in a single table to store similar data.</a:t>
            </a:r>
          </a:p>
          <a:p>
            <a:endParaRPr lang="en-US" dirty="0"/>
          </a:p>
        </p:txBody>
      </p:sp>
    </p:spTree>
    <p:extLst>
      <p:ext uri="{BB962C8B-B14F-4D97-AF65-F5344CB8AC3E}">
        <p14:creationId xmlns:p14="http://schemas.microsoft.com/office/powerpoint/2010/main" val="338116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2NF</a:t>
            </a:r>
            <a:endParaRPr lang="en-US" dirty="0"/>
          </a:p>
        </p:txBody>
      </p:sp>
      <p:sp>
        <p:nvSpPr>
          <p:cNvPr id="3" name="Content Placeholder 2"/>
          <p:cNvSpPr>
            <a:spLocks noGrp="1"/>
          </p:cNvSpPr>
          <p:nvPr>
            <p:ph idx="1"/>
          </p:nvPr>
        </p:nvSpPr>
        <p:spPr>
          <a:xfrm>
            <a:off x="818712" y="2350879"/>
            <a:ext cx="10554574" cy="3636511"/>
          </a:xfrm>
        </p:spPr>
        <p:txBody>
          <a:bodyPr/>
          <a:lstStyle/>
          <a:p>
            <a:r>
              <a:rPr lang="en-US" dirty="0" smtClean="0"/>
              <a:t>Second Normal Form (2NF</a:t>
            </a:r>
            <a:r>
              <a:rPr lang="en-US" dirty="0"/>
              <a:t>):  A table is 2NF, if it is 1NF and every non-key column is fully dependent on the primary key. Furthermore, if the primary key is made up of several columns, every non-key column shall depend on the entire set and not part of it</a:t>
            </a:r>
            <a:r>
              <a:rPr lang="en-US" dirty="0" smtClean="0"/>
              <a:t>.</a:t>
            </a:r>
          </a:p>
          <a:p>
            <a:r>
              <a:rPr lang="en-US" dirty="0"/>
              <a:t>The </a:t>
            </a:r>
            <a:r>
              <a:rPr lang="en-US" b="1" dirty="0"/>
              <a:t>second normal form</a:t>
            </a:r>
            <a:r>
              <a:rPr lang="en-US" dirty="0"/>
              <a:t> ensures each attribute describes the </a:t>
            </a:r>
            <a:r>
              <a:rPr lang="en-US" dirty="0" smtClean="0"/>
              <a:t>entity.</a:t>
            </a:r>
          </a:p>
          <a:p>
            <a:pPr lvl="1"/>
            <a:r>
              <a:rPr lang="en-US" dirty="0" smtClean="0"/>
              <a:t>Create </a:t>
            </a:r>
            <a:r>
              <a:rPr lang="en-US" dirty="0"/>
              <a:t>separate tables for sets of values that apply to multiple </a:t>
            </a:r>
            <a:r>
              <a:rPr lang="en-US" dirty="0" smtClean="0"/>
              <a:t>records.</a:t>
            </a:r>
          </a:p>
          <a:p>
            <a:pPr lvl="1"/>
            <a:r>
              <a:rPr lang="en-US" dirty="0" smtClean="0"/>
              <a:t>Relate </a:t>
            </a:r>
            <a:r>
              <a:rPr lang="en-US" dirty="0"/>
              <a:t>these tables with a foreign </a:t>
            </a:r>
            <a:r>
              <a:rPr lang="en-US" dirty="0" smtClean="0"/>
              <a:t>key.</a:t>
            </a:r>
          </a:p>
          <a:p>
            <a:pPr lvl="1"/>
            <a:r>
              <a:rPr lang="en-US" dirty="0" smtClean="0"/>
              <a:t>Records </a:t>
            </a:r>
            <a:r>
              <a:rPr lang="en-US" dirty="0"/>
              <a:t>should not depend on anything other than a table’s primary key, including a compound key if necessary.</a:t>
            </a:r>
          </a:p>
          <a:p>
            <a:endParaRPr lang="en-US" dirty="0"/>
          </a:p>
        </p:txBody>
      </p:sp>
    </p:spTree>
    <p:extLst>
      <p:ext uri="{BB962C8B-B14F-4D97-AF65-F5344CB8AC3E}">
        <p14:creationId xmlns:p14="http://schemas.microsoft.com/office/powerpoint/2010/main" val="169666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3NF</a:t>
            </a:r>
            <a:endParaRPr lang="en-US" dirty="0"/>
          </a:p>
        </p:txBody>
      </p:sp>
      <p:sp>
        <p:nvSpPr>
          <p:cNvPr id="3" name="Content Placeholder 2"/>
          <p:cNvSpPr>
            <a:spLocks noGrp="1"/>
          </p:cNvSpPr>
          <p:nvPr>
            <p:ph idx="1"/>
          </p:nvPr>
        </p:nvSpPr>
        <p:spPr>
          <a:xfrm>
            <a:off x="818712" y="2350879"/>
            <a:ext cx="10554574" cy="3636511"/>
          </a:xfrm>
        </p:spPr>
        <p:txBody>
          <a:bodyPr>
            <a:normAutofit/>
          </a:bodyPr>
          <a:lstStyle/>
          <a:p>
            <a:r>
              <a:rPr lang="en-US" dirty="0" smtClean="0"/>
              <a:t>Third Normal Form (3NF</a:t>
            </a:r>
            <a:r>
              <a:rPr lang="en-US" dirty="0"/>
              <a:t>):  A table is </a:t>
            </a:r>
            <a:r>
              <a:rPr lang="en-US" dirty="0" smtClean="0"/>
              <a:t>3NF</a:t>
            </a:r>
            <a:r>
              <a:rPr lang="en-US" dirty="0"/>
              <a:t>, if it is </a:t>
            </a:r>
            <a:r>
              <a:rPr lang="en-US" dirty="0" smtClean="0"/>
              <a:t>2NF </a:t>
            </a:r>
            <a:r>
              <a:rPr lang="en-US" dirty="0"/>
              <a:t>and </a:t>
            </a:r>
            <a:r>
              <a:rPr lang="en-US" dirty="0" smtClean="0"/>
              <a:t>the non-key columns are independent of each other.  In other words, the non-key columns are dependent on the primary key, only on the primary key and nothing else.  For example, suppose that we have a Products table with columns </a:t>
            </a:r>
            <a:r>
              <a:rPr lang="en-US" dirty="0" err="1" smtClean="0"/>
              <a:t>productID</a:t>
            </a:r>
            <a:r>
              <a:rPr lang="en-US" dirty="0" smtClean="0"/>
              <a:t> (primary key), name and </a:t>
            </a:r>
            <a:r>
              <a:rPr lang="en-US" dirty="0" err="1" smtClean="0"/>
              <a:t>unitPrice</a:t>
            </a:r>
            <a:r>
              <a:rPr lang="en-US" dirty="0" smtClean="0"/>
              <a:t>.  The column discount Rate shall not belong to the Products table if it is also dependent on the </a:t>
            </a:r>
            <a:r>
              <a:rPr lang="en-US" dirty="0" err="1" smtClean="0"/>
              <a:t>unitPrice</a:t>
            </a:r>
            <a:r>
              <a:rPr lang="en-US" dirty="0" smtClean="0"/>
              <a:t>, which is not part of the primary key.</a:t>
            </a:r>
          </a:p>
          <a:p>
            <a:r>
              <a:rPr lang="en-US" dirty="0"/>
              <a:t>The </a:t>
            </a:r>
            <a:r>
              <a:rPr lang="en-US" b="1" dirty="0"/>
              <a:t>third normal form</a:t>
            </a:r>
            <a:r>
              <a:rPr lang="en-US" dirty="0"/>
              <a:t> checks for transitive </a:t>
            </a:r>
            <a:r>
              <a:rPr lang="en-US" dirty="0" smtClean="0"/>
              <a:t>dependencies.</a:t>
            </a:r>
          </a:p>
          <a:p>
            <a:pPr lvl="1"/>
            <a:r>
              <a:rPr lang="en-US" dirty="0" smtClean="0"/>
              <a:t>Eliminate </a:t>
            </a:r>
            <a:r>
              <a:rPr lang="en-US" dirty="0"/>
              <a:t>fields that do not depend on the </a:t>
            </a:r>
            <a:r>
              <a:rPr lang="en-US" dirty="0" smtClean="0"/>
              <a:t>key.</a:t>
            </a:r>
          </a:p>
          <a:p>
            <a:pPr lvl="1"/>
            <a:r>
              <a:rPr lang="en-US" dirty="0" smtClean="0"/>
              <a:t>Values </a:t>
            </a:r>
            <a:r>
              <a:rPr lang="en-US" dirty="0"/>
              <a:t>that are not part of the record’s key do not belong in the </a:t>
            </a:r>
            <a:r>
              <a:rPr lang="en-US" dirty="0" smtClean="0"/>
              <a:t>table.</a:t>
            </a:r>
          </a:p>
          <a:p>
            <a:pPr lvl="1"/>
            <a:r>
              <a:rPr lang="en-US" dirty="0" smtClean="0"/>
              <a:t>In </a:t>
            </a:r>
            <a:r>
              <a:rPr lang="en-US" dirty="0"/>
              <a:t>general if the contents of a group of fields apply to more than a single record, put those fields in a separate table.</a:t>
            </a:r>
          </a:p>
          <a:p>
            <a:endParaRPr lang="en-US" dirty="0"/>
          </a:p>
        </p:txBody>
      </p:sp>
    </p:spTree>
    <p:extLst>
      <p:ext uri="{BB962C8B-B14F-4D97-AF65-F5344CB8AC3E}">
        <p14:creationId xmlns:p14="http://schemas.microsoft.com/office/powerpoint/2010/main" val="1448772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4NF and 5NF</a:t>
            </a:r>
            <a:endParaRPr lang="en-US" dirty="0"/>
          </a:p>
        </p:txBody>
      </p:sp>
      <p:sp>
        <p:nvSpPr>
          <p:cNvPr id="3" name="Content Placeholder 2"/>
          <p:cNvSpPr>
            <a:spLocks noGrp="1"/>
          </p:cNvSpPr>
          <p:nvPr>
            <p:ph idx="1"/>
          </p:nvPr>
        </p:nvSpPr>
        <p:spPr>
          <a:xfrm>
            <a:off x="818712" y="2350879"/>
            <a:ext cx="10554574" cy="3636511"/>
          </a:xfrm>
        </p:spPr>
        <p:txBody>
          <a:bodyPr>
            <a:normAutofit/>
          </a:bodyPr>
          <a:lstStyle/>
          <a:p>
            <a:r>
              <a:rPr lang="en-US" dirty="0"/>
              <a:t>Other normalization forms</a:t>
            </a:r>
          </a:p>
          <a:p>
            <a:r>
              <a:rPr lang="en-US" dirty="0"/>
              <a:t>The </a:t>
            </a:r>
            <a:r>
              <a:rPr lang="en-US" b="1" dirty="0"/>
              <a:t>fourth normal form</a:t>
            </a:r>
            <a:r>
              <a:rPr lang="en-US" dirty="0"/>
              <a:t> is also called the Boyce </a:t>
            </a:r>
            <a:r>
              <a:rPr lang="en-US" dirty="0" err="1"/>
              <a:t>Codd</a:t>
            </a:r>
            <a:r>
              <a:rPr lang="en-US" dirty="0"/>
              <a:t> Normal Form (BCNF) and </a:t>
            </a:r>
            <a:r>
              <a:rPr lang="en-US" b="1" dirty="0"/>
              <a:t>fifth normal form</a:t>
            </a:r>
            <a:r>
              <a:rPr lang="en-US" dirty="0"/>
              <a:t> exists, but are rarely considered in practical design</a:t>
            </a:r>
          </a:p>
          <a:p>
            <a:r>
              <a:rPr lang="en-US" dirty="0"/>
              <a:t>Disregarding these two additional normalization rules may result in a less than perfect database design but shouldn’t affect functionality</a:t>
            </a:r>
          </a:p>
          <a:p>
            <a:endParaRPr lang="en-US" dirty="0"/>
          </a:p>
        </p:txBody>
      </p:sp>
    </p:spTree>
    <p:extLst>
      <p:ext uri="{BB962C8B-B14F-4D97-AF65-F5344CB8AC3E}">
        <p14:creationId xmlns:p14="http://schemas.microsoft.com/office/powerpoint/2010/main" val="301874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Examples</a:t>
            </a:r>
            <a:endParaRPr lang="en-US" dirty="0"/>
          </a:p>
        </p:txBody>
      </p:sp>
      <p:sp>
        <p:nvSpPr>
          <p:cNvPr id="3" name="Content Placeholder 2"/>
          <p:cNvSpPr>
            <a:spLocks noGrp="1"/>
          </p:cNvSpPr>
          <p:nvPr>
            <p:ph idx="1"/>
          </p:nvPr>
        </p:nvSpPr>
        <p:spPr/>
        <p:txBody>
          <a:bodyPr/>
          <a:lstStyle/>
          <a:p>
            <a:r>
              <a:rPr lang="en-US" dirty="0" smtClean="0"/>
              <a:t>Un-normalized table:</a:t>
            </a:r>
          </a:p>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39422306"/>
              </p:ext>
            </p:extLst>
          </p:nvPr>
        </p:nvGraphicFramePr>
        <p:xfrm>
          <a:off x="1608137" y="3568034"/>
          <a:ext cx="9550400" cy="2290764"/>
        </p:xfrm>
        <a:graphic>
          <a:graphicData uri="http://schemas.openxmlformats.org/drawingml/2006/table">
            <a:tbl>
              <a:tblPr firstRow="1" firstCol="1" bandRow="1">
                <a:tableStyleId>{5C22544A-7EE6-4342-B048-85BDC9FD1C3A}</a:tableStyleId>
              </a:tblPr>
              <a:tblGrid>
                <a:gridCol w="1591393"/>
                <a:gridCol w="1591393"/>
                <a:gridCol w="1591393"/>
                <a:gridCol w="1591393"/>
                <a:gridCol w="1592414"/>
                <a:gridCol w="1592414"/>
              </a:tblGrid>
              <a:tr h="763208">
                <a:tc>
                  <a:txBody>
                    <a:bodyPr/>
                    <a:lstStyle/>
                    <a:p>
                      <a:pPr marL="0" marR="0">
                        <a:lnSpc>
                          <a:spcPct val="107000"/>
                        </a:lnSpc>
                        <a:spcBef>
                          <a:spcPts val="0"/>
                        </a:spcBef>
                        <a:spcAft>
                          <a:spcPts val="0"/>
                        </a:spcAft>
                      </a:pPr>
                      <a:r>
                        <a:rPr lang="en-US" sz="1600" dirty="0">
                          <a:effectLst/>
                          <a:latin typeface="Calibri" panose="020F0502020204030204" pitchFamily="34" charset="0"/>
                        </a:rPr>
                        <a:t>Student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Advisor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Adv-Room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Class1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Class2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Class3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3778">
                <a:tc>
                  <a:txBody>
                    <a:bodyPr/>
                    <a:lstStyle/>
                    <a:p>
                      <a:pPr marL="0" marR="0">
                        <a:lnSpc>
                          <a:spcPct val="107000"/>
                        </a:lnSpc>
                        <a:spcBef>
                          <a:spcPts val="0"/>
                        </a:spcBef>
                        <a:spcAft>
                          <a:spcPts val="0"/>
                        </a:spcAft>
                      </a:pPr>
                      <a:r>
                        <a:rPr lang="en-US" sz="1600">
                          <a:effectLst/>
                          <a:latin typeface="Calibri" panose="020F0502020204030204" pitchFamily="34" charset="0"/>
                        </a:rPr>
                        <a:t>1022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Jones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101-07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143-01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159-02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63778">
                <a:tc>
                  <a:txBody>
                    <a:bodyPr/>
                    <a:lstStyle/>
                    <a:p>
                      <a:pPr marL="0" marR="0">
                        <a:lnSpc>
                          <a:spcPct val="107000"/>
                        </a:lnSpc>
                        <a:spcBef>
                          <a:spcPts val="0"/>
                        </a:spcBef>
                        <a:spcAft>
                          <a:spcPts val="0"/>
                        </a:spcAft>
                      </a:pPr>
                      <a:r>
                        <a:rPr lang="en-US" sz="1600">
                          <a:effectLst/>
                          <a:latin typeface="Calibri" panose="020F0502020204030204" pitchFamily="34" charset="0"/>
                        </a:rPr>
                        <a:t>4123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Smith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201-01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211-02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rPr>
                        <a:t>214-01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7077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Examples</a:t>
            </a:r>
            <a:endParaRPr lang="en-US" dirty="0"/>
          </a:p>
        </p:txBody>
      </p:sp>
      <p:sp>
        <p:nvSpPr>
          <p:cNvPr id="3" name="Content Placeholder 2"/>
          <p:cNvSpPr>
            <a:spLocks noGrp="1"/>
          </p:cNvSpPr>
          <p:nvPr>
            <p:ph idx="1"/>
          </p:nvPr>
        </p:nvSpPr>
        <p:spPr/>
        <p:txBody>
          <a:bodyPr/>
          <a:lstStyle/>
          <a:p>
            <a:r>
              <a:rPr lang="en-US" dirty="0" smtClean="0"/>
              <a:t>First Normal Form – No Repeating Groups:</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6462443"/>
              </p:ext>
            </p:extLst>
          </p:nvPr>
        </p:nvGraphicFramePr>
        <p:xfrm>
          <a:off x="818712" y="2908298"/>
          <a:ext cx="10293786" cy="3755149"/>
        </p:xfrm>
        <a:graphic>
          <a:graphicData uri="http://schemas.openxmlformats.org/drawingml/2006/table">
            <a:tbl>
              <a:tblPr firstRow="1" firstCol="1" bandRow="1">
                <a:tableStyleId>{5C22544A-7EE6-4342-B048-85BDC9FD1C3A}</a:tableStyleId>
              </a:tblPr>
              <a:tblGrid>
                <a:gridCol w="2572897"/>
                <a:gridCol w="2572897"/>
                <a:gridCol w="2573996"/>
                <a:gridCol w="2573996"/>
              </a:tblGrid>
              <a:tr h="536107">
                <a:tc>
                  <a:txBody>
                    <a:bodyPr/>
                    <a:lstStyle/>
                    <a:p>
                      <a:pPr marL="0" marR="0">
                        <a:lnSpc>
                          <a:spcPct val="107000"/>
                        </a:lnSpc>
                        <a:spcBef>
                          <a:spcPts val="0"/>
                        </a:spcBef>
                        <a:spcAft>
                          <a:spcPts val="0"/>
                        </a:spcAft>
                      </a:pPr>
                      <a:r>
                        <a:rPr lang="en-US" sz="1600">
                          <a:effectLst/>
                          <a:latin typeface="Calibri" panose="020F0502020204030204" pitchFamily="34" charset="0"/>
                        </a:rPr>
                        <a:t>Student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Advisor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Adv-Room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Class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1022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Jones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101-07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1022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Jones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143-01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1022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Jones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159-02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4123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Smith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201-01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4123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Smith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211-02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6507">
                <a:tc>
                  <a:txBody>
                    <a:bodyPr/>
                    <a:lstStyle/>
                    <a:p>
                      <a:pPr marL="0" marR="0">
                        <a:lnSpc>
                          <a:spcPct val="107000"/>
                        </a:lnSpc>
                        <a:spcBef>
                          <a:spcPts val="0"/>
                        </a:spcBef>
                        <a:spcAft>
                          <a:spcPts val="0"/>
                        </a:spcAft>
                      </a:pPr>
                      <a:r>
                        <a:rPr lang="en-US" sz="1600">
                          <a:effectLst/>
                          <a:latin typeface="Calibri" panose="020F0502020204030204" pitchFamily="34" charset="0"/>
                        </a:rPr>
                        <a:t>4123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Calibri" panose="020F0502020204030204" pitchFamily="34" charset="0"/>
                        </a:rPr>
                        <a:t>Smith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rPr>
                        <a:t>216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Calibri" panose="020F0502020204030204" pitchFamily="34" charset="0"/>
                        </a:rPr>
                        <a:t>214-01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62329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Examples</a:t>
            </a:r>
            <a:endParaRPr lang="en-US" dirty="0"/>
          </a:p>
        </p:txBody>
      </p:sp>
      <p:sp>
        <p:nvSpPr>
          <p:cNvPr id="3" name="Content Placeholder 2"/>
          <p:cNvSpPr>
            <a:spLocks noGrp="1"/>
          </p:cNvSpPr>
          <p:nvPr>
            <p:ph idx="1"/>
          </p:nvPr>
        </p:nvSpPr>
        <p:spPr/>
        <p:txBody>
          <a:bodyPr/>
          <a:lstStyle/>
          <a:p>
            <a:r>
              <a:rPr lang="en-US" dirty="0" smtClean="0"/>
              <a:t>Second Normal Form – Eliminate redundant data:</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49187285"/>
              </p:ext>
            </p:extLst>
          </p:nvPr>
        </p:nvGraphicFramePr>
        <p:xfrm>
          <a:off x="379413" y="3266636"/>
          <a:ext cx="5349874" cy="1118557"/>
        </p:xfrm>
        <a:graphic>
          <a:graphicData uri="http://schemas.openxmlformats.org/drawingml/2006/table">
            <a:tbl>
              <a:tblPr firstRow="1" firstCol="1" bandRow="1">
                <a:tableStyleId>{5C22544A-7EE6-4342-B048-85BDC9FD1C3A}</a:tableStyleId>
              </a:tblPr>
              <a:tblGrid>
                <a:gridCol w="1782910"/>
                <a:gridCol w="1783482"/>
                <a:gridCol w="1783482"/>
              </a:tblGrid>
              <a:tr h="372667">
                <a:tc>
                  <a:txBody>
                    <a:bodyPr/>
                    <a:lstStyle/>
                    <a:p>
                      <a:pPr marL="0" marR="0">
                        <a:lnSpc>
                          <a:spcPct val="107000"/>
                        </a:lnSpc>
                        <a:spcBef>
                          <a:spcPts val="0"/>
                        </a:spcBef>
                        <a:spcAft>
                          <a:spcPts val="0"/>
                        </a:spcAft>
                      </a:pPr>
                      <a:r>
                        <a:rPr lang="en-US" sz="1400" dirty="0">
                          <a:effectLst/>
                          <a:latin typeface="Calibri" panose="020F0502020204030204" pitchFamily="34" charset="0"/>
                        </a:rPr>
                        <a:t>Student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Advisor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Adv-Room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945">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Jones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412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945">
                <a:tc>
                  <a:txBody>
                    <a:bodyPr/>
                    <a:lstStyle/>
                    <a:p>
                      <a:pPr marL="0" marR="0">
                        <a:lnSpc>
                          <a:spcPct val="107000"/>
                        </a:lnSpc>
                        <a:spcBef>
                          <a:spcPts val="0"/>
                        </a:spcBef>
                        <a:spcAft>
                          <a:spcPts val="0"/>
                        </a:spcAft>
                      </a:pPr>
                      <a:r>
                        <a:rPr lang="en-US" sz="1400" dirty="0">
                          <a:effectLst/>
                          <a:latin typeface="Calibri" panose="020F0502020204030204" pitchFamily="34" charset="0"/>
                        </a:rPr>
                        <a:t>4124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Smith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216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8515494"/>
              </p:ext>
            </p:extLst>
          </p:nvPr>
        </p:nvGraphicFramePr>
        <p:xfrm>
          <a:off x="7366001" y="2957513"/>
          <a:ext cx="3749676" cy="3516618"/>
        </p:xfrm>
        <a:graphic>
          <a:graphicData uri="http://schemas.openxmlformats.org/drawingml/2006/table">
            <a:tbl>
              <a:tblPr firstRow="1" firstCol="1" bandRow="1">
                <a:tableStyleId>{5C22544A-7EE6-4342-B048-85BDC9FD1C3A}</a:tableStyleId>
              </a:tblPr>
              <a:tblGrid>
                <a:gridCol w="1871084"/>
                <a:gridCol w="1878592"/>
              </a:tblGrid>
              <a:tr h="502374">
                <a:tc>
                  <a:txBody>
                    <a:bodyPr/>
                    <a:lstStyle/>
                    <a:p>
                      <a:pPr marL="0" marR="0">
                        <a:lnSpc>
                          <a:spcPct val="107000"/>
                        </a:lnSpc>
                        <a:spcBef>
                          <a:spcPts val="0"/>
                        </a:spcBef>
                        <a:spcAft>
                          <a:spcPts val="0"/>
                        </a:spcAft>
                      </a:pPr>
                      <a:r>
                        <a:rPr lang="en-US" sz="1400">
                          <a:effectLst/>
                          <a:latin typeface="Calibri" panose="020F0502020204030204" pitchFamily="34" charset="0"/>
                        </a:rPr>
                        <a:t>Student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Class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101-07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143-01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159-02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201-01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211-02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214-01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47914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 - Examples</a:t>
            </a:r>
            <a:endParaRPr lang="en-US" dirty="0"/>
          </a:p>
        </p:txBody>
      </p:sp>
      <p:sp>
        <p:nvSpPr>
          <p:cNvPr id="3" name="Content Placeholder 2"/>
          <p:cNvSpPr>
            <a:spLocks noGrp="1"/>
          </p:cNvSpPr>
          <p:nvPr>
            <p:ph idx="1"/>
          </p:nvPr>
        </p:nvSpPr>
        <p:spPr/>
        <p:txBody>
          <a:bodyPr/>
          <a:lstStyle/>
          <a:p>
            <a:r>
              <a:rPr lang="en-US" dirty="0" smtClean="0"/>
              <a:t>Third Normal Form – Eliminate data not dependent of the key:</a:t>
            </a:r>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2253644"/>
              </p:ext>
            </p:extLst>
          </p:nvPr>
        </p:nvGraphicFramePr>
        <p:xfrm>
          <a:off x="379413" y="3266636"/>
          <a:ext cx="3566392" cy="1118557"/>
        </p:xfrm>
        <a:graphic>
          <a:graphicData uri="http://schemas.openxmlformats.org/drawingml/2006/table">
            <a:tbl>
              <a:tblPr firstRow="1" firstCol="1" bandRow="1">
                <a:tableStyleId>{5C22544A-7EE6-4342-B048-85BDC9FD1C3A}</a:tableStyleId>
              </a:tblPr>
              <a:tblGrid>
                <a:gridCol w="1782910"/>
                <a:gridCol w="1783482"/>
              </a:tblGrid>
              <a:tr h="372667">
                <a:tc>
                  <a:txBody>
                    <a:bodyPr/>
                    <a:lstStyle/>
                    <a:p>
                      <a:pPr marL="0" marR="0">
                        <a:lnSpc>
                          <a:spcPct val="107000"/>
                        </a:lnSpc>
                        <a:spcBef>
                          <a:spcPts val="0"/>
                        </a:spcBef>
                        <a:spcAft>
                          <a:spcPts val="0"/>
                        </a:spcAft>
                      </a:pPr>
                      <a:r>
                        <a:rPr lang="en-US" sz="1400" dirty="0">
                          <a:effectLst/>
                          <a:latin typeface="Calibri" panose="020F0502020204030204" pitchFamily="34" charset="0"/>
                        </a:rPr>
                        <a:t>Student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Advisor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945">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Jones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945">
                <a:tc>
                  <a:txBody>
                    <a:bodyPr/>
                    <a:lstStyle/>
                    <a:p>
                      <a:pPr marL="0" marR="0">
                        <a:lnSpc>
                          <a:spcPct val="107000"/>
                        </a:lnSpc>
                        <a:spcBef>
                          <a:spcPts val="0"/>
                        </a:spcBef>
                        <a:spcAft>
                          <a:spcPts val="0"/>
                        </a:spcAft>
                      </a:pPr>
                      <a:r>
                        <a:rPr lang="en-US" sz="1400" dirty="0">
                          <a:effectLst/>
                          <a:latin typeface="Calibri" panose="020F0502020204030204" pitchFamily="34" charset="0"/>
                        </a:rPr>
                        <a:t>4124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Smith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8515494"/>
              </p:ext>
            </p:extLst>
          </p:nvPr>
        </p:nvGraphicFramePr>
        <p:xfrm>
          <a:off x="7366001" y="2957513"/>
          <a:ext cx="3749676" cy="3516618"/>
        </p:xfrm>
        <a:graphic>
          <a:graphicData uri="http://schemas.openxmlformats.org/drawingml/2006/table">
            <a:tbl>
              <a:tblPr firstRow="1" firstCol="1" bandRow="1">
                <a:tableStyleId>{5C22544A-7EE6-4342-B048-85BDC9FD1C3A}</a:tableStyleId>
              </a:tblPr>
              <a:tblGrid>
                <a:gridCol w="1871084"/>
                <a:gridCol w="1878592"/>
              </a:tblGrid>
              <a:tr h="502374">
                <a:tc>
                  <a:txBody>
                    <a:bodyPr/>
                    <a:lstStyle/>
                    <a:p>
                      <a:pPr marL="0" marR="0">
                        <a:lnSpc>
                          <a:spcPct val="107000"/>
                        </a:lnSpc>
                        <a:spcBef>
                          <a:spcPts val="0"/>
                        </a:spcBef>
                        <a:spcAft>
                          <a:spcPts val="0"/>
                        </a:spcAft>
                      </a:pPr>
                      <a:r>
                        <a:rPr lang="en-US" sz="1400" dirty="0">
                          <a:effectLst/>
                          <a:latin typeface="Calibri" panose="020F0502020204030204" pitchFamily="34" charset="0"/>
                        </a:rPr>
                        <a:t>Student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Class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101-07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1022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143-01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dirty="0">
                          <a:effectLst/>
                          <a:latin typeface="Calibri" panose="020F0502020204030204" pitchFamily="34" charset="0"/>
                        </a:rPr>
                        <a:t>1022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159-02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201-01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211-02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2374">
                <a:tc>
                  <a:txBody>
                    <a:bodyPr/>
                    <a:lstStyle/>
                    <a:p>
                      <a:pPr marL="0" marR="0">
                        <a:lnSpc>
                          <a:spcPct val="107000"/>
                        </a:lnSpc>
                        <a:spcBef>
                          <a:spcPts val="0"/>
                        </a:spcBef>
                        <a:spcAft>
                          <a:spcPts val="0"/>
                        </a:spcAft>
                      </a:pPr>
                      <a:r>
                        <a:rPr lang="en-US" sz="1400">
                          <a:effectLst/>
                          <a:latin typeface="Calibri" panose="020F0502020204030204" pitchFamily="34" charset="0"/>
                        </a:rPr>
                        <a:t>4123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214-01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37047846"/>
              </p:ext>
            </p:extLst>
          </p:nvPr>
        </p:nvGraphicFramePr>
        <p:xfrm>
          <a:off x="379413" y="4781699"/>
          <a:ext cx="6133725" cy="1692432"/>
        </p:xfrm>
        <a:graphic>
          <a:graphicData uri="http://schemas.openxmlformats.org/drawingml/2006/table">
            <a:tbl>
              <a:tblPr firstRow="1" firstCol="1" bandRow="1">
                <a:tableStyleId>{5C22544A-7EE6-4342-B048-85BDC9FD1C3A}</a:tableStyleId>
              </a:tblPr>
              <a:tblGrid>
                <a:gridCol w="1895731"/>
                <a:gridCol w="2118997"/>
                <a:gridCol w="2118997"/>
              </a:tblGrid>
              <a:tr h="422871">
                <a:tc>
                  <a:txBody>
                    <a:bodyPr/>
                    <a:lstStyle/>
                    <a:p>
                      <a:pPr marL="0" marR="0">
                        <a:lnSpc>
                          <a:spcPct val="107000"/>
                        </a:lnSpc>
                        <a:spcBef>
                          <a:spcPts val="0"/>
                        </a:spcBef>
                        <a:spcAft>
                          <a:spcPts val="0"/>
                        </a:spcAft>
                      </a:pPr>
                      <a:r>
                        <a:rPr lang="en-US" sz="1400">
                          <a:effectLst/>
                          <a:latin typeface="Calibri" panose="020F0502020204030204" pitchFamily="34" charset="0"/>
                        </a:rPr>
                        <a:t>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Room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Dept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187">
                <a:tc>
                  <a:txBody>
                    <a:bodyPr/>
                    <a:lstStyle/>
                    <a:p>
                      <a:pPr marL="0" marR="0">
                        <a:lnSpc>
                          <a:spcPct val="107000"/>
                        </a:lnSpc>
                        <a:spcBef>
                          <a:spcPts val="0"/>
                        </a:spcBef>
                        <a:spcAft>
                          <a:spcPts val="0"/>
                        </a:spcAft>
                      </a:pPr>
                      <a:r>
                        <a:rPr lang="en-US" sz="1400">
                          <a:effectLst/>
                          <a:latin typeface="Calibri" panose="020F0502020204030204" pitchFamily="34" charset="0"/>
                        </a:rPr>
                        <a:t>Jones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412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187">
                <a:tc>
                  <a:txBody>
                    <a:bodyPr/>
                    <a:lstStyle/>
                    <a:p>
                      <a:pPr marL="0" marR="0">
                        <a:lnSpc>
                          <a:spcPct val="107000"/>
                        </a:lnSpc>
                        <a:spcBef>
                          <a:spcPts val="0"/>
                        </a:spcBef>
                        <a:spcAft>
                          <a:spcPts val="0"/>
                        </a:spcAft>
                      </a:pPr>
                      <a:r>
                        <a:rPr lang="en-US" sz="1400">
                          <a:effectLst/>
                          <a:latin typeface="Calibri" panose="020F0502020204030204" pitchFamily="34" charset="0"/>
                        </a:rPr>
                        <a:t>Smith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216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32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3187">
                <a:tc>
                  <a:txBody>
                    <a:bodyPr/>
                    <a:lstStyle/>
                    <a:p>
                      <a:pPr marL="0" marR="0">
                        <a:lnSpc>
                          <a:spcPct val="107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9363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0038" y="2222287"/>
            <a:ext cx="11530012" cy="4507126"/>
          </a:xfrm>
        </p:spPr>
        <p:txBody>
          <a:bodyPr>
            <a:normAutofit fontScale="85000" lnSpcReduction="20000"/>
          </a:bodyPr>
          <a:lstStyle/>
          <a:p>
            <a:r>
              <a:rPr lang="en-US" dirty="0"/>
              <a:t>SQL Server </a:t>
            </a:r>
            <a:r>
              <a:rPr lang="en-US" dirty="0" smtClean="0"/>
              <a:t>2012 </a:t>
            </a:r>
            <a:r>
              <a:rPr lang="en-US" dirty="0"/>
              <a:t>is supported by several graphical and command prompt-based applications</a:t>
            </a:r>
          </a:p>
          <a:p>
            <a:r>
              <a:rPr lang="en-US" dirty="0"/>
              <a:t>The combination of Enterprise Manager and Query Analyzer allow just about every task associated with instance management to be performed</a:t>
            </a:r>
          </a:p>
          <a:p>
            <a:r>
              <a:rPr lang="en-US" dirty="0"/>
              <a:t>Microsoft SQL Server </a:t>
            </a:r>
            <a:r>
              <a:rPr lang="en-US" dirty="0" smtClean="0"/>
              <a:t>2012 </a:t>
            </a:r>
            <a:r>
              <a:rPr lang="en-US" dirty="0"/>
              <a:t>is a database management system and as such offers a multitude of configuration settings to control its </a:t>
            </a:r>
            <a:r>
              <a:rPr lang="en-US" dirty="0" smtClean="0"/>
              <a:t>behavior</a:t>
            </a:r>
          </a:p>
          <a:p>
            <a:r>
              <a:rPr lang="en-US" dirty="0"/>
              <a:t>Normalization is the process of organizing data in a database that includes establishing relationships between the </a:t>
            </a:r>
            <a:r>
              <a:rPr lang="en-US" dirty="0" smtClean="0"/>
              <a:t>tables</a:t>
            </a:r>
          </a:p>
          <a:p>
            <a:pPr lvl="1"/>
            <a:r>
              <a:rPr lang="en-US" dirty="0" smtClean="0"/>
              <a:t>First </a:t>
            </a:r>
            <a:r>
              <a:rPr lang="en-US" dirty="0"/>
              <a:t>normal form – no repeating </a:t>
            </a:r>
            <a:r>
              <a:rPr lang="en-US" dirty="0" smtClean="0"/>
              <a:t>groups</a:t>
            </a:r>
          </a:p>
          <a:p>
            <a:pPr lvl="1"/>
            <a:r>
              <a:rPr lang="en-US" dirty="0" smtClean="0"/>
              <a:t>Second </a:t>
            </a:r>
            <a:r>
              <a:rPr lang="en-US" dirty="0"/>
              <a:t>normal form – eliminate redundant </a:t>
            </a:r>
            <a:r>
              <a:rPr lang="en-US" dirty="0" smtClean="0"/>
              <a:t>data</a:t>
            </a:r>
          </a:p>
          <a:p>
            <a:pPr lvl="1"/>
            <a:r>
              <a:rPr lang="en-US" dirty="0" smtClean="0"/>
              <a:t>Third </a:t>
            </a:r>
            <a:r>
              <a:rPr lang="en-US" dirty="0"/>
              <a:t>normal form – eliminate data not dependent on the key</a:t>
            </a:r>
          </a:p>
          <a:p>
            <a:r>
              <a:rPr lang="en-US" dirty="0"/>
              <a:t>Disregarding the fourth and fifth normalization rules may not result in a perfect database design but shouldn’t affect functionality.</a:t>
            </a:r>
          </a:p>
          <a:p>
            <a:r>
              <a:rPr lang="en-US" dirty="0"/>
              <a:t>Referential Integrity is used to ensure that data contained in the database remains consistent.</a:t>
            </a:r>
          </a:p>
          <a:p>
            <a:r>
              <a:rPr lang="en-US" dirty="0"/>
              <a:t>Tools that can be used to help with referential integrity include (Primary Key constraint, Foreign Key constraint, Unique constraint, Unique Indexes and Triggers)</a:t>
            </a:r>
          </a:p>
          <a:p>
            <a:r>
              <a:rPr lang="en-US" b="1" dirty="0"/>
              <a:t>Primary key</a:t>
            </a:r>
            <a:r>
              <a:rPr lang="en-US" dirty="0"/>
              <a:t> constraint – an attribute or set of attributes used to uniquely identify each row</a:t>
            </a:r>
            <a:endParaRPr lang="en-US" dirty="0"/>
          </a:p>
          <a:p>
            <a:endParaRPr lang="en-US" dirty="0" smtClean="0"/>
          </a:p>
        </p:txBody>
      </p:sp>
    </p:spTree>
    <p:extLst>
      <p:ext uri="{BB962C8B-B14F-4D97-AF65-F5344CB8AC3E}">
        <p14:creationId xmlns:p14="http://schemas.microsoft.com/office/powerpoint/2010/main" val="216179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2012</a:t>
            </a:r>
            <a:endParaRPr lang="en-US" dirty="0"/>
          </a:p>
        </p:txBody>
      </p:sp>
      <p:sp>
        <p:nvSpPr>
          <p:cNvPr id="4" name="Content Placeholder 3"/>
          <p:cNvSpPr>
            <a:spLocks noGrp="1"/>
          </p:cNvSpPr>
          <p:nvPr>
            <p:ph idx="1"/>
          </p:nvPr>
        </p:nvSpPr>
        <p:spPr>
          <a:xfrm>
            <a:off x="234512" y="2184187"/>
            <a:ext cx="10554574" cy="4588430"/>
          </a:xfrm>
        </p:spPr>
        <p:txBody>
          <a:bodyPr>
            <a:normAutofit lnSpcReduction="10000"/>
          </a:bodyPr>
          <a:lstStyle/>
          <a:p>
            <a:r>
              <a:rPr lang="en-US" dirty="0" smtClean="0"/>
              <a:t>Documentation and Community</a:t>
            </a:r>
          </a:p>
          <a:p>
            <a:pPr lvl="1"/>
            <a:r>
              <a:rPr lang="en-US" dirty="0" smtClean="0"/>
              <a:t>Contains the documentation and help files associated with SQL Server</a:t>
            </a:r>
          </a:p>
          <a:p>
            <a:r>
              <a:rPr lang="en-US" dirty="0" smtClean="0"/>
              <a:t>Configuration Tools – SQL Server Configuration Manager</a:t>
            </a:r>
          </a:p>
          <a:p>
            <a:pPr lvl="1"/>
            <a:r>
              <a:rPr lang="en-US" dirty="0" smtClean="0"/>
              <a:t>Provides basic configuration management for SQL Server Services.</a:t>
            </a:r>
          </a:p>
          <a:p>
            <a:pPr lvl="1"/>
            <a:r>
              <a:rPr lang="en-US" dirty="0" smtClean="0"/>
              <a:t>Location where you can stop/start services.</a:t>
            </a:r>
          </a:p>
          <a:p>
            <a:r>
              <a:rPr lang="en-US" dirty="0" smtClean="0"/>
              <a:t>Import and Export Data</a:t>
            </a:r>
          </a:p>
          <a:p>
            <a:pPr lvl="1"/>
            <a:r>
              <a:rPr lang="en-US" dirty="0" smtClean="0"/>
              <a:t>Invokes Data Transformation Services (DTS) Wizard</a:t>
            </a:r>
          </a:p>
          <a:p>
            <a:r>
              <a:rPr lang="en-US" dirty="0" smtClean="0"/>
              <a:t>SQL Server Profiler</a:t>
            </a:r>
          </a:p>
          <a:p>
            <a:pPr lvl="1"/>
            <a:r>
              <a:rPr lang="en-US" dirty="0" smtClean="0"/>
              <a:t>Diagnoses queries not running at acceptable speeds</a:t>
            </a:r>
          </a:p>
          <a:p>
            <a:pPr lvl="1"/>
            <a:r>
              <a:rPr lang="en-US" dirty="0" smtClean="0"/>
              <a:t>Records set of actions that lead to a problem and replay steps to replicate.</a:t>
            </a:r>
          </a:p>
          <a:p>
            <a:pPr lvl="1"/>
            <a:r>
              <a:rPr lang="en-US" dirty="0" smtClean="0"/>
              <a:t>Monitors how queries perform under specific workloads</a:t>
            </a:r>
          </a:p>
          <a:p>
            <a:pPr lvl="1"/>
            <a:r>
              <a:rPr lang="en-US" dirty="0" smtClean="0"/>
              <a:t>Performs security audits of actions occurring on a SQL Server instance for review.</a:t>
            </a:r>
          </a:p>
          <a:p>
            <a:endParaRPr lang="en-US" dirty="0" smtClean="0"/>
          </a:p>
        </p:txBody>
      </p:sp>
      <p:pic>
        <p:nvPicPr>
          <p:cNvPr id="5" name="Picture 4"/>
          <p:cNvPicPr>
            <a:picLocks noChangeAspect="1"/>
          </p:cNvPicPr>
          <p:nvPr/>
        </p:nvPicPr>
        <p:blipFill rotWithShape="1">
          <a:blip r:embed="rId3"/>
          <a:srcRect t="25768" r="88250"/>
          <a:stretch/>
        </p:blipFill>
        <p:spPr>
          <a:xfrm>
            <a:off x="8857812" y="226390"/>
            <a:ext cx="3223201" cy="6363529"/>
          </a:xfrm>
          <a:prstGeom prst="rect">
            <a:avLst/>
          </a:prstGeom>
        </p:spPr>
      </p:pic>
      <p:sp>
        <p:nvSpPr>
          <p:cNvPr id="6" name="Oval 5"/>
          <p:cNvSpPr/>
          <p:nvPr/>
        </p:nvSpPr>
        <p:spPr>
          <a:xfrm>
            <a:off x="9220200" y="4813300"/>
            <a:ext cx="2070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04300" y="1830039"/>
            <a:ext cx="2070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96241" y="2546898"/>
            <a:ext cx="20701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039442" y="589512"/>
            <a:ext cx="2517557" cy="828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2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2012</a:t>
            </a:r>
            <a:endParaRPr lang="en-US" dirty="0"/>
          </a:p>
        </p:txBody>
      </p:sp>
      <p:sp>
        <p:nvSpPr>
          <p:cNvPr id="3" name="Content Placeholder 2"/>
          <p:cNvSpPr>
            <a:spLocks noGrp="1"/>
          </p:cNvSpPr>
          <p:nvPr>
            <p:ph idx="1"/>
          </p:nvPr>
        </p:nvSpPr>
        <p:spPr>
          <a:xfrm>
            <a:off x="215900" y="2222287"/>
            <a:ext cx="11836400" cy="3636511"/>
          </a:xfrm>
        </p:spPr>
        <p:txBody>
          <a:bodyPr/>
          <a:lstStyle/>
          <a:p>
            <a:r>
              <a:rPr lang="en-US" b="1" dirty="0"/>
              <a:t>SQL Server Management Studio (SSMS)</a:t>
            </a:r>
            <a:r>
              <a:rPr lang="en-US" dirty="0"/>
              <a:t> is the main administrative console for SQL Server installations. It provides you with a graphical "birds-eye" view of all of the SQL Server installations on your network. You can perform high-level administrative functions that affect one or more servers, schedule common maintenance tasks or create and modify the structure of individual databases</a:t>
            </a:r>
            <a:r>
              <a:rPr lang="en-US" dirty="0" smtClean="0"/>
              <a:t>.</a:t>
            </a:r>
          </a:p>
          <a:p>
            <a:r>
              <a:rPr lang="en-US" b="1" dirty="0"/>
              <a:t>SQL Profiler</a:t>
            </a:r>
            <a:r>
              <a:rPr lang="en-US" dirty="0"/>
              <a:t> provides a window into the inner workings of your database. You can monitor many different event types and observe database performance in real time. SQL Profiler allows you to capture and replay system "traces" that log various activities. It's a great tool for optimizing databases with performance issues or troubleshooting particular problems. As with many SQL Server functions, you can access SQL Profiler through SQL Server Management Studio.</a:t>
            </a:r>
          </a:p>
        </p:txBody>
      </p:sp>
    </p:spTree>
    <p:extLst>
      <p:ext uri="{BB962C8B-B14F-4D97-AF65-F5344CB8AC3E}">
        <p14:creationId xmlns:p14="http://schemas.microsoft.com/office/powerpoint/2010/main" val="210759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2012</a:t>
            </a:r>
            <a:endParaRPr lang="en-US" dirty="0"/>
          </a:p>
        </p:txBody>
      </p:sp>
      <p:sp>
        <p:nvSpPr>
          <p:cNvPr id="3" name="Content Placeholder 2"/>
          <p:cNvSpPr>
            <a:spLocks noGrp="1"/>
          </p:cNvSpPr>
          <p:nvPr>
            <p:ph idx="1"/>
          </p:nvPr>
        </p:nvSpPr>
        <p:spPr>
          <a:xfrm>
            <a:off x="368300" y="2222287"/>
            <a:ext cx="11531600" cy="4419813"/>
          </a:xfrm>
        </p:spPr>
        <p:txBody>
          <a:bodyPr>
            <a:normAutofit/>
          </a:bodyPr>
          <a:lstStyle/>
          <a:p>
            <a:r>
              <a:rPr lang="en-US" b="1" dirty="0" smtClean="0"/>
              <a:t>SQL Server Agent</a:t>
            </a:r>
            <a:r>
              <a:rPr lang="en-US" dirty="0" smtClean="0"/>
              <a:t> allows you to automate many of the routine administrative tasks that consume database administrator time. You can use SQL Server agent to create jobs that run on a periodic basis, jobs that are triggered by alerts and jobs that are initiated by stored procedures. These jobs may include steps that perform almost any administrative function, including backing up databases, executing operating system commands, running SSIS packages and more.</a:t>
            </a:r>
          </a:p>
          <a:p>
            <a:r>
              <a:rPr lang="en-US" b="1" dirty="0" smtClean="0"/>
              <a:t>SQL Server Configuration Manager</a:t>
            </a:r>
            <a:r>
              <a:rPr lang="en-US" dirty="0" smtClean="0"/>
              <a:t> is a snap-in for the Microsoft Management Console (MMC) that allows you to manage the SQL Server services running on your servers. The functions of SQL Server Configuration Manager include starting and stopping services, editing service properties and configuring database network connectivity options.</a:t>
            </a:r>
          </a:p>
          <a:p>
            <a:r>
              <a:rPr lang="en-US" b="1" dirty="0" smtClean="0"/>
              <a:t>SQL Server Integration Services (SSIS)</a:t>
            </a:r>
            <a:r>
              <a:rPr lang="en-US" dirty="0" smtClean="0"/>
              <a:t> provide an extremely flexible method for importing and exporting data between a Microsoft SQL Server installation and a large variety of other formats. It replaces the Data Transformation Services (DTS) found in earlier versions of SQL Server.</a:t>
            </a:r>
            <a:endParaRPr lang="en-US" dirty="0"/>
          </a:p>
        </p:txBody>
      </p:sp>
    </p:spTree>
    <p:extLst>
      <p:ext uri="{BB962C8B-B14F-4D97-AF65-F5344CB8AC3E}">
        <p14:creationId xmlns:p14="http://schemas.microsoft.com/office/powerpoint/2010/main" val="2796019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2012</a:t>
            </a:r>
            <a:endParaRPr lang="en-US" dirty="0"/>
          </a:p>
        </p:txBody>
      </p:sp>
      <p:sp>
        <p:nvSpPr>
          <p:cNvPr id="3" name="Content Placeholder 2"/>
          <p:cNvSpPr>
            <a:spLocks noGrp="1"/>
          </p:cNvSpPr>
          <p:nvPr>
            <p:ph idx="1"/>
          </p:nvPr>
        </p:nvSpPr>
        <p:spPr>
          <a:xfrm>
            <a:off x="368300" y="2222287"/>
            <a:ext cx="11531600" cy="4419813"/>
          </a:xfrm>
        </p:spPr>
        <p:txBody>
          <a:bodyPr>
            <a:normAutofit/>
          </a:bodyPr>
          <a:lstStyle/>
          <a:p>
            <a:r>
              <a:rPr lang="en-US" b="1" dirty="0" smtClean="0"/>
              <a:t>SQL Server Configuration Manager</a:t>
            </a:r>
          </a:p>
          <a:p>
            <a:pPr lvl="1"/>
            <a:r>
              <a:rPr lang="en-US" dirty="0" smtClean="0"/>
              <a:t>Allows various services associated with SQL Server to be stopped/started.</a:t>
            </a:r>
          </a:p>
          <a:p>
            <a:pPr lvl="1"/>
            <a:r>
              <a:rPr lang="en-US" dirty="0" smtClean="0"/>
              <a:t>Has Access to the Following Services:</a:t>
            </a:r>
          </a:p>
          <a:p>
            <a:pPr lvl="2"/>
            <a:r>
              <a:rPr lang="en-US" dirty="0" smtClean="0"/>
              <a:t>SQL Server Service</a:t>
            </a:r>
          </a:p>
          <a:p>
            <a:pPr lvl="2"/>
            <a:r>
              <a:rPr lang="en-US" dirty="0" smtClean="0"/>
              <a:t>SQL Server Agent Service</a:t>
            </a:r>
          </a:p>
          <a:p>
            <a:pPr lvl="2"/>
            <a:endParaRPr lang="en-US" dirty="0"/>
          </a:p>
        </p:txBody>
      </p:sp>
    </p:spTree>
    <p:extLst>
      <p:ext uri="{BB962C8B-B14F-4D97-AF65-F5344CB8AC3E}">
        <p14:creationId xmlns:p14="http://schemas.microsoft.com/office/powerpoint/2010/main" val="1434730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Management Studio (SSMS)</a:t>
            </a:r>
            <a:endParaRPr lang="en-US" dirty="0"/>
          </a:p>
        </p:txBody>
      </p:sp>
      <p:sp>
        <p:nvSpPr>
          <p:cNvPr id="3" name="Content Placeholder 2"/>
          <p:cNvSpPr>
            <a:spLocks noGrp="1"/>
          </p:cNvSpPr>
          <p:nvPr>
            <p:ph idx="1"/>
          </p:nvPr>
        </p:nvSpPr>
        <p:spPr/>
        <p:txBody>
          <a:bodyPr/>
          <a:lstStyle/>
          <a:p>
            <a:r>
              <a:rPr lang="en-US" dirty="0" smtClean="0"/>
              <a:t>On the </a:t>
            </a:r>
            <a:r>
              <a:rPr lang="en-US" b="1" dirty="0" smtClean="0"/>
              <a:t>Start</a:t>
            </a:r>
            <a:r>
              <a:rPr lang="en-US" dirty="0" smtClean="0"/>
              <a:t> menu, point to </a:t>
            </a:r>
            <a:r>
              <a:rPr lang="en-US" b="1" dirty="0" smtClean="0"/>
              <a:t>All Programs </a:t>
            </a:r>
            <a:r>
              <a:rPr lang="en-US" dirty="0" smtClean="0"/>
              <a:t>&gt; </a:t>
            </a:r>
            <a:r>
              <a:rPr lang="en-US" b="1" dirty="0" smtClean="0"/>
              <a:t>Microsoft SQL Server 2012 </a:t>
            </a:r>
            <a:r>
              <a:rPr lang="en-US" dirty="0" smtClean="0"/>
              <a:t>&gt; </a:t>
            </a:r>
            <a:r>
              <a:rPr lang="en-US" b="1" dirty="0" smtClean="0"/>
              <a:t>SQL Server Management Studio</a:t>
            </a:r>
            <a:r>
              <a:rPr lang="en-US" dirty="0" smtClean="0"/>
              <a:t>.</a:t>
            </a:r>
          </a:p>
          <a:p>
            <a:r>
              <a:rPr lang="en-US" dirty="0" smtClean="0"/>
              <a:t>In the Connect to Server dialog box, verify the default settings, and then click Connect.  To connect the Server name box must contain the name of the computer where SQL Server is installed.  If the database engine is a name instance, the Server name box should also contain the instance name.</a:t>
            </a:r>
          </a:p>
          <a:p>
            <a:r>
              <a:rPr lang="en-US" dirty="0" smtClean="0"/>
              <a:t>Select SQL Server Authentication</a:t>
            </a:r>
          </a:p>
          <a:p>
            <a:pPr lvl="1"/>
            <a:r>
              <a:rPr lang="en-US" dirty="0" smtClean="0"/>
              <a:t>SA Account stands for System Administrator</a:t>
            </a:r>
            <a:endParaRPr lang="en-US" dirty="0"/>
          </a:p>
          <a:p>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8077200" y="3910459"/>
            <a:ext cx="3802062" cy="2752987"/>
          </a:xfrm>
          <a:prstGeom prst="rect">
            <a:avLst/>
          </a:prstGeom>
        </p:spPr>
      </p:pic>
    </p:spTree>
    <p:extLst>
      <p:ext uri="{BB962C8B-B14F-4D97-AF65-F5344CB8AC3E}">
        <p14:creationId xmlns:p14="http://schemas.microsoft.com/office/powerpoint/2010/main" val="210477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Management Studio (SSMS)</a:t>
            </a:r>
            <a:endParaRPr lang="en-US" dirty="0"/>
          </a:p>
        </p:txBody>
      </p:sp>
      <p:sp>
        <p:nvSpPr>
          <p:cNvPr id="3" name="Content Placeholder 2"/>
          <p:cNvSpPr>
            <a:spLocks noGrp="1"/>
          </p:cNvSpPr>
          <p:nvPr>
            <p:ph idx="1"/>
          </p:nvPr>
        </p:nvSpPr>
        <p:spPr>
          <a:xfrm>
            <a:off x="818712" y="2336591"/>
            <a:ext cx="10554574" cy="3636511"/>
          </a:xfrm>
        </p:spPr>
        <p:txBody>
          <a:bodyPr/>
          <a:lstStyle/>
          <a:p>
            <a:r>
              <a:rPr lang="en-US" dirty="0" smtClean="0"/>
              <a:t>System Databases</a:t>
            </a:r>
          </a:p>
          <a:p>
            <a:pPr lvl="1"/>
            <a:r>
              <a:rPr lang="en-US" dirty="0" smtClean="0"/>
              <a:t>Master Database – The primary system database, without it SQL Server cannot start.</a:t>
            </a:r>
          </a:p>
          <a:p>
            <a:pPr lvl="2"/>
            <a:r>
              <a:rPr lang="en-US" dirty="0" smtClean="0"/>
              <a:t>Important Information about the following objects:  (Databases, </a:t>
            </a:r>
            <a:r>
              <a:rPr lang="en-US" dirty="0" err="1" smtClean="0"/>
              <a:t>AlwaysON</a:t>
            </a:r>
            <a:r>
              <a:rPr lang="en-US" dirty="0" smtClean="0"/>
              <a:t>, Database mirroring, configurations, logins, resource governor, endpoints.</a:t>
            </a:r>
          </a:p>
          <a:p>
            <a:pPr lvl="1"/>
            <a:r>
              <a:rPr lang="en-US" dirty="0" err="1" smtClean="0"/>
              <a:t>tempdb</a:t>
            </a:r>
            <a:r>
              <a:rPr lang="en-US" dirty="0" smtClean="0"/>
              <a:t> database – global playground for temporary objects created by users or applications.</a:t>
            </a:r>
          </a:p>
          <a:p>
            <a:pPr lvl="1"/>
            <a:r>
              <a:rPr lang="en-US" dirty="0" smtClean="0"/>
              <a:t>model database – used as a template to create a database.</a:t>
            </a:r>
          </a:p>
          <a:p>
            <a:pPr lvl="1"/>
            <a:r>
              <a:rPr lang="en-US" dirty="0" err="1" smtClean="0"/>
              <a:t>msdb</a:t>
            </a:r>
            <a:r>
              <a:rPr lang="en-US" dirty="0" smtClean="0"/>
              <a:t> database – serves primarily as th</a:t>
            </a:r>
            <a:r>
              <a:rPr lang="en-US" dirty="0" smtClean="0"/>
              <a:t>e back end database for</a:t>
            </a:r>
          </a:p>
          <a:p>
            <a:pPr marL="457200" lvl="1" indent="0">
              <a:buNone/>
            </a:pPr>
            <a:r>
              <a:rPr lang="en-US" dirty="0" smtClean="0"/>
              <a:t> SQL Server Agent (Job Scheduler).</a:t>
            </a:r>
            <a:endParaRPr lang="en-US" dirty="0" smtClean="0"/>
          </a:p>
          <a:p>
            <a:pPr lvl="1"/>
            <a:endParaRPr lang="en-US" dirty="0" smtClean="0"/>
          </a:p>
          <a:p>
            <a:endParaRPr lang="en-US" dirty="0" smtClean="0"/>
          </a:p>
          <a:p>
            <a:pPr marL="0" indent="0">
              <a:buNone/>
            </a:pPr>
            <a:endParaRPr lang="en-US" dirty="0"/>
          </a:p>
        </p:txBody>
      </p:sp>
      <p:pic>
        <p:nvPicPr>
          <p:cNvPr id="7" name="Picture 6"/>
          <p:cNvPicPr>
            <a:picLocks noChangeAspect="1"/>
          </p:cNvPicPr>
          <p:nvPr/>
        </p:nvPicPr>
        <p:blipFill>
          <a:blip r:embed="rId2"/>
          <a:stretch>
            <a:fillRect/>
          </a:stretch>
        </p:blipFill>
        <p:spPr>
          <a:xfrm>
            <a:off x="8229600" y="3829050"/>
            <a:ext cx="3581400" cy="2705100"/>
          </a:xfrm>
          <a:prstGeom prst="rect">
            <a:avLst/>
          </a:prstGeom>
        </p:spPr>
      </p:pic>
    </p:spTree>
    <p:extLst>
      <p:ext uri="{BB962C8B-B14F-4D97-AF65-F5344CB8AC3E}">
        <p14:creationId xmlns:p14="http://schemas.microsoft.com/office/powerpoint/2010/main" val="169458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Server Options with </a:t>
            </a:r>
            <a:r>
              <a:rPr lang="en-US" dirty="0" err="1" smtClean="0"/>
              <a:t>sp_configure</a:t>
            </a:r>
            <a:endParaRPr lang="en-US" dirty="0"/>
          </a:p>
        </p:txBody>
      </p:sp>
      <p:sp>
        <p:nvSpPr>
          <p:cNvPr id="3" name="Content Placeholder 2"/>
          <p:cNvSpPr>
            <a:spLocks noGrp="1"/>
          </p:cNvSpPr>
          <p:nvPr>
            <p:ph idx="1"/>
          </p:nvPr>
        </p:nvSpPr>
        <p:spPr>
          <a:xfrm>
            <a:off x="520262" y="2222287"/>
            <a:ext cx="11161986" cy="4414996"/>
          </a:xfrm>
        </p:spPr>
        <p:txBody>
          <a:bodyPr>
            <a:normAutofit/>
          </a:bodyPr>
          <a:lstStyle/>
          <a:p>
            <a:r>
              <a:rPr lang="en-US" dirty="0">
                <a:latin typeface="Calibri" panose="020F0502020204030204" pitchFamily="34" charset="0"/>
              </a:rPr>
              <a:t>Most configuration options modified in SQL Server properties screen are available through a system-stored procedure called </a:t>
            </a:r>
            <a:r>
              <a:rPr lang="en-US" dirty="0" err="1">
                <a:latin typeface="Calibri" panose="020F0502020204030204" pitchFamily="34" charset="0"/>
              </a:rPr>
              <a:t>sp_configure</a:t>
            </a:r>
            <a:endParaRPr lang="en-US" dirty="0">
              <a:latin typeface="Calibri" panose="020F0502020204030204" pitchFamily="34" charset="0"/>
            </a:endParaRPr>
          </a:p>
          <a:p>
            <a:r>
              <a:rPr lang="en-US" dirty="0">
                <a:latin typeface="Calibri" panose="020F0502020204030204" pitchFamily="34" charset="0"/>
              </a:rPr>
              <a:t>The </a:t>
            </a:r>
            <a:r>
              <a:rPr lang="en-US" dirty="0" err="1">
                <a:latin typeface="Calibri" panose="020F0502020204030204" pitchFamily="34" charset="0"/>
              </a:rPr>
              <a:t>sp_configure</a:t>
            </a:r>
            <a:r>
              <a:rPr lang="en-US" dirty="0">
                <a:latin typeface="Calibri" panose="020F0502020204030204" pitchFamily="34" charset="0"/>
              </a:rPr>
              <a:t> procedure takes two parameters:</a:t>
            </a:r>
          </a:p>
          <a:p>
            <a:pPr lvl="1"/>
            <a:r>
              <a:rPr lang="en-US" sz="1800" dirty="0">
                <a:latin typeface="Calibri" panose="020F0502020204030204" pitchFamily="34" charset="0"/>
              </a:rPr>
              <a:t>@</a:t>
            </a:r>
            <a:r>
              <a:rPr lang="en-US" sz="1800" dirty="0" err="1">
                <a:latin typeface="Calibri" panose="020F0502020204030204" pitchFamily="34" charset="0"/>
              </a:rPr>
              <a:t>configname</a:t>
            </a:r>
            <a:endParaRPr lang="en-US" sz="1800" dirty="0">
              <a:latin typeface="Calibri" panose="020F0502020204030204" pitchFamily="34" charset="0"/>
            </a:endParaRPr>
          </a:p>
          <a:p>
            <a:pPr lvl="2"/>
            <a:r>
              <a:rPr lang="en-US" sz="1800" dirty="0">
                <a:latin typeface="Calibri" panose="020F0502020204030204" pitchFamily="34" charset="0"/>
              </a:rPr>
              <a:t>Name of the configuration setting to change</a:t>
            </a:r>
          </a:p>
          <a:p>
            <a:pPr lvl="1"/>
            <a:r>
              <a:rPr lang="en-US" sz="1800" dirty="0">
                <a:latin typeface="Calibri" panose="020F0502020204030204" pitchFamily="34" charset="0"/>
              </a:rPr>
              <a:t>@</a:t>
            </a:r>
            <a:r>
              <a:rPr lang="en-US" sz="1800" dirty="0" err="1">
                <a:latin typeface="Calibri" panose="020F0502020204030204" pitchFamily="34" charset="0"/>
              </a:rPr>
              <a:t>configvalue</a:t>
            </a:r>
            <a:endParaRPr lang="en-US" sz="1800" dirty="0">
              <a:latin typeface="Calibri" panose="020F0502020204030204" pitchFamily="34" charset="0"/>
            </a:endParaRPr>
          </a:p>
          <a:p>
            <a:pPr lvl="2"/>
            <a:r>
              <a:rPr lang="en-US" sz="1800" dirty="0">
                <a:latin typeface="Calibri" panose="020F0502020204030204" pitchFamily="34" charset="0"/>
              </a:rPr>
              <a:t>New value to assign to the specified configuration setting</a:t>
            </a:r>
          </a:p>
          <a:p>
            <a:pPr marL="0" indent="0">
              <a:buNone/>
            </a:pPr>
            <a:endParaRPr lang="en-US" dirty="0"/>
          </a:p>
        </p:txBody>
      </p:sp>
    </p:spTree>
    <p:extLst>
      <p:ext uri="{BB962C8B-B14F-4D97-AF65-F5344CB8AC3E}">
        <p14:creationId xmlns:p14="http://schemas.microsoft.com/office/powerpoint/2010/main" val="2532545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6010</TotalTime>
  <Words>2661</Words>
  <Application>Microsoft Office PowerPoint</Application>
  <PresentationFormat>Widescreen</PresentationFormat>
  <Paragraphs>290</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Times New Roman</vt:lpstr>
      <vt:lpstr>Wingdings 2</vt:lpstr>
      <vt:lpstr>Quotable</vt:lpstr>
      <vt:lpstr>Navigation in SQL Server Management Studio (SSMS)</vt:lpstr>
      <vt:lpstr>Objectives</vt:lpstr>
      <vt:lpstr>SQL Server 2012</vt:lpstr>
      <vt:lpstr>SQL Server 2012</vt:lpstr>
      <vt:lpstr>SQL Server 2012</vt:lpstr>
      <vt:lpstr>SQL Server 2012</vt:lpstr>
      <vt:lpstr>SQL Server Management Studio (SSMS)</vt:lpstr>
      <vt:lpstr>SQL Server Management Studio (SSMS)</vt:lpstr>
      <vt:lpstr>Configuring Server Options with sp_configure</vt:lpstr>
      <vt:lpstr>SQL Server Management Studio (SSMS)</vt:lpstr>
      <vt:lpstr>SQL Server Management Studio (SSMS)</vt:lpstr>
      <vt:lpstr>DBCC CHECKDB</vt:lpstr>
      <vt:lpstr>DBCC CHECKDB</vt:lpstr>
      <vt:lpstr>Relational Database(s)</vt:lpstr>
      <vt:lpstr>Relational Database Design Process</vt:lpstr>
      <vt:lpstr>Primary Key</vt:lpstr>
      <vt:lpstr>Primary Key</vt:lpstr>
      <vt:lpstr>Relational Database Design Process</vt:lpstr>
      <vt:lpstr>Relational Database Design Process</vt:lpstr>
      <vt:lpstr>Normalization</vt:lpstr>
      <vt:lpstr>Normalization – 1NF</vt:lpstr>
      <vt:lpstr>Normalization – 2NF</vt:lpstr>
      <vt:lpstr>Normalization – 3NF</vt:lpstr>
      <vt:lpstr>Normalization – 4NF and 5NF</vt:lpstr>
      <vt:lpstr>Normalization - Examples</vt:lpstr>
      <vt:lpstr>Normalization - Examples</vt:lpstr>
      <vt:lpstr>Normalization - Examples</vt:lpstr>
      <vt:lpstr>Normalization - Examples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Garnto, Kimberly</dc:creator>
  <cp:lastModifiedBy>Garnto, Kimberly</cp:lastModifiedBy>
  <cp:revision>40</cp:revision>
  <dcterms:created xsi:type="dcterms:W3CDTF">2015-08-25T16:21:52Z</dcterms:created>
  <dcterms:modified xsi:type="dcterms:W3CDTF">2015-09-17T18:50:52Z</dcterms:modified>
</cp:coreProperties>
</file>