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22"/>
  </p:notesMasterIdLst>
  <p:sldIdLst>
    <p:sldId id="256" r:id="rId2"/>
    <p:sldId id="266" r:id="rId3"/>
    <p:sldId id="257" r:id="rId4"/>
    <p:sldId id="297" r:id="rId5"/>
    <p:sldId id="298" r:id="rId6"/>
    <p:sldId id="299" r:id="rId7"/>
    <p:sldId id="300" r:id="rId8"/>
    <p:sldId id="296" r:id="rId9"/>
    <p:sldId id="301" r:id="rId10"/>
    <p:sldId id="302" r:id="rId11"/>
    <p:sldId id="303" r:id="rId12"/>
    <p:sldId id="304" r:id="rId13"/>
    <p:sldId id="305" r:id="rId14"/>
    <p:sldId id="309" r:id="rId15"/>
    <p:sldId id="310" r:id="rId16"/>
    <p:sldId id="306" r:id="rId17"/>
    <p:sldId id="307" r:id="rId18"/>
    <p:sldId id="308" r:id="rId19"/>
    <p:sldId id="311"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1124" autoAdjust="0"/>
  </p:normalViewPr>
  <p:slideViewPr>
    <p:cSldViewPr snapToGrid="0">
      <p:cViewPr varScale="1">
        <p:scale>
          <a:sx n="57" d="100"/>
          <a:sy n="57" d="100"/>
        </p:scale>
        <p:origin x="62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E75017-9578-4AEA-BDB3-2E5FEC667193}" type="doc">
      <dgm:prSet loTypeId="urn:microsoft.com/office/officeart/2005/8/layout/StepDownProcess" loCatId="process" qsTypeId="urn:microsoft.com/office/officeart/2005/8/quickstyle/simple1" qsCatId="simple" csTypeId="urn:microsoft.com/office/officeart/2005/8/colors/accent2_3" csCatId="accent2" phldr="1"/>
      <dgm:spPr/>
      <dgm:t>
        <a:bodyPr/>
        <a:lstStyle/>
        <a:p>
          <a:endParaRPr lang="en-US"/>
        </a:p>
      </dgm:t>
    </dgm:pt>
    <dgm:pt modelId="{47EAA7AA-2C27-4C43-A2EC-5586E50C00E0}">
      <dgm:prSet phldrT="[Text]" custT="1"/>
      <dgm:spPr/>
      <dgm:t>
        <a:bodyPr/>
        <a:lstStyle/>
        <a:p>
          <a:r>
            <a:rPr lang="en-US" sz="1200" dirty="0" smtClean="0"/>
            <a:t>User</a:t>
          </a:r>
          <a:endParaRPr lang="en-US" sz="1200" dirty="0"/>
        </a:p>
      </dgm:t>
    </dgm:pt>
    <dgm:pt modelId="{FB9C33A6-8AF5-4B77-8AD4-F4494E63E8E5}" type="parTrans" cxnId="{FAE6B0AC-98CB-4292-B260-0BCC371F4508}">
      <dgm:prSet/>
      <dgm:spPr/>
      <dgm:t>
        <a:bodyPr/>
        <a:lstStyle/>
        <a:p>
          <a:endParaRPr lang="en-US" sz="1200"/>
        </a:p>
      </dgm:t>
    </dgm:pt>
    <dgm:pt modelId="{E29A54B1-D821-47AA-BAFB-E513C298BBE7}" type="sibTrans" cxnId="{FAE6B0AC-98CB-4292-B260-0BCC371F4508}">
      <dgm:prSet/>
      <dgm:spPr/>
      <dgm:t>
        <a:bodyPr/>
        <a:lstStyle/>
        <a:p>
          <a:endParaRPr lang="en-US" sz="1200"/>
        </a:p>
      </dgm:t>
    </dgm:pt>
    <dgm:pt modelId="{2CAD68CB-68C2-44FB-A187-7DE57EE30194}">
      <dgm:prSet phldrT="[Text]" custT="1"/>
      <dgm:spPr/>
      <dgm:t>
        <a:bodyPr/>
        <a:lstStyle/>
        <a:p>
          <a:r>
            <a:rPr lang="en-US" sz="1200" dirty="0" smtClean="0"/>
            <a:t>Owns</a:t>
          </a:r>
          <a:endParaRPr lang="en-US" sz="1200" dirty="0"/>
        </a:p>
      </dgm:t>
    </dgm:pt>
    <dgm:pt modelId="{B897C14F-E1C8-4AC9-B887-7D877FE69672}" type="parTrans" cxnId="{1B2E3838-538A-4C8D-A919-DFED4082CBE4}">
      <dgm:prSet/>
      <dgm:spPr/>
      <dgm:t>
        <a:bodyPr/>
        <a:lstStyle/>
        <a:p>
          <a:endParaRPr lang="en-US" sz="1200"/>
        </a:p>
      </dgm:t>
    </dgm:pt>
    <dgm:pt modelId="{79766468-3CD6-4691-BBD3-F1E8B530BF68}" type="sibTrans" cxnId="{1B2E3838-538A-4C8D-A919-DFED4082CBE4}">
      <dgm:prSet/>
      <dgm:spPr/>
      <dgm:t>
        <a:bodyPr/>
        <a:lstStyle/>
        <a:p>
          <a:endParaRPr lang="en-US" sz="1200"/>
        </a:p>
      </dgm:t>
    </dgm:pt>
    <dgm:pt modelId="{1EB558BB-2A6E-4979-A319-F2CA36B1ACB6}">
      <dgm:prSet phldrT="[Text]" custT="1"/>
      <dgm:spPr/>
      <dgm:t>
        <a:bodyPr/>
        <a:lstStyle/>
        <a:p>
          <a:r>
            <a:rPr lang="en-US" sz="1200" dirty="0" smtClean="0"/>
            <a:t>Schema</a:t>
          </a:r>
          <a:endParaRPr lang="en-US" sz="1200" dirty="0"/>
        </a:p>
      </dgm:t>
    </dgm:pt>
    <dgm:pt modelId="{771C1D70-2231-49E8-84EB-EE38548D76C4}" type="parTrans" cxnId="{0E12BBC9-9667-4EF5-B1C6-868546BD5929}">
      <dgm:prSet/>
      <dgm:spPr/>
      <dgm:t>
        <a:bodyPr/>
        <a:lstStyle/>
        <a:p>
          <a:endParaRPr lang="en-US" sz="1200"/>
        </a:p>
      </dgm:t>
    </dgm:pt>
    <dgm:pt modelId="{157FA8C4-4949-4469-A725-FBFD83C8B69B}" type="sibTrans" cxnId="{0E12BBC9-9667-4EF5-B1C6-868546BD5929}">
      <dgm:prSet/>
      <dgm:spPr/>
      <dgm:t>
        <a:bodyPr/>
        <a:lstStyle/>
        <a:p>
          <a:endParaRPr lang="en-US" sz="1200"/>
        </a:p>
      </dgm:t>
    </dgm:pt>
    <dgm:pt modelId="{51A85DC9-274A-4B43-8415-29FBC2C477F7}">
      <dgm:prSet phldrT="[Text]" custT="1"/>
      <dgm:spPr/>
      <dgm:t>
        <a:bodyPr/>
        <a:lstStyle/>
        <a:p>
          <a:r>
            <a:rPr lang="en-US" sz="1200" dirty="0" smtClean="0"/>
            <a:t>Which Contains</a:t>
          </a:r>
          <a:endParaRPr lang="en-US" sz="1200" dirty="0"/>
        </a:p>
      </dgm:t>
    </dgm:pt>
    <dgm:pt modelId="{B70CCA27-4023-4DA9-A826-B874AC63CEC2}" type="parTrans" cxnId="{DBBFF118-50C0-47C1-A750-C24AF526C8B0}">
      <dgm:prSet/>
      <dgm:spPr/>
      <dgm:t>
        <a:bodyPr/>
        <a:lstStyle/>
        <a:p>
          <a:endParaRPr lang="en-US" sz="1200"/>
        </a:p>
      </dgm:t>
    </dgm:pt>
    <dgm:pt modelId="{B60EC1E0-A42C-4FDE-B5FF-919EC1807F78}" type="sibTrans" cxnId="{DBBFF118-50C0-47C1-A750-C24AF526C8B0}">
      <dgm:prSet/>
      <dgm:spPr/>
      <dgm:t>
        <a:bodyPr/>
        <a:lstStyle/>
        <a:p>
          <a:endParaRPr lang="en-US" sz="1200"/>
        </a:p>
      </dgm:t>
    </dgm:pt>
    <dgm:pt modelId="{9FED7975-A243-43C3-ABB5-3FA7C3A986FA}">
      <dgm:prSet phldrT="[Text]" custT="1"/>
      <dgm:spPr/>
      <dgm:t>
        <a:bodyPr/>
        <a:lstStyle/>
        <a:p>
          <a:r>
            <a:rPr lang="en-US" sz="1200" dirty="0" smtClean="0"/>
            <a:t>Tables</a:t>
          </a:r>
          <a:endParaRPr lang="en-US" sz="1200" dirty="0"/>
        </a:p>
      </dgm:t>
    </dgm:pt>
    <dgm:pt modelId="{081400B7-A9E6-46B9-A0EE-ED816FE53B1D}" type="parTrans" cxnId="{E4C506FF-AC82-43BD-BFF8-460ED63B047C}">
      <dgm:prSet/>
      <dgm:spPr/>
      <dgm:t>
        <a:bodyPr/>
        <a:lstStyle/>
        <a:p>
          <a:endParaRPr lang="en-US" sz="1200"/>
        </a:p>
      </dgm:t>
    </dgm:pt>
    <dgm:pt modelId="{83312663-1DEC-4DEC-A51A-0ED99B208475}" type="sibTrans" cxnId="{E4C506FF-AC82-43BD-BFF8-460ED63B047C}">
      <dgm:prSet/>
      <dgm:spPr/>
      <dgm:t>
        <a:bodyPr/>
        <a:lstStyle/>
        <a:p>
          <a:endParaRPr lang="en-US" sz="1200"/>
        </a:p>
      </dgm:t>
    </dgm:pt>
    <dgm:pt modelId="{37970B39-70F9-402D-B819-624AC05CB4B1}">
      <dgm:prSet phldrT="[Text]" custT="1"/>
      <dgm:spPr/>
      <dgm:t>
        <a:bodyPr/>
        <a:lstStyle/>
        <a:p>
          <a:r>
            <a:rPr lang="en-US" sz="1200" dirty="0" smtClean="0"/>
            <a:t>Views</a:t>
          </a:r>
          <a:endParaRPr lang="en-US" sz="1200" dirty="0"/>
        </a:p>
      </dgm:t>
    </dgm:pt>
    <dgm:pt modelId="{842AB4BB-A0A4-4273-80AF-EC2EDFCDC6E2}" type="parTrans" cxnId="{00F1CF8B-A927-4FF7-898C-1E53245DF7FF}">
      <dgm:prSet/>
      <dgm:spPr/>
      <dgm:t>
        <a:bodyPr/>
        <a:lstStyle/>
        <a:p>
          <a:endParaRPr lang="en-US" sz="1200"/>
        </a:p>
      </dgm:t>
    </dgm:pt>
    <dgm:pt modelId="{2AAD98D1-5E0D-46C4-8DFA-C90BD5B43363}" type="sibTrans" cxnId="{00F1CF8B-A927-4FF7-898C-1E53245DF7FF}">
      <dgm:prSet/>
      <dgm:spPr/>
      <dgm:t>
        <a:bodyPr/>
        <a:lstStyle/>
        <a:p>
          <a:endParaRPr lang="en-US" sz="1200"/>
        </a:p>
      </dgm:t>
    </dgm:pt>
    <dgm:pt modelId="{5B33E5D9-E06D-4E70-8DC6-FCDD31AC0B05}">
      <dgm:prSet phldrT="[Text]" custT="1"/>
      <dgm:spPr/>
      <dgm:t>
        <a:bodyPr/>
        <a:lstStyle/>
        <a:p>
          <a:r>
            <a:rPr lang="en-US" sz="1200" dirty="0" smtClean="0"/>
            <a:t>Stored </a:t>
          </a:r>
          <a:r>
            <a:rPr lang="en-US" sz="1200" dirty="0" err="1" smtClean="0"/>
            <a:t>Procs</a:t>
          </a:r>
          <a:endParaRPr lang="en-US" sz="1200" dirty="0"/>
        </a:p>
      </dgm:t>
    </dgm:pt>
    <dgm:pt modelId="{A349BA7D-22DE-4FF9-A1A9-88CD05B998E5}" type="parTrans" cxnId="{7500E637-7AB2-487E-B643-4DE58B38918E}">
      <dgm:prSet/>
      <dgm:spPr/>
      <dgm:t>
        <a:bodyPr/>
        <a:lstStyle/>
        <a:p>
          <a:endParaRPr lang="en-US" sz="1200"/>
        </a:p>
      </dgm:t>
    </dgm:pt>
    <dgm:pt modelId="{BECAC5DB-7393-464E-8CA6-900DA4D4E529}" type="sibTrans" cxnId="{7500E637-7AB2-487E-B643-4DE58B38918E}">
      <dgm:prSet/>
      <dgm:spPr/>
      <dgm:t>
        <a:bodyPr/>
        <a:lstStyle/>
        <a:p>
          <a:endParaRPr lang="en-US" sz="1200"/>
        </a:p>
      </dgm:t>
    </dgm:pt>
    <dgm:pt modelId="{C3A64D85-2D13-40E1-8E31-A2C674473560}">
      <dgm:prSet phldrT="[Text]" custT="1"/>
      <dgm:spPr/>
      <dgm:t>
        <a:bodyPr/>
        <a:lstStyle/>
        <a:p>
          <a:r>
            <a:rPr lang="en-US" sz="1200" dirty="0" smtClean="0"/>
            <a:t>Functions</a:t>
          </a:r>
          <a:endParaRPr lang="en-US" sz="1200" dirty="0"/>
        </a:p>
      </dgm:t>
    </dgm:pt>
    <dgm:pt modelId="{F3D14658-E4AB-4416-B0BD-883882BC1E4D}" type="parTrans" cxnId="{BA804FBF-EACE-49C8-A17A-F0EAD1DC0189}">
      <dgm:prSet/>
      <dgm:spPr/>
      <dgm:t>
        <a:bodyPr/>
        <a:lstStyle/>
        <a:p>
          <a:endParaRPr lang="en-US" sz="1200"/>
        </a:p>
      </dgm:t>
    </dgm:pt>
    <dgm:pt modelId="{5F93A39E-7D22-4BD8-9E54-38D37AF3F9F1}" type="sibTrans" cxnId="{BA804FBF-EACE-49C8-A17A-F0EAD1DC0189}">
      <dgm:prSet/>
      <dgm:spPr/>
      <dgm:t>
        <a:bodyPr/>
        <a:lstStyle/>
        <a:p>
          <a:endParaRPr lang="en-US" sz="1200"/>
        </a:p>
      </dgm:t>
    </dgm:pt>
    <dgm:pt modelId="{B27CF2FC-CF99-428D-95A1-3EA5F87AFD91}" type="pres">
      <dgm:prSet presAssocID="{0FE75017-9578-4AEA-BDB3-2E5FEC667193}" presName="rootnode" presStyleCnt="0">
        <dgm:presLayoutVars>
          <dgm:chMax/>
          <dgm:chPref/>
          <dgm:dir/>
          <dgm:animLvl val="lvl"/>
        </dgm:presLayoutVars>
      </dgm:prSet>
      <dgm:spPr/>
      <dgm:t>
        <a:bodyPr/>
        <a:lstStyle/>
        <a:p>
          <a:endParaRPr lang="en-US"/>
        </a:p>
      </dgm:t>
    </dgm:pt>
    <dgm:pt modelId="{33E51B5E-2487-4D38-A69F-736151302433}" type="pres">
      <dgm:prSet presAssocID="{47EAA7AA-2C27-4C43-A2EC-5586E50C00E0}" presName="composite" presStyleCnt="0"/>
      <dgm:spPr/>
    </dgm:pt>
    <dgm:pt modelId="{96AF41F6-176E-4102-8F16-A0D2316657C9}" type="pres">
      <dgm:prSet presAssocID="{47EAA7AA-2C27-4C43-A2EC-5586E50C00E0}" presName="bentUpArrow1" presStyleLbl="alignImgPlace1" presStyleIdx="0" presStyleCnt="5"/>
      <dgm:spPr/>
    </dgm:pt>
    <dgm:pt modelId="{BE583CB6-1EAF-4C8F-8658-C95D8A3DC351}" type="pres">
      <dgm:prSet presAssocID="{47EAA7AA-2C27-4C43-A2EC-5586E50C00E0}" presName="ParentText" presStyleLbl="node1" presStyleIdx="0" presStyleCnt="6">
        <dgm:presLayoutVars>
          <dgm:chMax val="1"/>
          <dgm:chPref val="1"/>
          <dgm:bulletEnabled val="1"/>
        </dgm:presLayoutVars>
      </dgm:prSet>
      <dgm:spPr/>
      <dgm:t>
        <a:bodyPr/>
        <a:lstStyle/>
        <a:p>
          <a:endParaRPr lang="en-US"/>
        </a:p>
      </dgm:t>
    </dgm:pt>
    <dgm:pt modelId="{D6D9B821-6496-45EA-8BA0-2F4462618105}" type="pres">
      <dgm:prSet presAssocID="{47EAA7AA-2C27-4C43-A2EC-5586E50C00E0}" presName="ChildText" presStyleLbl="revTx" presStyleIdx="0" presStyleCnt="5">
        <dgm:presLayoutVars>
          <dgm:chMax val="0"/>
          <dgm:chPref val="0"/>
          <dgm:bulletEnabled val="1"/>
        </dgm:presLayoutVars>
      </dgm:prSet>
      <dgm:spPr/>
      <dgm:t>
        <a:bodyPr/>
        <a:lstStyle/>
        <a:p>
          <a:endParaRPr lang="en-US"/>
        </a:p>
      </dgm:t>
    </dgm:pt>
    <dgm:pt modelId="{BB13382D-1DBE-4F40-B2D7-461D59F3A869}" type="pres">
      <dgm:prSet presAssocID="{E29A54B1-D821-47AA-BAFB-E513C298BBE7}" presName="sibTrans" presStyleCnt="0"/>
      <dgm:spPr/>
    </dgm:pt>
    <dgm:pt modelId="{DFC1FA3C-44F8-4B38-8C7A-9A94336045FC}" type="pres">
      <dgm:prSet presAssocID="{1EB558BB-2A6E-4979-A319-F2CA36B1ACB6}" presName="composite" presStyleCnt="0"/>
      <dgm:spPr/>
    </dgm:pt>
    <dgm:pt modelId="{54CF3B33-4E7D-4937-9D8A-40E2CF9B158F}" type="pres">
      <dgm:prSet presAssocID="{1EB558BB-2A6E-4979-A319-F2CA36B1ACB6}" presName="bentUpArrow1" presStyleLbl="alignImgPlace1" presStyleIdx="1" presStyleCnt="5"/>
      <dgm:spPr/>
    </dgm:pt>
    <dgm:pt modelId="{7C905AC1-5379-45B1-BE87-8D90F5D4C659}" type="pres">
      <dgm:prSet presAssocID="{1EB558BB-2A6E-4979-A319-F2CA36B1ACB6}" presName="ParentText" presStyleLbl="node1" presStyleIdx="1" presStyleCnt="6">
        <dgm:presLayoutVars>
          <dgm:chMax val="1"/>
          <dgm:chPref val="1"/>
          <dgm:bulletEnabled val="1"/>
        </dgm:presLayoutVars>
      </dgm:prSet>
      <dgm:spPr/>
      <dgm:t>
        <a:bodyPr/>
        <a:lstStyle/>
        <a:p>
          <a:endParaRPr lang="en-US"/>
        </a:p>
      </dgm:t>
    </dgm:pt>
    <dgm:pt modelId="{70813FC3-CFE0-4A7D-9574-472B7DD4F80A}" type="pres">
      <dgm:prSet presAssocID="{1EB558BB-2A6E-4979-A319-F2CA36B1ACB6}" presName="ChildText" presStyleLbl="revTx" presStyleIdx="1" presStyleCnt="5" custScaleX="301282" custLinFactX="18172" custLinFactNeighborX="100000">
        <dgm:presLayoutVars>
          <dgm:chMax val="0"/>
          <dgm:chPref val="0"/>
          <dgm:bulletEnabled val="1"/>
        </dgm:presLayoutVars>
      </dgm:prSet>
      <dgm:spPr/>
      <dgm:t>
        <a:bodyPr/>
        <a:lstStyle/>
        <a:p>
          <a:endParaRPr lang="en-US"/>
        </a:p>
      </dgm:t>
    </dgm:pt>
    <dgm:pt modelId="{202DB98D-B5BC-4109-8CB1-4AA1BF41E55A}" type="pres">
      <dgm:prSet presAssocID="{157FA8C4-4949-4469-A725-FBFD83C8B69B}" presName="sibTrans" presStyleCnt="0"/>
      <dgm:spPr/>
    </dgm:pt>
    <dgm:pt modelId="{7987331D-8043-4F04-A3BA-2687E98C7843}" type="pres">
      <dgm:prSet presAssocID="{9FED7975-A243-43C3-ABB5-3FA7C3A986FA}" presName="composite" presStyleCnt="0"/>
      <dgm:spPr/>
    </dgm:pt>
    <dgm:pt modelId="{EA132871-8F93-4FFD-A2F4-3058EC1CB424}" type="pres">
      <dgm:prSet presAssocID="{9FED7975-A243-43C3-ABB5-3FA7C3A986FA}" presName="bentUpArrow1" presStyleLbl="alignImgPlace1" presStyleIdx="2" presStyleCnt="5"/>
      <dgm:spPr/>
    </dgm:pt>
    <dgm:pt modelId="{874E422C-898A-405C-A778-0D230ACA1330}" type="pres">
      <dgm:prSet presAssocID="{9FED7975-A243-43C3-ABB5-3FA7C3A986FA}" presName="ParentText" presStyleLbl="node1" presStyleIdx="2" presStyleCnt="6">
        <dgm:presLayoutVars>
          <dgm:chMax val="1"/>
          <dgm:chPref val="1"/>
          <dgm:bulletEnabled val="1"/>
        </dgm:presLayoutVars>
      </dgm:prSet>
      <dgm:spPr/>
      <dgm:t>
        <a:bodyPr/>
        <a:lstStyle/>
        <a:p>
          <a:endParaRPr lang="en-US"/>
        </a:p>
      </dgm:t>
    </dgm:pt>
    <dgm:pt modelId="{2D091E56-4622-46DF-8152-E70576EEDC69}" type="pres">
      <dgm:prSet presAssocID="{9FED7975-A243-43C3-ABB5-3FA7C3A986FA}" presName="ChildText" presStyleLbl="revTx" presStyleIdx="2" presStyleCnt="5">
        <dgm:presLayoutVars>
          <dgm:chMax val="0"/>
          <dgm:chPref val="0"/>
          <dgm:bulletEnabled val="1"/>
        </dgm:presLayoutVars>
      </dgm:prSet>
      <dgm:spPr/>
      <dgm:t>
        <a:bodyPr/>
        <a:lstStyle/>
        <a:p>
          <a:endParaRPr lang="en-US"/>
        </a:p>
      </dgm:t>
    </dgm:pt>
    <dgm:pt modelId="{8C52FDD0-FB8C-46FF-9BAE-F8D229965232}" type="pres">
      <dgm:prSet presAssocID="{83312663-1DEC-4DEC-A51A-0ED99B208475}" presName="sibTrans" presStyleCnt="0"/>
      <dgm:spPr/>
    </dgm:pt>
    <dgm:pt modelId="{38C1554B-461E-489E-AAF7-0B1CF2D5B42C}" type="pres">
      <dgm:prSet presAssocID="{37970B39-70F9-402D-B819-624AC05CB4B1}" presName="composite" presStyleCnt="0"/>
      <dgm:spPr/>
    </dgm:pt>
    <dgm:pt modelId="{E7CE9617-BBCD-43E1-A53B-C47630AE3D09}" type="pres">
      <dgm:prSet presAssocID="{37970B39-70F9-402D-B819-624AC05CB4B1}" presName="bentUpArrow1" presStyleLbl="alignImgPlace1" presStyleIdx="3" presStyleCnt="5"/>
      <dgm:spPr/>
    </dgm:pt>
    <dgm:pt modelId="{536E4A1C-A477-4CE9-9A66-B2EC82B1523C}" type="pres">
      <dgm:prSet presAssocID="{37970B39-70F9-402D-B819-624AC05CB4B1}" presName="ParentText" presStyleLbl="node1" presStyleIdx="3" presStyleCnt="6">
        <dgm:presLayoutVars>
          <dgm:chMax val="1"/>
          <dgm:chPref val="1"/>
          <dgm:bulletEnabled val="1"/>
        </dgm:presLayoutVars>
      </dgm:prSet>
      <dgm:spPr/>
      <dgm:t>
        <a:bodyPr/>
        <a:lstStyle/>
        <a:p>
          <a:endParaRPr lang="en-US"/>
        </a:p>
      </dgm:t>
    </dgm:pt>
    <dgm:pt modelId="{270F311E-1FD4-4195-9CE8-783990ED501B}" type="pres">
      <dgm:prSet presAssocID="{37970B39-70F9-402D-B819-624AC05CB4B1}" presName="ChildText" presStyleLbl="revTx" presStyleIdx="3" presStyleCnt="5">
        <dgm:presLayoutVars>
          <dgm:chMax val="0"/>
          <dgm:chPref val="0"/>
          <dgm:bulletEnabled val="1"/>
        </dgm:presLayoutVars>
      </dgm:prSet>
      <dgm:spPr/>
    </dgm:pt>
    <dgm:pt modelId="{A172585D-DECF-43DC-9E86-83B330CAD2BF}" type="pres">
      <dgm:prSet presAssocID="{2AAD98D1-5E0D-46C4-8DFA-C90BD5B43363}" presName="sibTrans" presStyleCnt="0"/>
      <dgm:spPr/>
    </dgm:pt>
    <dgm:pt modelId="{25C0EEA7-396E-4A03-8544-B4DFAC56A673}" type="pres">
      <dgm:prSet presAssocID="{5B33E5D9-E06D-4E70-8DC6-FCDD31AC0B05}" presName="composite" presStyleCnt="0"/>
      <dgm:spPr/>
    </dgm:pt>
    <dgm:pt modelId="{A355FE22-C834-4F84-B180-5AB9933FABE5}" type="pres">
      <dgm:prSet presAssocID="{5B33E5D9-E06D-4E70-8DC6-FCDD31AC0B05}" presName="bentUpArrow1" presStyleLbl="alignImgPlace1" presStyleIdx="4" presStyleCnt="5"/>
      <dgm:spPr/>
    </dgm:pt>
    <dgm:pt modelId="{DB042391-0388-4096-890E-FFC03AF09EAF}" type="pres">
      <dgm:prSet presAssocID="{5B33E5D9-E06D-4E70-8DC6-FCDD31AC0B05}" presName="ParentText" presStyleLbl="node1" presStyleIdx="4" presStyleCnt="6">
        <dgm:presLayoutVars>
          <dgm:chMax val="1"/>
          <dgm:chPref val="1"/>
          <dgm:bulletEnabled val="1"/>
        </dgm:presLayoutVars>
      </dgm:prSet>
      <dgm:spPr/>
      <dgm:t>
        <a:bodyPr/>
        <a:lstStyle/>
        <a:p>
          <a:endParaRPr lang="en-US"/>
        </a:p>
      </dgm:t>
    </dgm:pt>
    <dgm:pt modelId="{D56B0006-482B-4B4E-B700-3A15DB933506}" type="pres">
      <dgm:prSet presAssocID="{5B33E5D9-E06D-4E70-8DC6-FCDD31AC0B05}" presName="ChildText" presStyleLbl="revTx" presStyleIdx="4" presStyleCnt="5">
        <dgm:presLayoutVars>
          <dgm:chMax val="0"/>
          <dgm:chPref val="0"/>
          <dgm:bulletEnabled val="1"/>
        </dgm:presLayoutVars>
      </dgm:prSet>
      <dgm:spPr/>
    </dgm:pt>
    <dgm:pt modelId="{ADFA10A3-923F-4287-9048-AAA35583AF86}" type="pres">
      <dgm:prSet presAssocID="{BECAC5DB-7393-464E-8CA6-900DA4D4E529}" presName="sibTrans" presStyleCnt="0"/>
      <dgm:spPr/>
    </dgm:pt>
    <dgm:pt modelId="{501E561A-6E0E-4AE6-9D82-AE1888DFEDA9}" type="pres">
      <dgm:prSet presAssocID="{C3A64D85-2D13-40E1-8E31-A2C674473560}" presName="composite" presStyleCnt="0"/>
      <dgm:spPr/>
    </dgm:pt>
    <dgm:pt modelId="{E66E96E1-5823-4503-BC16-22FC65D23421}" type="pres">
      <dgm:prSet presAssocID="{C3A64D85-2D13-40E1-8E31-A2C674473560}" presName="ParentText" presStyleLbl="node1" presStyleIdx="5" presStyleCnt="6">
        <dgm:presLayoutVars>
          <dgm:chMax val="1"/>
          <dgm:chPref val="1"/>
          <dgm:bulletEnabled val="1"/>
        </dgm:presLayoutVars>
      </dgm:prSet>
      <dgm:spPr/>
      <dgm:t>
        <a:bodyPr/>
        <a:lstStyle/>
        <a:p>
          <a:endParaRPr lang="en-US"/>
        </a:p>
      </dgm:t>
    </dgm:pt>
  </dgm:ptLst>
  <dgm:cxnLst>
    <dgm:cxn modelId="{1A974EE2-24C9-445F-8FA5-A594947DEE2D}" type="presOf" srcId="{37970B39-70F9-402D-B819-624AC05CB4B1}" destId="{536E4A1C-A477-4CE9-9A66-B2EC82B1523C}" srcOrd="0" destOrd="0" presId="urn:microsoft.com/office/officeart/2005/8/layout/StepDownProcess"/>
    <dgm:cxn modelId="{E369C0DB-53A0-45E3-AB89-5A202088956F}" type="presOf" srcId="{5B33E5D9-E06D-4E70-8DC6-FCDD31AC0B05}" destId="{DB042391-0388-4096-890E-FFC03AF09EAF}" srcOrd="0" destOrd="0" presId="urn:microsoft.com/office/officeart/2005/8/layout/StepDownProcess"/>
    <dgm:cxn modelId="{DBBFF118-50C0-47C1-A750-C24AF526C8B0}" srcId="{1EB558BB-2A6E-4979-A319-F2CA36B1ACB6}" destId="{51A85DC9-274A-4B43-8415-29FBC2C477F7}" srcOrd="0" destOrd="0" parTransId="{B70CCA27-4023-4DA9-A826-B874AC63CEC2}" sibTransId="{B60EC1E0-A42C-4FDE-B5FF-919EC1807F78}"/>
    <dgm:cxn modelId="{0E12BBC9-9667-4EF5-B1C6-868546BD5929}" srcId="{0FE75017-9578-4AEA-BDB3-2E5FEC667193}" destId="{1EB558BB-2A6E-4979-A319-F2CA36B1ACB6}" srcOrd="1" destOrd="0" parTransId="{771C1D70-2231-49E8-84EB-EE38548D76C4}" sibTransId="{157FA8C4-4949-4469-A725-FBFD83C8B69B}"/>
    <dgm:cxn modelId="{F1C5B413-802E-4419-A8B0-ECE6D2D2ADB3}" type="presOf" srcId="{9FED7975-A243-43C3-ABB5-3FA7C3A986FA}" destId="{874E422C-898A-405C-A778-0D230ACA1330}" srcOrd="0" destOrd="0" presId="urn:microsoft.com/office/officeart/2005/8/layout/StepDownProcess"/>
    <dgm:cxn modelId="{00F1CF8B-A927-4FF7-898C-1E53245DF7FF}" srcId="{0FE75017-9578-4AEA-BDB3-2E5FEC667193}" destId="{37970B39-70F9-402D-B819-624AC05CB4B1}" srcOrd="3" destOrd="0" parTransId="{842AB4BB-A0A4-4273-80AF-EC2EDFCDC6E2}" sibTransId="{2AAD98D1-5E0D-46C4-8DFA-C90BD5B43363}"/>
    <dgm:cxn modelId="{595FDCFD-A1D3-4527-BE07-0F207089BA19}" type="presOf" srcId="{0FE75017-9578-4AEA-BDB3-2E5FEC667193}" destId="{B27CF2FC-CF99-428D-95A1-3EA5F87AFD91}" srcOrd="0" destOrd="0" presId="urn:microsoft.com/office/officeart/2005/8/layout/StepDownProcess"/>
    <dgm:cxn modelId="{CD820D31-3BDB-4DB4-8582-E172512EDE02}" type="presOf" srcId="{47EAA7AA-2C27-4C43-A2EC-5586E50C00E0}" destId="{BE583CB6-1EAF-4C8F-8658-C95D8A3DC351}" srcOrd="0" destOrd="0" presId="urn:microsoft.com/office/officeart/2005/8/layout/StepDownProcess"/>
    <dgm:cxn modelId="{3CC9B63A-D775-45E8-9E56-DA53395A3C35}" type="presOf" srcId="{C3A64D85-2D13-40E1-8E31-A2C674473560}" destId="{E66E96E1-5823-4503-BC16-22FC65D23421}" srcOrd="0" destOrd="0" presId="urn:microsoft.com/office/officeart/2005/8/layout/StepDownProcess"/>
    <dgm:cxn modelId="{7500E637-7AB2-487E-B643-4DE58B38918E}" srcId="{0FE75017-9578-4AEA-BDB3-2E5FEC667193}" destId="{5B33E5D9-E06D-4E70-8DC6-FCDD31AC0B05}" srcOrd="4" destOrd="0" parTransId="{A349BA7D-22DE-4FF9-A1A9-88CD05B998E5}" sibTransId="{BECAC5DB-7393-464E-8CA6-900DA4D4E529}"/>
    <dgm:cxn modelId="{1B2E3838-538A-4C8D-A919-DFED4082CBE4}" srcId="{47EAA7AA-2C27-4C43-A2EC-5586E50C00E0}" destId="{2CAD68CB-68C2-44FB-A187-7DE57EE30194}" srcOrd="0" destOrd="0" parTransId="{B897C14F-E1C8-4AC9-B887-7D877FE69672}" sibTransId="{79766468-3CD6-4691-BBD3-F1E8B530BF68}"/>
    <dgm:cxn modelId="{45ECE4A4-3FDD-436D-9066-0D4BF7982E7F}" type="presOf" srcId="{51A85DC9-274A-4B43-8415-29FBC2C477F7}" destId="{70813FC3-CFE0-4A7D-9574-472B7DD4F80A}" srcOrd="0" destOrd="0" presId="urn:microsoft.com/office/officeart/2005/8/layout/StepDownProcess"/>
    <dgm:cxn modelId="{0E831C3A-C99D-4086-A958-D9A400E0E2A2}" type="presOf" srcId="{1EB558BB-2A6E-4979-A319-F2CA36B1ACB6}" destId="{7C905AC1-5379-45B1-BE87-8D90F5D4C659}" srcOrd="0" destOrd="0" presId="urn:microsoft.com/office/officeart/2005/8/layout/StepDownProcess"/>
    <dgm:cxn modelId="{E4C506FF-AC82-43BD-BFF8-460ED63B047C}" srcId="{0FE75017-9578-4AEA-BDB3-2E5FEC667193}" destId="{9FED7975-A243-43C3-ABB5-3FA7C3A986FA}" srcOrd="2" destOrd="0" parTransId="{081400B7-A9E6-46B9-A0EE-ED816FE53B1D}" sibTransId="{83312663-1DEC-4DEC-A51A-0ED99B208475}"/>
    <dgm:cxn modelId="{482CE0F7-001C-4868-8C99-12C8F8A03344}" type="presOf" srcId="{2CAD68CB-68C2-44FB-A187-7DE57EE30194}" destId="{D6D9B821-6496-45EA-8BA0-2F4462618105}" srcOrd="0" destOrd="0" presId="urn:microsoft.com/office/officeart/2005/8/layout/StepDownProcess"/>
    <dgm:cxn modelId="{BA804FBF-EACE-49C8-A17A-F0EAD1DC0189}" srcId="{0FE75017-9578-4AEA-BDB3-2E5FEC667193}" destId="{C3A64D85-2D13-40E1-8E31-A2C674473560}" srcOrd="5" destOrd="0" parTransId="{F3D14658-E4AB-4416-B0BD-883882BC1E4D}" sibTransId="{5F93A39E-7D22-4BD8-9E54-38D37AF3F9F1}"/>
    <dgm:cxn modelId="{FAE6B0AC-98CB-4292-B260-0BCC371F4508}" srcId="{0FE75017-9578-4AEA-BDB3-2E5FEC667193}" destId="{47EAA7AA-2C27-4C43-A2EC-5586E50C00E0}" srcOrd="0" destOrd="0" parTransId="{FB9C33A6-8AF5-4B77-8AD4-F4494E63E8E5}" sibTransId="{E29A54B1-D821-47AA-BAFB-E513C298BBE7}"/>
    <dgm:cxn modelId="{9A275B32-045E-4219-89CE-F64BC907462B}" type="presParOf" srcId="{B27CF2FC-CF99-428D-95A1-3EA5F87AFD91}" destId="{33E51B5E-2487-4D38-A69F-736151302433}" srcOrd="0" destOrd="0" presId="urn:microsoft.com/office/officeart/2005/8/layout/StepDownProcess"/>
    <dgm:cxn modelId="{A93BF338-2FB8-407A-B5F1-8211D8246EE2}" type="presParOf" srcId="{33E51B5E-2487-4D38-A69F-736151302433}" destId="{96AF41F6-176E-4102-8F16-A0D2316657C9}" srcOrd="0" destOrd="0" presId="urn:microsoft.com/office/officeart/2005/8/layout/StepDownProcess"/>
    <dgm:cxn modelId="{1F321D84-11DB-4291-8AD5-2B52E7367216}" type="presParOf" srcId="{33E51B5E-2487-4D38-A69F-736151302433}" destId="{BE583CB6-1EAF-4C8F-8658-C95D8A3DC351}" srcOrd="1" destOrd="0" presId="urn:microsoft.com/office/officeart/2005/8/layout/StepDownProcess"/>
    <dgm:cxn modelId="{9E7B726D-737E-48E0-A358-C25DD625C542}" type="presParOf" srcId="{33E51B5E-2487-4D38-A69F-736151302433}" destId="{D6D9B821-6496-45EA-8BA0-2F4462618105}" srcOrd="2" destOrd="0" presId="urn:microsoft.com/office/officeart/2005/8/layout/StepDownProcess"/>
    <dgm:cxn modelId="{392446E3-ECD3-48A3-AE16-C7622E996CA6}" type="presParOf" srcId="{B27CF2FC-CF99-428D-95A1-3EA5F87AFD91}" destId="{BB13382D-1DBE-4F40-B2D7-461D59F3A869}" srcOrd="1" destOrd="0" presId="urn:microsoft.com/office/officeart/2005/8/layout/StepDownProcess"/>
    <dgm:cxn modelId="{15A0F8CF-0B34-4AA3-9AAE-AFBB78D0D17B}" type="presParOf" srcId="{B27CF2FC-CF99-428D-95A1-3EA5F87AFD91}" destId="{DFC1FA3C-44F8-4B38-8C7A-9A94336045FC}" srcOrd="2" destOrd="0" presId="urn:microsoft.com/office/officeart/2005/8/layout/StepDownProcess"/>
    <dgm:cxn modelId="{D34EC762-51AB-4299-BE27-6BCFB6B42611}" type="presParOf" srcId="{DFC1FA3C-44F8-4B38-8C7A-9A94336045FC}" destId="{54CF3B33-4E7D-4937-9D8A-40E2CF9B158F}" srcOrd="0" destOrd="0" presId="urn:microsoft.com/office/officeart/2005/8/layout/StepDownProcess"/>
    <dgm:cxn modelId="{20A9EC0F-309B-4C53-925D-DE2CFCF77C41}" type="presParOf" srcId="{DFC1FA3C-44F8-4B38-8C7A-9A94336045FC}" destId="{7C905AC1-5379-45B1-BE87-8D90F5D4C659}" srcOrd="1" destOrd="0" presId="urn:microsoft.com/office/officeart/2005/8/layout/StepDownProcess"/>
    <dgm:cxn modelId="{E183D9F3-9407-4E90-B8E8-D5CA875D60ED}" type="presParOf" srcId="{DFC1FA3C-44F8-4B38-8C7A-9A94336045FC}" destId="{70813FC3-CFE0-4A7D-9574-472B7DD4F80A}" srcOrd="2" destOrd="0" presId="urn:microsoft.com/office/officeart/2005/8/layout/StepDownProcess"/>
    <dgm:cxn modelId="{E39F0340-4A9F-4386-9128-93F53A2D6E71}" type="presParOf" srcId="{B27CF2FC-CF99-428D-95A1-3EA5F87AFD91}" destId="{202DB98D-B5BC-4109-8CB1-4AA1BF41E55A}" srcOrd="3" destOrd="0" presId="urn:microsoft.com/office/officeart/2005/8/layout/StepDownProcess"/>
    <dgm:cxn modelId="{85B3BE09-BACC-4F8D-86DE-9F8C878D8DB9}" type="presParOf" srcId="{B27CF2FC-CF99-428D-95A1-3EA5F87AFD91}" destId="{7987331D-8043-4F04-A3BA-2687E98C7843}" srcOrd="4" destOrd="0" presId="urn:microsoft.com/office/officeart/2005/8/layout/StepDownProcess"/>
    <dgm:cxn modelId="{A58465D3-AB57-4C17-A059-DE5E4ED965FD}" type="presParOf" srcId="{7987331D-8043-4F04-A3BA-2687E98C7843}" destId="{EA132871-8F93-4FFD-A2F4-3058EC1CB424}" srcOrd="0" destOrd="0" presId="urn:microsoft.com/office/officeart/2005/8/layout/StepDownProcess"/>
    <dgm:cxn modelId="{EC03F974-733C-42B4-8EB4-EFF236404B5E}" type="presParOf" srcId="{7987331D-8043-4F04-A3BA-2687E98C7843}" destId="{874E422C-898A-405C-A778-0D230ACA1330}" srcOrd="1" destOrd="0" presId="urn:microsoft.com/office/officeart/2005/8/layout/StepDownProcess"/>
    <dgm:cxn modelId="{00EF8A3C-55C0-413B-B437-006E83D06A0A}" type="presParOf" srcId="{7987331D-8043-4F04-A3BA-2687E98C7843}" destId="{2D091E56-4622-46DF-8152-E70576EEDC69}" srcOrd="2" destOrd="0" presId="urn:microsoft.com/office/officeart/2005/8/layout/StepDownProcess"/>
    <dgm:cxn modelId="{FB1C8C8E-4975-4369-8BA5-5C1095BF659B}" type="presParOf" srcId="{B27CF2FC-CF99-428D-95A1-3EA5F87AFD91}" destId="{8C52FDD0-FB8C-46FF-9BAE-F8D229965232}" srcOrd="5" destOrd="0" presId="urn:microsoft.com/office/officeart/2005/8/layout/StepDownProcess"/>
    <dgm:cxn modelId="{A48047C0-5A6F-419C-A2E4-8B347E426EDF}" type="presParOf" srcId="{B27CF2FC-CF99-428D-95A1-3EA5F87AFD91}" destId="{38C1554B-461E-489E-AAF7-0B1CF2D5B42C}" srcOrd="6" destOrd="0" presId="urn:microsoft.com/office/officeart/2005/8/layout/StepDownProcess"/>
    <dgm:cxn modelId="{603ADD3F-E9AB-4A65-8C52-FC3B1350018A}" type="presParOf" srcId="{38C1554B-461E-489E-AAF7-0B1CF2D5B42C}" destId="{E7CE9617-BBCD-43E1-A53B-C47630AE3D09}" srcOrd="0" destOrd="0" presId="urn:microsoft.com/office/officeart/2005/8/layout/StepDownProcess"/>
    <dgm:cxn modelId="{1EF4E60C-5C6C-46CC-B051-BC73BB955514}" type="presParOf" srcId="{38C1554B-461E-489E-AAF7-0B1CF2D5B42C}" destId="{536E4A1C-A477-4CE9-9A66-B2EC82B1523C}" srcOrd="1" destOrd="0" presId="urn:microsoft.com/office/officeart/2005/8/layout/StepDownProcess"/>
    <dgm:cxn modelId="{747C2A27-1002-4316-B31D-84F7B9637351}" type="presParOf" srcId="{38C1554B-461E-489E-AAF7-0B1CF2D5B42C}" destId="{270F311E-1FD4-4195-9CE8-783990ED501B}" srcOrd="2" destOrd="0" presId="urn:microsoft.com/office/officeart/2005/8/layout/StepDownProcess"/>
    <dgm:cxn modelId="{6D8A61EE-B2C4-416E-9D0D-7BBFE13C7FAD}" type="presParOf" srcId="{B27CF2FC-CF99-428D-95A1-3EA5F87AFD91}" destId="{A172585D-DECF-43DC-9E86-83B330CAD2BF}" srcOrd="7" destOrd="0" presId="urn:microsoft.com/office/officeart/2005/8/layout/StepDownProcess"/>
    <dgm:cxn modelId="{23112EFA-8123-45E8-89E3-5FD351CAF9BF}" type="presParOf" srcId="{B27CF2FC-CF99-428D-95A1-3EA5F87AFD91}" destId="{25C0EEA7-396E-4A03-8544-B4DFAC56A673}" srcOrd="8" destOrd="0" presId="urn:microsoft.com/office/officeart/2005/8/layout/StepDownProcess"/>
    <dgm:cxn modelId="{3681B5C0-11EF-4A93-AB10-F2EE11B991CD}" type="presParOf" srcId="{25C0EEA7-396E-4A03-8544-B4DFAC56A673}" destId="{A355FE22-C834-4F84-B180-5AB9933FABE5}" srcOrd="0" destOrd="0" presId="urn:microsoft.com/office/officeart/2005/8/layout/StepDownProcess"/>
    <dgm:cxn modelId="{7A89533E-E788-4840-B217-4DB048E5DD1B}" type="presParOf" srcId="{25C0EEA7-396E-4A03-8544-B4DFAC56A673}" destId="{DB042391-0388-4096-890E-FFC03AF09EAF}" srcOrd="1" destOrd="0" presId="urn:microsoft.com/office/officeart/2005/8/layout/StepDownProcess"/>
    <dgm:cxn modelId="{05F82A4C-1B61-493E-AD0F-1148BFB1F672}" type="presParOf" srcId="{25C0EEA7-396E-4A03-8544-B4DFAC56A673}" destId="{D56B0006-482B-4B4E-B700-3A15DB933506}" srcOrd="2" destOrd="0" presId="urn:microsoft.com/office/officeart/2005/8/layout/StepDownProcess"/>
    <dgm:cxn modelId="{4EB7D833-4C99-42C3-A3A3-FF6BCC4861B6}" type="presParOf" srcId="{B27CF2FC-CF99-428D-95A1-3EA5F87AFD91}" destId="{ADFA10A3-923F-4287-9048-AAA35583AF86}" srcOrd="9" destOrd="0" presId="urn:microsoft.com/office/officeart/2005/8/layout/StepDownProcess"/>
    <dgm:cxn modelId="{60F95160-8243-4681-9346-1B585F68C65B}" type="presParOf" srcId="{B27CF2FC-CF99-428D-95A1-3EA5F87AFD91}" destId="{501E561A-6E0E-4AE6-9D82-AE1888DFEDA9}" srcOrd="10" destOrd="0" presId="urn:microsoft.com/office/officeart/2005/8/layout/StepDownProcess"/>
    <dgm:cxn modelId="{1222CE14-BF4F-4AC5-9080-38AD476915F7}" type="presParOf" srcId="{501E561A-6E0E-4AE6-9D82-AE1888DFEDA9}" destId="{E66E96E1-5823-4503-BC16-22FC65D23421}"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F41F6-176E-4102-8F16-A0D2316657C9}">
      <dsp:nvSpPr>
        <dsp:cNvPr id="0" name=""/>
        <dsp:cNvSpPr/>
      </dsp:nvSpPr>
      <dsp:spPr>
        <a:xfrm rot="5400000">
          <a:off x="3488154" y="647809"/>
          <a:ext cx="557619" cy="634829"/>
        </a:xfrm>
        <a:prstGeom prst="bentUpArrow">
          <a:avLst>
            <a:gd name="adj1" fmla="val 32840"/>
            <a:gd name="adj2" fmla="val 25000"/>
            <a:gd name="adj3" fmla="val 35780"/>
          </a:avLst>
        </a:prstGeom>
        <a:solidFill>
          <a:schemeClr val="accent2">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583CB6-1EAF-4C8F-8658-C95D8A3DC351}">
      <dsp:nvSpPr>
        <dsp:cNvPr id="0" name=""/>
        <dsp:cNvSpPr/>
      </dsp:nvSpPr>
      <dsp:spPr>
        <a:xfrm>
          <a:off x="3340419" y="29677"/>
          <a:ext cx="938702" cy="657061"/>
        </a:xfrm>
        <a:prstGeom prst="roundRect">
          <a:avLst>
            <a:gd name="adj" fmla="val 16670"/>
          </a:avLst>
        </a:prstGeom>
        <a:solidFill>
          <a:schemeClr val="accent2">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User</a:t>
          </a:r>
          <a:endParaRPr lang="en-US" sz="1200" kern="1200" dirty="0"/>
        </a:p>
      </dsp:txBody>
      <dsp:txXfrm>
        <a:off x="3372500" y="61758"/>
        <a:ext cx="874540" cy="592899"/>
      </dsp:txXfrm>
    </dsp:sp>
    <dsp:sp modelId="{D6D9B821-6496-45EA-8BA0-2F4462618105}">
      <dsp:nvSpPr>
        <dsp:cNvPr id="0" name=""/>
        <dsp:cNvSpPr/>
      </dsp:nvSpPr>
      <dsp:spPr>
        <a:xfrm>
          <a:off x="4279122" y="92343"/>
          <a:ext cx="682722" cy="531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Owns</a:t>
          </a:r>
          <a:endParaRPr lang="en-US" sz="1200" kern="1200" dirty="0"/>
        </a:p>
      </dsp:txBody>
      <dsp:txXfrm>
        <a:off x="4279122" y="92343"/>
        <a:ext cx="682722" cy="531065"/>
      </dsp:txXfrm>
    </dsp:sp>
    <dsp:sp modelId="{54CF3B33-4E7D-4937-9D8A-40E2CF9B158F}">
      <dsp:nvSpPr>
        <dsp:cNvPr id="0" name=""/>
        <dsp:cNvSpPr/>
      </dsp:nvSpPr>
      <dsp:spPr>
        <a:xfrm rot="5400000">
          <a:off x="4266438" y="1385906"/>
          <a:ext cx="557619" cy="634829"/>
        </a:xfrm>
        <a:prstGeom prst="bentUpArrow">
          <a:avLst>
            <a:gd name="adj1" fmla="val 32840"/>
            <a:gd name="adj2" fmla="val 25000"/>
            <a:gd name="adj3" fmla="val 35780"/>
          </a:avLst>
        </a:prstGeom>
        <a:solidFill>
          <a:schemeClr val="accent2">
            <a:tint val="50000"/>
            <a:hueOff val="19162"/>
            <a:satOff val="-784"/>
            <a:lumOff val="287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905AC1-5379-45B1-BE87-8D90F5D4C659}">
      <dsp:nvSpPr>
        <dsp:cNvPr id="0" name=""/>
        <dsp:cNvSpPr/>
      </dsp:nvSpPr>
      <dsp:spPr>
        <a:xfrm>
          <a:off x="4118703" y="767774"/>
          <a:ext cx="938702" cy="657061"/>
        </a:xfrm>
        <a:prstGeom prst="roundRect">
          <a:avLst>
            <a:gd name="adj" fmla="val 16670"/>
          </a:avLst>
        </a:prstGeom>
        <a:solidFill>
          <a:schemeClr val="accent2">
            <a:shade val="80000"/>
            <a:hueOff val="103918"/>
            <a:satOff val="-4451"/>
            <a:lumOff val="614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Schema</a:t>
          </a:r>
          <a:endParaRPr lang="en-US" sz="1200" kern="1200" dirty="0"/>
        </a:p>
      </dsp:txBody>
      <dsp:txXfrm>
        <a:off x="4150784" y="799855"/>
        <a:ext cx="874540" cy="592899"/>
      </dsp:txXfrm>
    </dsp:sp>
    <dsp:sp modelId="{70813FC3-CFE0-4A7D-9574-472B7DD4F80A}">
      <dsp:nvSpPr>
        <dsp:cNvPr id="0" name=""/>
        <dsp:cNvSpPr/>
      </dsp:nvSpPr>
      <dsp:spPr>
        <a:xfrm>
          <a:off x="5177094" y="830440"/>
          <a:ext cx="2056920" cy="531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smtClean="0"/>
            <a:t>Which Contains</a:t>
          </a:r>
          <a:endParaRPr lang="en-US" sz="1200" kern="1200" dirty="0"/>
        </a:p>
      </dsp:txBody>
      <dsp:txXfrm>
        <a:off x="5177094" y="830440"/>
        <a:ext cx="2056920" cy="531065"/>
      </dsp:txXfrm>
    </dsp:sp>
    <dsp:sp modelId="{EA132871-8F93-4FFD-A2F4-3058EC1CB424}">
      <dsp:nvSpPr>
        <dsp:cNvPr id="0" name=""/>
        <dsp:cNvSpPr/>
      </dsp:nvSpPr>
      <dsp:spPr>
        <a:xfrm rot="5400000">
          <a:off x="5044722" y="2124003"/>
          <a:ext cx="557619" cy="634829"/>
        </a:xfrm>
        <a:prstGeom prst="bentUpArrow">
          <a:avLst>
            <a:gd name="adj1" fmla="val 32840"/>
            <a:gd name="adj2" fmla="val 25000"/>
            <a:gd name="adj3" fmla="val 35780"/>
          </a:avLst>
        </a:prstGeom>
        <a:solidFill>
          <a:schemeClr val="accent2">
            <a:tint val="50000"/>
            <a:hueOff val="38324"/>
            <a:satOff val="-1567"/>
            <a:lumOff val="5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4E422C-898A-405C-A778-0D230ACA1330}">
      <dsp:nvSpPr>
        <dsp:cNvPr id="0" name=""/>
        <dsp:cNvSpPr/>
      </dsp:nvSpPr>
      <dsp:spPr>
        <a:xfrm>
          <a:off x="4896987" y="1505871"/>
          <a:ext cx="938702" cy="657061"/>
        </a:xfrm>
        <a:prstGeom prst="roundRect">
          <a:avLst>
            <a:gd name="adj" fmla="val 16670"/>
          </a:avLst>
        </a:prstGeom>
        <a:solidFill>
          <a:schemeClr val="accent2">
            <a:shade val="80000"/>
            <a:hueOff val="207837"/>
            <a:satOff val="-8903"/>
            <a:lumOff val="1227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Tables</a:t>
          </a:r>
          <a:endParaRPr lang="en-US" sz="1200" kern="1200" dirty="0"/>
        </a:p>
      </dsp:txBody>
      <dsp:txXfrm>
        <a:off x="4929068" y="1537952"/>
        <a:ext cx="874540" cy="592899"/>
      </dsp:txXfrm>
    </dsp:sp>
    <dsp:sp modelId="{2D091E56-4622-46DF-8152-E70576EEDC69}">
      <dsp:nvSpPr>
        <dsp:cNvPr id="0" name=""/>
        <dsp:cNvSpPr/>
      </dsp:nvSpPr>
      <dsp:spPr>
        <a:xfrm>
          <a:off x="5835690" y="1568536"/>
          <a:ext cx="682722" cy="531065"/>
        </a:xfrm>
        <a:prstGeom prst="rect">
          <a:avLst/>
        </a:prstGeom>
        <a:noFill/>
        <a:ln>
          <a:noFill/>
        </a:ln>
        <a:effectLst/>
      </dsp:spPr>
      <dsp:style>
        <a:lnRef idx="0">
          <a:scrgbClr r="0" g="0" b="0"/>
        </a:lnRef>
        <a:fillRef idx="0">
          <a:scrgbClr r="0" g="0" b="0"/>
        </a:fillRef>
        <a:effectRef idx="0">
          <a:scrgbClr r="0" g="0" b="0"/>
        </a:effectRef>
        <a:fontRef idx="minor"/>
      </dsp:style>
    </dsp:sp>
    <dsp:sp modelId="{E7CE9617-BBCD-43E1-A53B-C47630AE3D09}">
      <dsp:nvSpPr>
        <dsp:cNvPr id="0" name=""/>
        <dsp:cNvSpPr/>
      </dsp:nvSpPr>
      <dsp:spPr>
        <a:xfrm rot="5400000">
          <a:off x="5823007" y="2862099"/>
          <a:ext cx="557619" cy="634829"/>
        </a:xfrm>
        <a:prstGeom prst="bentUpArrow">
          <a:avLst>
            <a:gd name="adj1" fmla="val 32840"/>
            <a:gd name="adj2" fmla="val 25000"/>
            <a:gd name="adj3" fmla="val 35780"/>
          </a:avLst>
        </a:prstGeom>
        <a:solidFill>
          <a:schemeClr val="accent2">
            <a:tint val="50000"/>
            <a:hueOff val="57487"/>
            <a:satOff val="-2351"/>
            <a:lumOff val="861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E4A1C-A477-4CE9-9A66-B2EC82B1523C}">
      <dsp:nvSpPr>
        <dsp:cNvPr id="0" name=""/>
        <dsp:cNvSpPr/>
      </dsp:nvSpPr>
      <dsp:spPr>
        <a:xfrm>
          <a:off x="5675271" y="2243967"/>
          <a:ext cx="938702" cy="657061"/>
        </a:xfrm>
        <a:prstGeom prst="roundRect">
          <a:avLst>
            <a:gd name="adj" fmla="val 16670"/>
          </a:avLst>
        </a:prstGeom>
        <a:solidFill>
          <a:schemeClr val="accent2">
            <a:shade val="80000"/>
            <a:hueOff val="311755"/>
            <a:satOff val="-13354"/>
            <a:lumOff val="1841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Views</a:t>
          </a:r>
          <a:endParaRPr lang="en-US" sz="1200" kern="1200" dirty="0"/>
        </a:p>
      </dsp:txBody>
      <dsp:txXfrm>
        <a:off x="5707352" y="2276048"/>
        <a:ext cx="874540" cy="592899"/>
      </dsp:txXfrm>
    </dsp:sp>
    <dsp:sp modelId="{270F311E-1FD4-4195-9CE8-783990ED501B}">
      <dsp:nvSpPr>
        <dsp:cNvPr id="0" name=""/>
        <dsp:cNvSpPr/>
      </dsp:nvSpPr>
      <dsp:spPr>
        <a:xfrm>
          <a:off x="6613974" y="2306633"/>
          <a:ext cx="682722" cy="531065"/>
        </a:xfrm>
        <a:prstGeom prst="rect">
          <a:avLst/>
        </a:prstGeom>
        <a:noFill/>
        <a:ln>
          <a:noFill/>
        </a:ln>
        <a:effectLst/>
      </dsp:spPr>
      <dsp:style>
        <a:lnRef idx="0">
          <a:scrgbClr r="0" g="0" b="0"/>
        </a:lnRef>
        <a:fillRef idx="0">
          <a:scrgbClr r="0" g="0" b="0"/>
        </a:fillRef>
        <a:effectRef idx="0">
          <a:scrgbClr r="0" g="0" b="0"/>
        </a:effectRef>
        <a:fontRef idx="minor"/>
      </dsp:style>
    </dsp:sp>
    <dsp:sp modelId="{A355FE22-C834-4F84-B180-5AB9933FABE5}">
      <dsp:nvSpPr>
        <dsp:cNvPr id="0" name=""/>
        <dsp:cNvSpPr/>
      </dsp:nvSpPr>
      <dsp:spPr>
        <a:xfrm rot="5400000">
          <a:off x="6601291" y="3600196"/>
          <a:ext cx="557619" cy="634829"/>
        </a:xfrm>
        <a:prstGeom prst="bentUpArrow">
          <a:avLst>
            <a:gd name="adj1" fmla="val 32840"/>
            <a:gd name="adj2" fmla="val 25000"/>
            <a:gd name="adj3" fmla="val 35780"/>
          </a:avLst>
        </a:prstGeom>
        <a:solidFill>
          <a:schemeClr val="accent2">
            <a:tint val="50000"/>
            <a:hueOff val="76649"/>
            <a:satOff val="-3134"/>
            <a:lumOff val="1149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42391-0388-4096-890E-FFC03AF09EAF}">
      <dsp:nvSpPr>
        <dsp:cNvPr id="0" name=""/>
        <dsp:cNvSpPr/>
      </dsp:nvSpPr>
      <dsp:spPr>
        <a:xfrm>
          <a:off x="6453555" y="2982064"/>
          <a:ext cx="938702" cy="657061"/>
        </a:xfrm>
        <a:prstGeom prst="roundRect">
          <a:avLst>
            <a:gd name="adj" fmla="val 16670"/>
          </a:avLst>
        </a:prstGeom>
        <a:solidFill>
          <a:schemeClr val="accent2">
            <a:shade val="80000"/>
            <a:hueOff val="415674"/>
            <a:satOff val="-17806"/>
            <a:lumOff val="2455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Stored </a:t>
          </a:r>
          <a:r>
            <a:rPr lang="en-US" sz="1200" kern="1200" dirty="0" err="1" smtClean="0"/>
            <a:t>Procs</a:t>
          </a:r>
          <a:endParaRPr lang="en-US" sz="1200" kern="1200" dirty="0"/>
        </a:p>
      </dsp:txBody>
      <dsp:txXfrm>
        <a:off x="6485636" y="3014145"/>
        <a:ext cx="874540" cy="592899"/>
      </dsp:txXfrm>
    </dsp:sp>
    <dsp:sp modelId="{D56B0006-482B-4B4E-B700-3A15DB933506}">
      <dsp:nvSpPr>
        <dsp:cNvPr id="0" name=""/>
        <dsp:cNvSpPr/>
      </dsp:nvSpPr>
      <dsp:spPr>
        <a:xfrm>
          <a:off x="7392258" y="3044730"/>
          <a:ext cx="682722" cy="531065"/>
        </a:xfrm>
        <a:prstGeom prst="rect">
          <a:avLst/>
        </a:prstGeom>
        <a:noFill/>
        <a:ln>
          <a:noFill/>
        </a:ln>
        <a:effectLst/>
      </dsp:spPr>
      <dsp:style>
        <a:lnRef idx="0">
          <a:scrgbClr r="0" g="0" b="0"/>
        </a:lnRef>
        <a:fillRef idx="0">
          <a:scrgbClr r="0" g="0" b="0"/>
        </a:fillRef>
        <a:effectRef idx="0">
          <a:scrgbClr r="0" g="0" b="0"/>
        </a:effectRef>
        <a:fontRef idx="minor"/>
      </dsp:style>
    </dsp:sp>
    <dsp:sp modelId="{E66E96E1-5823-4503-BC16-22FC65D23421}">
      <dsp:nvSpPr>
        <dsp:cNvPr id="0" name=""/>
        <dsp:cNvSpPr/>
      </dsp:nvSpPr>
      <dsp:spPr>
        <a:xfrm>
          <a:off x="7231839" y="3720160"/>
          <a:ext cx="938702" cy="657061"/>
        </a:xfrm>
        <a:prstGeom prst="roundRect">
          <a:avLst>
            <a:gd name="adj" fmla="val 16670"/>
          </a:avLst>
        </a:prstGeom>
        <a:solidFill>
          <a:schemeClr val="accent2">
            <a:shade val="80000"/>
            <a:hueOff val="519592"/>
            <a:satOff val="-22257"/>
            <a:lumOff val="3069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Functions</a:t>
          </a:r>
          <a:endParaRPr lang="en-US" sz="1200" kern="1200" dirty="0"/>
        </a:p>
      </dsp:txBody>
      <dsp:txXfrm>
        <a:off x="7263920" y="3752241"/>
        <a:ext cx="874540" cy="59289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9/21/2015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3</a:t>
            </a:fld>
            <a:endParaRPr lang="en-US"/>
          </a:p>
        </p:txBody>
      </p:sp>
    </p:spTree>
    <p:extLst>
      <p:ext uri="{BB962C8B-B14F-4D97-AF65-F5344CB8AC3E}">
        <p14:creationId xmlns:p14="http://schemas.microsoft.com/office/powerpoint/2010/main" val="1438333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14</a:t>
            </a:fld>
            <a:endParaRPr lang="en-US"/>
          </a:p>
        </p:txBody>
      </p:sp>
    </p:spTree>
    <p:extLst>
      <p:ext uri="{BB962C8B-B14F-4D97-AF65-F5344CB8AC3E}">
        <p14:creationId xmlns:p14="http://schemas.microsoft.com/office/powerpoint/2010/main" val="4045700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4</a:t>
            </a:fld>
            <a:endParaRPr lang="en-US"/>
          </a:p>
        </p:txBody>
      </p:sp>
    </p:spTree>
    <p:extLst>
      <p:ext uri="{BB962C8B-B14F-4D97-AF65-F5344CB8AC3E}">
        <p14:creationId xmlns:p14="http://schemas.microsoft.com/office/powerpoint/2010/main" val="137755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5</a:t>
            </a:fld>
            <a:endParaRPr lang="en-US"/>
          </a:p>
        </p:txBody>
      </p:sp>
    </p:spTree>
    <p:extLst>
      <p:ext uri="{BB962C8B-B14F-4D97-AF65-F5344CB8AC3E}">
        <p14:creationId xmlns:p14="http://schemas.microsoft.com/office/powerpoint/2010/main" val="1500716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8</a:t>
            </a:fld>
            <a:endParaRPr lang="en-US"/>
          </a:p>
        </p:txBody>
      </p:sp>
    </p:spTree>
    <p:extLst>
      <p:ext uri="{BB962C8B-B14F-4D97-AF65-F5344CB8AC3E}">
        <p14:creationId xmlns:p14="http://schemas.microsoft.com/office/powerpoint/2010/main" val="745961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9</a:t>
            </a:fld>
            <a:endParaRPr lang="en-US"/>
          </a:p>
        </p:txBody>
      </p:sp>
    </p:spTree>
    <p:extLst>
      <p:ext uri="{BB962C8B-B14F-4D97-AF65-F5344CB8AC3E}">
        <p14:creationId xmlns:p14="http://schemas.microsoft.com/office/powerpoint/2010/main" val="2066369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10</a:t>
            </a:fld>
            <a:endParaRPr lang="en-US"/>
          </a:p>
        </p:txBody>
      </p:sp>
    </p:spTree>
    <p:extLst>
      <p:ext uri="{BB962C8B-B14F-4D97-AF65-F5344CB8AC3E}">
        <p14:creationId xmlns:p14="http://schemas.microsoft.com/office/powerpoint/2010/main" val="3290842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11</a:t>
            </a:fld>
            <a:endParaRPr lang="en-US"/>
          </a:p>
        </p:txBody>
      </p:sp>
    </p:spTree>
    <p:extLst>
      <p:ext uri="{BB962C8B-B14F-4D97-AF65-F5344CB8AC3E}">
        <p14:creationId xmlns:p14="http://schemas.microsoft.com/office/powerpoint/2010/main" val="111487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12</a:t>
            </a:fld>
            <a:endParaRPr lang="en-US"/>
          </a:p>
        </p:txBody>
      </p:sp>
    </p:spTree>
    <p:extLst>
      <p:ext uri="{BB962C8B-B14F-4D97-AF65-F5344CB8AC3E}">
        <p14:creationId xmlns:p14="http://schemas.microsoft.com/office/powerpoint/2010/main" val="895509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13</a:t>
            </a:fld>
            <a:endParaRPr lang="en-US"/>
          </a:p>
        </p:txBody>
      </p:sp>
    </p:spTree>
    <p:extLst>
      <p:ext uri="{BB962C8B-B14F-4D97-AF65-F5344CB8AC3E}">
        <p14:creationId xmlns:p14="http://schemas.microsoft.com/office/powerpoint/2010/main" val="266596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9/21/2015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9/21/2015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9/21/2015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9/21/2015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Databases and Database Objects</a:t>
            </a:r>
            <a:endParaRPr lang="en-US" dirty="0"/>
          </a:p>
        </p:txBody>
      </p:sp>
      <p:sp>
        <p:nvSpPr>
          <p:cNvPr id="3" name="Subtitle 2"/>
          <p:cNvSpPr>
            <a:spLocks noGrp="1"/>
          </p:cNvSpPr>
          <p:nvPr>
            <p:ph type="subTitle" idx="1"/>
          </p:nvPr>
        </p:nvSpPr>
        <p:spPr/>
        <p:txBody>
          <a:bodyPr/>
          <a:lstStyle/>
          <a:p>
            <a:r>
              <a:rPr lang="en-US" dirty="0" smtClean="0"/>
              <a:t>Getting started with Data Types</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a:t>Unicode data types provide storage of international characters, such as Japanese and </a:t>
            </a:r>
            <a:r>
              <a:rPr lang="en-US" dirty="0" err="1"/>
              <a:t>Chineses</a:t>
            </a:r>
            <a:r>
              <a:rPr lang="en-US" dirty="0"/>
              <a:t>, to allow worldwide businesses to use big vendor database products to store their data.</a:t>
            </a:r>
          </a:p>
          <a:p>
            <a:r>
              <a:rPr lang="en-US" dirty="0"/>
              <a:t>Unicode data types </a:t>
            </a:r>
            <a:r>
              <a:rPr lang="en-US" dirty="0" smtClean="0"/>
              <a:t>require more </a:t>
            </a:r>
            <a:r>
              <a:rPr lang="en-US" dirty="0"/>
              <a:t>bytes to store the data in the database.</a:t>
            </a:r>
          </a:p>
          <a:p>
            <a:r>
              <a:rPr lang="en-US" dirty="0"/>
              <a:t>If you have a similar data type to choose from but they only differ in byte size, use the data type that has a larger range of values and/or has increased precision.</a:t>
            </a:r>
          </a:p>
          <a:p>
            <a:pPr marL="0" indent="0">
              <a:buNone/>
            </a:pPr>
            <a:endParaRPr lang="en-US" dirty="0" smtClean="0"/>
          </a:p>
          <a:p>
            <a:endParaRPr lang="en-US" dirty="0" smtClean="0"/>
          </a:p>
        </p:txBody>
      </p:sp>
    </p:spTree>
    <p:extLst>
      <p:ext uri="{BB962C8B-B14F-4D97-AF65-F5344CB8AC3E}">
        <p14:creationId xmlns:p14="http://schemas.microsoft.com/office/powerpoint/2010/main" val="62212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a:t>SQL Server built-in data types are organized into the following categories:</a:t>
            </a:r>
          </a:p>
          <a:p>
            <a:pPr lvl="1"/>
            <a:r>
              <a:rPr lang="en-US" dirty="0"/>
              <a:t>Exact numeric – (</a:t>
            </a:r>
            <a:r>
              <a:rPr lang="en-US" dirty="0" err="1"/>
              <a:t>bigint</a:t>
            </a:r>
            <a:r>
              <a:rPr lang="en-US" dirty="0"/>
              <a:t>, bit, decimal, </a:t>
            </a:r>
            <a:r>
              <a:rPr lang="en-US" dirty="0" err="1"/>
              <a:t>int</a:t>
            </a:r>
            <a:r>
              <a:rPr lang="en-US" dirty="0"/>
              <a:t>, money, numeric, </a:t>
            </a:r>
            <a:r>
              <a:rPr lang="en-US" dirty="0" err="1"/>
              <a:t>smallint</a:t>
            </a:r>
            <a:r>
              <a:rPr lang="en-US" dirty="0"/>
              <a:t>)</a:t>
            </a:r>
          </a:p>
          <a:p>
            <a:pPr lvl="1"/>
            <a:r>
              <a:rPr lang="en-US" dirty="0"/>
              <a:t>Approximate numeric (float, real)</a:t>
            </a:r>
          </a:p>
          <a:p>
            <a:pPr lvl="1"/>
            <a:r>
              <a:rPr lang="en-US" dirty="0"/>
              <a:t>Date and time (date, datetime2, </a:t>
            </a:r>
            <a:r>
              <a:rPr lang="en-US" dirty="0" err="1"/>
              <a:t>datetime</a:t>
            </a:r>
            <a:r>
              <a:rPr lang="en-US" dirty="0"/>
              <a:t>, </a:t>
            </a:r>
            <a:r>
              <a:rPr lang="en-US" dirty="0" err="1"/>
              <a:t>datetimeoffset</a:t>
            </a:r>
            <a:r>
              <a:rPr lang="en-US" dirty="0"/>
              <a:t>, time)</a:t>
            </a:r>
          </a:p>
          <a:p>
            <a:pPr lvl="1"/>
            <a:r>
              <a:rPr lang="en-US" dirty="0"/>
              <a:t>Character strings (char, varchar, text)</a:t>
            </a:r>
          </a:p>
          <a:p>
            <a:pPr lvl="1"/>
            <a:r>
              <a:rPr lang="en-US" dirty="0"/>
              <a:t>Unicode character strings (</a:t>
            </a:r>
            <a:r>
              <a:rPr lang="en-US" dirty="0" err="1"/>
              <a:t>nchar</a:t>
            </a:r>
            <a:r>
              <a:rPr lang="en-US" dirty="0"/>
              <a:t>, </a:t>
            </a:r>
            <a:r>
              <a:rPr lang="en-US" dirty="0" err="1"/>
              <a:t>ntext</a:t>
            </a:r>
            <a:r>
              <a:rPr lang="en-US" dirty="0"/>
              <a:t>, </a:t>
            </a:r>
            <a:r>
              <a:rPr lang="en-US" dirty="0" err="1"/>
              <a:t>nvarchar</a:t>
            </a:r>
            <a:r>
              <a:rPr lang="en-US" dirty="0"/>
              <a:t>)</a:t>
            </a:r>
          </a:p>
          <a:p>
            <a:pPr lvl="1"/>
            <a:r>
              <a:rPr lang="en-US" dirty="0"/>
              <a:t>Binary strings (binary, </a:t>
            </a:r>
            <a:r>
              <a:rPr lang="en-US" dirty="0" err="1"/>
              <a:t>varbinary</a:t>
            </a:r>
            <a:r>
              <a:rPr lang="en-US" dirty="0"/>
              <a:t>, </a:t>
            </a:r>
            <a:r>
              <a:rPr lang="en-US" dirty="0" err="1"/>
              <a:t>iamge</a:t>
            </a:r>
            <a:r>
              <a:rPr lang="en-US" dirty="0"/>
              <a:t>)</a:t>
            </a:r>
          </a:p>
          <a:p>
            <a:pPr lvl="1"/>
            <a:r>
              <a:rPr lang="en-US" dirty="0"/>
              <a:t>Other data types (cursor, timestamp, </a:t>
            </a:r>
            <a:r>
              <a:rPr lang="en-US" dirty="0" err="1"/>
              <a:t>uniqueidentified</a:t>
            </a:r>
            <a:r>
              <a:rPr lang="en-US" dirty="0"/>
              <a:t>, table)</a:t>
            </a:r>
          </a:p>
          <a:p>
            <a:pPr lvl="1"/>
            <a:r>
              <a:rPr lang="en-US" dirty="0"/>
              <a:t>Large valued data types (varchar(max), </a:t>
            </a:r>
            <a:r>
              <a:rPr lang="en-US" dirty="0" err="1"/>
              <a:t>nvarchar</a:t>
            </a:r>
            <a:r>
              <a:rPr lang="en-US" dirty="0"/>
              <a:t>(max))</a:t>
            </a:r>
          </a:p>
          <a:p>
            <a:pPr lvl="1"/>
            <a:r>
              <a:rPr lang="en-US" dirty="0"/>
              <a:t>Large object data types (text, </a:t>
            </a:r>
            <a:r>
              <a:rPr lang="en-US" dirty="0" err="1"/>
              <a:t>ntext</a:t>
            </a:r>
            <a:r>
              <a:rPr lang="en-US" dirty="0"/>
              <a:t>, image, xml)</a:t>
            </a:r>
          </a:p>
          <a:p>
            <a:pPr marL="0" indent="0">
              <a:buNone/>
            </a:pPr>
            <a:endParaRPr lang="en-US" dirty="0" smtClean="0"/>
          </a:p>
          <a:p>
            <a:endParaRPr lang="en-US" dirty="0" smtClean="0"/>
          </a:p>
        </p:txBody>
      </p:sp>
    </p:spTree>
    <p:extLst>
      <p:ext uri="{BB962C8B-B14F-4D97-AF65-F5344CB8AC3E}">
        <p14:creationId xmlns:p14="http://schemas.microsoft.com/office/powerpoint/2010/main" val="152271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b="1" dirty="0"/>
              <a:t>Money</a:t>
            </a:r>
            <a:r>
              <a:rPr lang="en-US" dirty="0"/>
              <a:t> – used where you’ll store money or currency values</a:t>
            </a:r>
          </a:p>
          <a:p>
            <a:r>
              <a:rPr lang="en-US" b="1" dirty="0" err="1"/>
              <a:t>Int</a:t>
            </a:r>
            <a:r>
              <a:rPr lang="en-US" dirty="0"/>
              <a:t> – used to store whole numbers and when performing mathematical computations</a:t>
            </a:r>
          </a:p>
          <a:p>
            <a:r>
              <a:rPr lang="en-US" b="1" dirty="0"/>
              <a:t>Float</a:t>
            </a:r>
            <a:r>
              <a:rPr lang="en-US" dirty="0"/>
              <a:t> – commonly used in the scientific community and is considered and approximate-number data type</a:t>
            </a:r>
          </a:p>
          <a:p>
            <a:r>
              <a:rPr lang="en-US" b="1" dirty="0" err="1"/>
              <a:t>Datetime</a:t>
            </a:r>
            <a:r>
              <a:rPr lang="en-US" dirty="0"/>
              <a:t> – used to store date and tie values in one of many different formats</a:t>
            </a:r>
          </a:p>
          <a:p>
            <a:r>
              <a:rPr lang="en-US" b="1" dirty="0"/>
              <a:t>Char</a:t>
            </a:r>
            <a:r>
              <a:rPr lang="en-US" dirty="0"/>
              <a:t> – fixed length non-</a:t>
            </a:r>
            <a:r>
              <a:rPr lang="en-US" dirty="0" err="1"/>
              <a:t>unicode</a:t>
            </a:r>
            <a:r>
              <a:rPr lang="en-US" dirty="0"/>
              <a:t> string data type where n defines the string length</a:t>
            </a:r>
          </a:p>
          <a:p>
            <a:r>
              <a:rPr lang="en-US" b="1" dirty="0"/>
              <a:t>Varchar</a:t>
            </a:r>
            <a:r>
              <a:rPr lang="en-US" dirty="0"/>
              <a:t> – variable length non-</a:t>
            </a:r>
            <a:r>
              <a:rPr lang="en-US" dirty="0" err="1"/>
              <a:t>unicode</a:t>
            </a:r>
            <a:r>
              <a:rPr lang="en-US" dirty="0"/>
              <a:t> string </a:t>
            </a:r>
            <a:r>
              <a:rPr lang="en-US" dirty="0" err="1"/>
              <a:t>datat</a:t>
            </a:r>
            <a:r>
              <a:rPr lang="en-US" dirty="0"/>
              <a:t> type that indicates the actual storage size of the data</a:t>
            </a:r>
          </a:p>
          <a:p>
            <a:r>
              <a:rPr lang="en-US" b="1" dirty="0"/>
              <a:t>Bit</a:t>
            </a:r>
            <a:r>
              <a:rPr lang="en-US" dirty="0"/>
              <a:t> (Boolean) – integer that can have a null, 0 (false) or 1 (true) value</a:t>
            </a:r>
          </a:p>
          <a:p>
            <a:r>
              <a:rPr lang="en-US" b="1" dirty="0" err="1"/>
              <a:t>Datetimeoffset</a:t>
            </a:r>
            <a:r>
              <a:rPr lang="en-US" dirty="0"/>
              <a:t> – a date combined with time of day that has time zone </a:t>
            </a:r>
            <a:r>
              <a:rPr lang="en-US" dirty="0" smtClean="0"/>
              <a:t>awareness</a:t>
            </a:r>
          </a:p>
          <a:p>
            <a:endParaRPr lang="en-US" dirty="0" smtClean="0"/>
          </a:p>
        </p:txBody>
      </p:sp>
    </p:spTree>
    <p:extLst>
      <p:ext uri="{BB962C8B-B14F-4D97-AF65-F5344CB8AC3E}">
        <p14:creationId xmlns:p14="http://schemas.microsoft.com/office/powerpoint/2010/main" val="4218541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 Conversions</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a:t>Implicit data types conversions occurs when the SQL Server expression evaluator automatically </a:t>
            </a:r>
            <a:r>
              <a:rPr lang="en-US" dirty="0" smtClean="0"/>
              <a:t>converts </a:t>
            </a:r>
            <a:r>
              <a:rPr lang="en-US" dirty="0"/>
              <a:t>data from one data type to another to complete an operation like a comparison of two values</a:t>
            </a:r>
          </a:p>
          <a:p>
            <a:r>
              <a:rPr lang="en-US" dirty="0"/>
              <a:t>Explicit data type conversions require the use of the CONVERT or CAST function to convert the data from one data type to another before an operation like a comparison can be completed</a:t>
            </a:r>
          </a:p>
          <a:p>
            <a:r>
              <a:rPr lang="en-US" dirty="0"/>
              <a:t>To convert a numeric value into a character string:  CAST ($157.27 as varchar(10))</a:t>
            </a:r>
          </a:p>
          <a:p>
            <a:r>
              <a:rPr lang="en-US" dirty="0"/>
              <a:t>Not all data types conversions are supported (</a:t>
            </a:r>
            <a:r>
              <a:rPr lang="en-US" dirty="0" err="1" smtClean="0"/>
              <a:t>nchar</a:t>
            </a:r>
            <a:r>
              <a:rPr lang="en-US" dirty="0" smtClean="0"/>
              <a:t>() </a:t>
            </a:r>
            <a:r>
              <a:rPr lang="en-US" dirty="0"/>
              <a:t>cannot be converted to image)</a:t>
            </a:r>
          </a:p>
          <a:p>
            <a:r>
              <a:rPr lang="en-US" dirty="0"/>
              <a:t>Use CAST instead of CONVERT to adhere to ISO</a:t>
            </a:r>
          </a:p>
          <a:p>
            <a:r>
              <a:rPr lang="en-US" dirty="0"/>
              <a:t>Use CONVERT instead of CAST to take advantage of the style functionality</a:t>
            </a:r>
            <a:endParaRPr lang="en-US" dirty="0" smtClean="0"/>
          </a:p>
        </p:txBody>
      </p:sp>
    </p:spTree>
    <p:extLst>
      <p:ext uri="{BB962C8B-B14F-4D97-AF65-F5344CB8AC3E}">
        <p14:creationId xmlns:p14="http://schemas.microsoft.com/office/powerpoint/2010/main" val="1761847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 Collation</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a:t>Because SQL Server supports many different kinds of data types special rules have been created to control sorting order. For instance, do capital letters come before lowercase? What about accented characters? Do numbers sort before letters or after? </a:t>
            </a:r>
            <a:endParaRPr lang="en-US" dirty="0" smtClean="0"/>
          </a:p>
          <a:p>
            <a:r>
              <a:rPr lang="en-US" b="1" dirty="0" smtClean="0"/>
              <a:t>Collation</a:t>
            </a:r>
            <a:r>
              <a:rPr lang="en-US" dirty="0" smtClean="0"/>
              <a:t> </a:t>
            </a:r>
            <a:r>
              <a:rPr lang="en-US" dirty="0"/>
              <a:t>is the term that defines the various rules for how all of these data types would land if you threw them all into a big pile and had the server put them in order. The default collation type follows Latin character rules, is case insensitive, but accent mark sensitive. </a:t>
            </a:r>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147030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 NULL Values</a:t>
            </a:r>
            <a:endParaRPr lang="en-US" dirty="0"/>
          </a:p>
        </p:txBody>
      </p:sp>
      <p:sp>
        <p:nvSpPr>
          <p:cNvPr id="3" name="Content Placeholder 2"/>
          <p:cNvSpPr>
            <a:spLocks noGrp="1"/>
          </p:cNvSpPr>
          <p:nvPr>
            <p:ph idx="1"/>
          </p:nvPr>
        </p:nvSpPr>
        <p:spPr/>
        <p:txBody>
          <a:bodyPr/>
          <a:lstStyle/>
          <a:p>
            <a:r>
              <a:rPr lang="en-US" dirty="0"/>
              <a:t>NULL values represent missing unknown data.</a:t>
            </a:r>
          </a:p>
          <a:p>
            <a:r>
              <a:rPr lang="en-US" dirty="0"/>
              <a:t>By default, a table column can hold NULL values.</a:t>
            </a:r>
          </a:p>
          <a:p>
            <a:r>
              <a:rPr lang="en-US" dirty="0"/>
              <a:t>If a column in a table is optional, we can insert a new record or update an existing record without adding a value to this column. This means that the field will be saved with a NULL value.</a:t>
            </a:r>
          </a:p>
          <a:p>
            <a:r>
              <a:rPr lang="en-US" dirty="0"/>
              <a:t>NULL values are treated differently from other values.</a:t>
            </a:r>
          </a:p>
          <a:p>
            <a:r>
              <a:rPr lang="en-US" dirty="0"/>
              <a:t>NULL is used as a placeholder for unknown or inapplicable values.</a:t>
            </a:r>
          </a:p>
          <a:p>
            <a:r>
              <a:rPr lang="en-US" dirty="0" smtClean="0"/>
              <a:t>When creating your tables, you’ll want to decide which columns will allow for NULL data.</a:t>
            </a:r>
            <a:endParaRPr lang="en-US" dirty="0"/>
          </a:p>
        </p:txBody>
      </p:sp>
    </p:spTree>
    <p:extLst>
      <p:ext uri="{BB962C8B-B14F-4D97-AF65-F5344CB8AC3E}">
        <p14:creationId xmlns:p14="http://schemas.microsoft.com/office/powerpoint/2010/main" val="3192265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a:t>
            </a:r>
            <a:br>
              <a:rPr lang="en-US" dirty="0" smtClean="0"/>
            </a:br>
            <a:r>
              <a:rPr lang="en-US" dirty="0" smtClean="0"/>
              <a:t>Database</a:t>
            </a:r>
            <a:endParaRPr lang="en-US" dirty="0"/>
          </a:p>
        </p:txBody>
      </p:sp>
      <p:sp>
        <p:nvSpPr>
          <p:cNvPr id="3" name="Content Placeholder 2"/>
          <p:cNvSpPr>
            <a:spLocks noGrp="1"/>
          </p:cNvSpPr>
          <p:nvPr>
            <p:ph idx="1"/>
          </p:nvPr>
        </p:nvSpPr>
        <p:spPr/>
        <p:txBody>
          <a:bodyPr/>
          <a:lstStyle/>
          <a:p>
            <a:r>
              <a:rPr lang="en-US" dirty="0" smtClean="0"/>
              <a:t>To Create A Database in SSMS:</a:t>
            </a:r>
          </a:p>
          <a:p>
            <a:pPr lvl="1"/>
            <a:r>
              <a:rPr lang="en-US" dirty="0" smtClean="0"/>
              <a:t>Right-Click on Databases</a:t>
            </a:r>
          </a:p>
          <a:p>
            <a:pPr lvl="2"/>
            <a:r>
              <a:rPr lang="en-US" dirty="0" smtClean="0"/>
              <a:t>Select New Database</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a:p>
        </p:txBody>
      </p:sp>
      <p:pic>
        <p:nvPicPr>
          <p:cNvPr id="4" name="Picture 3"/>
          <p:cNvPicPr>
            <a:picLocks noChangeAspect="1"/>
          </p:cNvPicPr>
          <p:nvPr/>
        </p:nvPicPr>
        <p:blipFill>
          <a:blip r:embed="rId2"/>
          <a:stretch>
            <a:fillRect/>
          </a:stretch>
        </p:blipFill>
        <p:spPr>
          <a:xfrm>
            <a:off x="5126410" y="578784"/>
            <a:ext cx="6753225" cy="6076950"/>
          </a:xfrm>
          <a:prstGeom prst="rect">
            <a:avLst/>
          </a:prstGeom>
        </p:spPr>
      </p:pic>
    </p:spTree>
    <p:extLst>
      <p:ext uri="{BB962C8B-B14F-4D97-AF65-F5344CB8AC3E}">
        <p14:creationId xmlns:p14="http://schemas.microsoft.com/office/powerpoint/2010/main" val="4124008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a:t>
            </a:r>
            <a:br>
              <a:rPr lang="en-US" dirty="0" smtClean="0"/>
            </a:br>
            <a:r>
              <a:rPr lang="en-US" dirty="0" smtClean="0"/>
              <a:t>Database</a:t>
            </a:r>
            <a:endParaRPr lang="en-US" dirty="0"/>
          </a:p>
        </p:txBody>
      </p:sp>
      <p:sp>
        <p:nvSpPr>
          <p:cNvPr id="3" name="Content Placeholder 2"/>
          <p:cNvSpPr>
            <a:spLocks noGrp="1"/>
          </p:cNvSpPr>
          <p:nvPr>
            <p:ph idx="1"/>
          </p:nvPr>
        </p:nvSpPr>
        <p:spPr/>
        <p:txBody>
          <a:bodyPr/>
          <a:lstStyle/>
          <a:p>
            <a:r>
              <a:rPr lang="en-US" dirty="0" smtClean="0"/>
              <a:t>To Script your database:</a:t>
            </a:r>
          </a:p>
          <a:p>
            <a:pPr lvl="1"/>
            <a:r>
              <a:rPr lang="en-US" dirty="0" smtClean="0"/>
              <a:t>Right-Click on Database</a:t>
            </a:r>
          </a:p>
          <a:p>
            <a:pPr lvl="1"/>
            <a:r>
              <a:rPr lang="en-US" dirty="0" smtClean="0"/>
              <a:t>Script Database as</a:t>
            </a:r>
          </a:p>
          <a:p>
            <a:pPr lvl="1"/>
            <a:r>
              <a:rPr lang="en-US" dirty="0" smtClean="0"/>
              <a:t>Create to</a:t>
            </a:r>
          </a:p>
          <a:p>
            <a:pPr lvl="1"/>
            <a:r>
              <a:rPr lang="en-US" dirty="0" smtClean="0"/>
              <a:t>New Query Editor Window</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a:p>
        </p:txBody>
      </p:sp>
      <p:pic>
        <p:nvPicPr>
          <p:cNvPr id="6" name="Picture 5"/>
          <p:cNvPicPr>
            <a:picLocks noChangeAspect="1"/>
          </p:cNvPicPr>
          <p:nvPr/>
        </p:nvPicPr>
        <p:blipFill rotWithShape="1">
          <a:blip r:embed="rId2"/>
          <a:srcRect t="19511" r="69394" b="27317"/>
          <a:stretch/>
        </p:blipFill>
        <p:spPr>
          <a:xfrm>
            <a:off x="4496827" y="2514601"/>
            <a:ext cx="7418081" cy="4027308"/>
          </a:xfrm>
          <a:prstGeom prst="rect">
            <a:avLst/>
          </a:prstGeom>
        </p:spPr>
      </p:pic>
    </p:spTree>
    <p:extLst>
      <p:ext uri="{BB962C8B-B14F-4D97-AF65-F5344CB8AC3E}">
        <p14:creationId xmlns:p14="http://schemas.microsoft.com/office/powerpoint/2010/main" val="2805244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Table</a:t>
            </a:r>
            <a:endParaRPr lang="en-US" dirty="0"/>
          </a:p>
        </p:txBody>
      </p:sp>
      <p:sp>
        <p:nvSpPr>
          <p:cNvPr id="3" name="Content Placeholder 2"/>
          <p:cNvSpPr>
            <a:spLocks noGrp="1"/>
          </p:cNvSpPr>
          <p:nvPr>
            <p:ph idx="1"/>
          </p:nvPr>
        </p:nvSpPr>
        <p:spPr/>
        <p:txBody>
          <a:bodyPr/>
          <a:lstStyle/>
          <a:p>
            <a:r>
              <a:rPr lang="en-US" dirty="0" smtClean="0"/>
              <a:t>To Create A Table in SSMS:</a:t>
            </a:r>
          </a:p>
          <a:p>
            <a:pPr lvl="1"/>
            <a:r>
              <a:rPr lang="en-US" dirty="0" smtClean="0"/>
              <a:t>Click on New Database</a:t>
            </a:r>
          </a:p>
          <a:p>
            <a:pPr lvl="2"/>
            <a:r>
              <a:rPr lang="en-US" dirty="0" smtClean="0"/>
              <a:t>Right-Click on Table</a:t>
            </a:r>
          </a:p>
          <a:p>
            <a:pPr lvl="2"/>
            <a:r>
              <a:rPr lang="en-US" dirty="0" smtClean="0"/>
              <a:t>Select New Table</a:t>
            </a:r>
          </a:p>
          <a:p>
            <a:pPr lvl="1"/>
            <a:r>
              <a:rPr lang="en-US" dirty="0" smtClean="0"/>
              <a:t>Enter Column Name</a:t>
            </a:r>
          </a:p>
          <a:p>
            <a:pPr lvl="1"/>
            <a:r>
              <a:rPr lang="en-US" dirty="0" smtClean="0"/>
              <a:t>Enter/Select Data Type</a:t>
            </a:r>
          </a:p>
          <a:p>
            <a:pPr lvl="1"/>
            <a:r>
              <a:rPr lang="en-US" dirty="0" smtClean="0"/>
              <a:t>Select Allow Nulls as needed</a:t>
            </a:r>
          </a:p>
          <a:p>
            <a:pPr lvl="1"/>
            <a:r>
              <a:rPr lang="en-US" dirty="0" smtClean="0"/>
              <a:t>Click Save</a:t>
            </a:r>
            <a:endParaRPr lang="en-US" dirty="0"/>
          </a:p>
          <a:p>
            <a:pPr lvl="2"/>
            <a:endParaRPr lang="en-US" dirty="0"/>
          </a:p>
        </p:txBody>
      </p:sp>
      <p:pic>
        <p:nvPicPr>
          <p:cNvPr id="5" name="Picture 4"/>
          <p:cNvPicPr>
            <a:picLocks noChangeAspect="1"/>
          </p:cNvPicPr>
          <p:nvPr/>
        </p:nvPicPr>
        <p:blipFill>
          <a:blip r:embed="rId2"/>
          <a:stretch>
            <a:fillRect/>
          </a:stretch>
        </p:blipFill>
        <p:spPr>
          <a:xfrm>
            <a:off x="5213256" y="3429923"/>
            <a:ext cx="6391275" cy="2428875"/>
          </a:xfrm>
          <a:prstGeom prst="rect">
            <a:avLst/>
          </a:prstGeom>
        </p:spPr>
      </p:pic>
    </p:spTree>
    <p:extLst>
      <p:ext uri="{BB962C8B-B14F-4D97-AF65-F5344CB8AC3E}">
        <p14:creationId xmlns:p14="http://schemas.microsoft.com/office/powerpoint/2010/main" val="1781452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Table</a:t>
            </a:r>
            <a:endParaRPr lang="en-US" dirty="0"/>
          </a:p>
        </p:txBody>
      </p:sp>
      <p:sp>
        <p:nvSpPr>
          <p:cNvPr id="3" name="Content Placeholder 2"/>
          <p:cNvSpPr>
            <a:spLocks noGrp="1"/>
          </p:cNvSpPr>
          <p:nvPr>
            <p:ph idx="1"/>
          </p:nvPr>
        </p:nvSpPr>
        <p:spPr/>
        <p:txBody>
          <a:bodyPr/>
          <a:lstStyle/>
          <a:p>
            <a:r>
              <a:rPr lang="en-US" dirty="0" smtClean="0"/>
              <a:t>To Script your table:</a:t>
            </a:r>
          </a:p>
          <a:p>
            <a:pPr lvl="1"/>
            <a:r>
              <a:rPr lang="en-US" dirty="0" smtClean="0"/>
              <a:t>Right-Click on Table</a:t>
            </a:r>
          </a:p>
          <a:p>
            <a:pPr lvl="1"/>
            <a:r>
              <a:rPr lang="en-US" dirty="0" smtClean="0"/>
              <a:t>Script Table as</a:t>
            </a:r>
          </a:p>
          <a:p>
            <a:pPr lvl="1"/>
            <a:r>
              <a:rPr lang="en-US" dirty="0" smtClean="0"/>
              <a:t>Create to</a:t>
            </a:r>
          </a:p>
          <a:p>
            <a:pPr lvl="1"/>
            <a:r>
              <a:rPr lang="en-US" dirty="0" smtClean="0"/>
              <a:t>New Query Editor Window</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a:p>
        </p:txBody>
      </p:sp>
      <p:pic>
        <p:nvPicPr>
          <p:cNvPr id="4" name="Picture 3"/>
          <p:cNvPicPr>
            <a:picLocks noChangeAspect="1"/>
          </p:cNvPicPr>
          <p:nvPr/>
        </p:nvPicPr>
        <p:blipFill rotWithShape="1">
          <a:blip r:embed="rId2"/>
          <a:srcRect t="41677" r="68484" b="5798"/>
          <a:stretch/>
        </p:blipFill>
        <p:spPr>
          <a:xfrm>
            <a:off x="4301495" y="2770093"/>
            <a:ext cx="7593447" cy="3954921"/>
          </a:xfrm>
          <a:prstGeom prst="rect">
            <a:avLst/>
          </a:prstGeom>
        </p:spPr>
      </p:pic>
    </p:spTree>
    <p:extLst>
      <p:ext uri="{BB962C8B-B14F-4D97-AF65-F5344CB8AC3E}">
        <p14:creationId xmlns:p14="http://schemas.microsoft.com/office/powerpoint/2010/main" val="1295869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a:bodyPr>
          <a:lstStyle/>
          <a:p>
            <a:r>
              <a:rPr lang="en-US" dirty="0" smtClean="0"/>
              <a:t>Recognize the need to develop Naming Standards and to consistently use them throughout your database.</a:t>
            </a:r>
          </a:p>
          <a:p>
            <a:r>
              <a:rPr lang="en-US" dirty="0" smtClean="0"/>
              <a:t>Identify the (4) main data types:</a:t>
            </a:r>
          </a:p>
          <a:p>
            <a:pPr lvl="1"/>
            <a:r>
              <a:rPr lang="en-US" dirty="0" smtClean="0"/>
              <a:t>Numeric</a:t>
            </a:r>
          </a:p>
          <a:p>
            <a:pPr lvl="1"/>
            <a:r>
              <a:rPr lang="en-US" dirty="0" smtClean="0"/>
              <a:t>String</a:t>
            </a:r>
          </a:p>
          <a:p>
            <a:pPr lvl="1"/>
            <a:r>
              <a:rPr lang="en-US" dirty="0" smtClean="0"/>
              <a:t>Date / Time</a:t>
            </a:r>
          </a:p>
          <a:p>
            <a:pPr lvl="1"/>
            <a:r>
              <a:rPr lang="en-US" dirty="0" smtClean="0"/>
              <a:t>Other</a:t>
            </a:r>
          </a:p>
          <a:p>
            <a:pPr lvl="1"/>
            <a:endParaRPr lang="en-US" dirty="0" smtClean="0"/>
          </a:p>
          <a:p>
            <a:pPr marL="0" indent="0">
              <a:buNone/>
            </a:pPr>
            <a:endParaRPr lang="en-US" dirty="0"/>
          </a:p>
        </p:txBody>
      </p:sp>
    </p:spTree>
    <p:extLst>
      <p:ext uri="{BB962C8B-B14F-4D97-AF65-F5344CB8AC3E}">
        <p14:creationId xmlns:p14="http://schemas.microsoft.com/office/powerpoint/2010/main" val="246866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0038" y="2222287"/>
            <a:ext cx="11530012" cy="4507126"/>
          </a:xfrm>
        </p:spPr>
        <p:txBody>
          <a:bodyPr>
            <a:normAutofit/>
          </a:bodyPr>
          <a:lstStyle/>
          <a:p>
            <a:r>
              <a:rPr lang="en-US" dirty="0"/>
              <a:t>A data type is an attribute that specifies the type of data that an object can hold</a:t>
            </a:r>
          </a:p>
          <a:p>
            <a:r>
              <a:rPr lang="en-US" dirty="0"/>
              <a:t>The built-in data types fall into the following categories:</a:t>
            </a:r>
          </a:p>
          <a:p>
            <a:pPr lvl="1"/>
            <a:r>
              <a:rPr lang="en-US" dirty="0"/>
              <a:t>Exact numeric </a:t>
            </a:r>
          </a:p>
          <a:p>
            <a:pPr lvl="1"/>
            <a:r>
              <a:rPr lang="en-US" dirty="0"/>
              <a:t>Approximate numeric </a:t>
            </a:r>
          </a:p>
          <a:p>
            <a:pPr lvl="1"/>
            <a:r>
              <a:rPr lang="en-US" dirty="0"/>
              <a:t>Date and time </a:t>
            </a:r>
          </a:p>
          <a:p>
            <a:pPr lvl="1"/>
            <a:r>
              <a:rPr lang="en-US" dirty="0"/>
              <a:t>Character strings </a:t>
            </a:r>
          </a:p>
          <a:p>
            <a:pPr lvl="1"/>
            <a:r>
              <a:rPr lang="en-US" dirty="0"/>
              <a:t>Unicode character strings </a:t>
            </a:r>
          </a:p>
          <a:p>
            <a:pPr lvl="1"/>
            <a:r>
              <a:rPr lang="en-US" dirty="0" smtClean="0"/>
              <a:t>Binary </a:t>
            </a:r>
            <a:r>
              <a:rPr lang="en-US" dirty="0"/>
              <a:t>strings </a:t>
            </a:r>
          </a:p>
          <a:p>
            <a:pPr lvl="1"/>
            <a:r>
              <a:rPr lang="en-US" dirty="0"/>
              <a:t>Other data types </a:t>
            </a:r>
          </a:p>
          <a:p>
            <a:pPr lvl="1"/>
            <a:r>
              <a:rPr lang="en-US" dirty="0"/>
              <a:t>Large valued data types </a:t>
            </a:r>
          </a:p>
          <a:p>
            <a:pPr lvl="1"/>
            <a:r>
              <a:rPr lang="en-US" dirty="0"/>
              <a:t>Large object data types </a:t>
            </a:r>
          </a:p>
          <a:p>
            <a:endParaRPr lang="en-US" dirty="0" smtClean="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 Naming Standards</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smtClean="0"/>
              <a:t>One of the first things that you have to do before designing your database tables, is to decide what kind of data is going to be stored, and as equally important developing a naming standard to be used throughout your database.</a:t>
            </a:r>
          </a:p>
          <a:p>
            <a:r>
              <a:rPr lang="en-US" dirty="0" smtClean="0"/>
              <a:t>In </a:t>
            </a:r>
            <a:r>
              <a:rPr lang="en-US" dirty="0"/>
              <a:t>programming, we have many naming conventions like </a:t>
            </a:r>
            <a:r>
              <a:rPr lang="en-US" dirty="0" err="1"/>
              <a:t>camelCase</a:t>
            </a:r>
            <a:r>
              <a:rPr lang="en-US" dirty="0"/>
              <a:t>, </a:t>
            </a:r>
            <a:r>
              <a:rPr lang="en-US" dirty="0" err="1"/>
              <a:t>PascalCase</a:t>
            </a:r>
            <a:r>
              <a:rPr lang="en-US" dirty="0"/>
              <a:t>, </a:t>
            </a:r>
            <a:r>
              <a:rPr lang="en-US" dirty="0" err="1"/>
              <a:t>under_scores</a:t>
            </a:r>
            <a:r>
              <a:rPr lang="en-US" dirty="0"/>
              <a:t> etc. </a:t>
            </a:r>
            <a:r>
              <a:rPr lang="en-US" dirty="0" smtClean="0"/>
              <a:t> But </a:t>
            </a:r>
            <a:r>
              <a:rPr lang="en-US" dirty="0"/>
              <a:t>each and every organization </a:t>
            </a:r>
            <a:r>
              <a:rPr lang="en-US" dirty="0" smtClean="0"/>
              <a:t>typically uses </a:t>
            </a:r>
            <a:r>
              <a:rPr lang="en-US" dirty="0"/>
              <a:t>its own naming </a:t>
            </a:r>
            <a:r>
              <a:rPr lang="en-US" dirty="0" smtClean="0"/>
              <a:t>conventions.  The main key is to stick to what you use.</a:t>
            </a:r>
          </a:p>
          <a:p>
            <a:r>
              <a:rPr lang="en-US" dirty="0"/>
              <a:t>Tables are used to store data in the database. The naming conventions for a table may have a "</a:t>
            </a:r>
            <a:r>
              <a:rPr lang="en-US" dirty="0" err="1"/>
              <a:t>tbl</a:t>
            </a:r>
            <a:r>
              <a:rPr lang="en-US" dirty="0"/>
              <a:t>" prefix, followed by the table name. </a:t>
            </a:r>
            <a:r>
              <a:rPr lang="en-US" dirty="0" smtClean="0"/>
              <a:t> Moreover</a:t>
            </a:r>
            <a:r>
              <a:rPr lang="en-US" dirty="0"/>
              <a:t>, </a:t>
            </a:r>
            <a:r>
              <a:rPr lang="en-US" dirty="0" err="1"/>
              <a:t>TableName</a:t>
            </a:r>
            <a:r>
              <a:rPr lang="en-US" dirty="0"/>
              <a:t> should be plural. The syntax should be "</a:t>
            </a:r>
            <a:r>
              <a:rPr lang="en-US" dirty="0" err="1"/>
              <a:t>tbl</a:t>
            </a:r>
            <a:r>
              <a:rPr lang="en-US" dirty="0"/>
              <a:t>&lt;</a:t>
            </a:r>
            <a:r>
              <a:rPr lang="en-US" dirty="0" err="1"/>
              <a:t>TableName</a:t>
            </a:r>
            <a:r>
              <a:rPr lang="en-US" dirty="0" smtClean="0"/>
              <a:t>&gt;".</a:t>
            </a:r>
          </a:p>
          <a:p>
            <a:r>
              <a:rPr lang="en-US" dirty="0" smtClean="0"/>
              <a:t>Examples:</a:t>
            </a:r>
          </a:p>
          <a:p>
            <a:pPr lvl="1"/>
            <a:r>
              <a:rPr lang="en-US" dirty="0" err="1"/>
              <a:t>tblEmployees</a:t>
            </a:r>
            <a:endParaRPr lang="en-US" dirty="0"/>
          </a:p>
          <a:p>
            <a:pPr lvl="1"/>
            <a:r>
              <a:rPr lang="en-US" dirty="0" err="1"/>
              <a:t>tblOrders</a:t>
            </a:r>
            <a:endParaRPr lang="en-US" dirty="0"/>
          </a:p>
          <a:p>
            <a:pPr lvl="1"/>
            <a:r>
              <a:rPr lang="en-US" dirty="0" err="1"/>
              <a:t>tblProducts</a:t>
            </a:r>
            <a:r>
              <a:rPr lang="en-US" dirty="0"/>
              <a:t> </a:t>
            </a:r>
            <a:endParaRPr lang="en-US" dirty="0" smtClean="0"/>
          </a:p>
        </p:txBody>
      </p:sp>
    </p:spTree>
    <p:extLst>
      <p:ext uri="{BB962C8B-B14F-4D97-AF65-F5344CB8AC3E}">
        <p14:creationId xmlns:p14="http://schemas.microsoft.com/office/powerpoint/2010/main" val="28042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 Naming Standards</a:t>
            </a:r>
            <a:endParaRPr lang="en-US" dirty="0"/>
          </a:p>
        </p:txBody>
      </p:sp>
      <p:sp>
        <p:nvSpPr>
          <p:cNvPr id="4" name="Content Placeholder 3"/>
          <p:cNvSpPr>
            <a:spLocks noGrp="1"/>
          </p:cNvSpPr>
          <p:nvPr>
            <p:ph idx="1"/>
          </p:nvPr>
        </p:nvSpPr>
        <p:spPr>
          <a:xfrm>
            <a:off x="234511" y="2184187"/>
            <a:ext cx="11840947" cy="4588430"/>
          </a:xfrm>
        </p:spPr>
        <p:txBody>
          <a:bodyPr>
            <a:normAutofit lnSpcReduction="10000"/>
          </a:bodyPr>
          <a:lstStyle/>
          <a:p>
            <a:r>
              <a:rPr lang="en-US" dirty="0" smtClean="0"/>
              <a:t>Primary Key is </a:t>
            </a:r>
            <a:r>
              <a:rPr lang="en-US" dirty="0"/>
              <a:t>a field or a set of fields in the database table that uniquely identify records in the database table. A table can have only one primary key. The naming conventions for a primary key constraints should have a "PK_" prefix, followed by the table name. The syntax should be "PK_&lt;</a:t>
            </a:r>
            <a:r>
              <a:rPr lang="en-US" dirty="0" err="1"/>
              <a:t>TableName</a:t>
            </a:r>
            <a:r>
              <a:rPr lang="en-US" dirty="0"/>
              <a:t>&gt;". </a:t>
            </a:r>
            <a:endParaRPr lang="en-US" dirty="0" smtClean="0"/>
          </a:p>
          <a:p>
            <a:r>
              <a:rPr lang="en-US" dirty="0" smtClean="0"/>
              <a:t>Examples:</a:t>
            </a:r>
          </a:p>
          <a:p>
            <a:pPr lvl="1"/>
            <a:r>
              <a:rPr lang="en-US" dirty="0" err="1"/>
              <a:t>PK_Employees</a:t>
            </a:r>
            <a:endParaRPr lang="en-US" dirty="0"/>
          </a:p>
          <a:p>
            <a:pPr lvl="1"/>
            <a:r>
              <a:rPr lang="en-US" dirty="0" err="1"/>
              <a:t>PK_Orders</a:t>
            </a:r>
            <a:endParaRPr lang="en-US" dirty="0"/>
          </a:p>
          <a:p>
            <a:pPr lvl="1"/>
            <a:r>
              <a:rPr lang="en-US" dirty="0" err="1"/>
              <a:t>PK_Products</a:t>
            </a:r>
            <a:r>
              <a:rPr lang="en-US" dirty="0"/>
              <a:t> </a:t>
            </a:r>
            <a:endParaRPr lang="en-US" dirty="0" smtClean="0"/>
          </a:p>
          <a:p>
            <a:r>
              <a:rPr lang="en-US" dirty="0" smtClean="0"/>
              <a:t>Foreign Key is </a:t>
            </a:r>
            <a:r>
              <a:rPr lang="en-US" dirty="0"/>
              <a:t>a field in the database table that is primary key in other table. The naming conventions for a foreign key constraint should have a "FK_" prefix, followed by the target table name, followed by the source table name. The syntax should be "FK_&lt;</a:t>
            </a:r>
            <a:r>
              <a:rPr lang="en-US" dirty="0" err="1"/>
              <a:t>TargetTable</a:t>
            </a:r>
            <a:r>
              <a:rPr lang="en-US" dirty="0"/>
              <a:t>&gt;_&lt;</a:t>
            </a:r>
            <a:r>
              <a:rPr lang="en-US" dirty="0" err="1"/>
              <a:t>SourceTable</a:t>
            </a:r>
            <a:r>
              <a:rPr lang="en-US" dirty="0"/>
              <a:t>&gt;". </a:t>
            </a:r>
            <a:endParaRPr lang="en-US" dirty="0" smtClean="0"/>
          </a:p>
          <a:p>
            <a:r>
              <a:rPr lang="en-US" dirty="0" smtClean="0">
                <a:effectLst/>
              </a:rPr>
              <a:t>Examples:</a:t>
            </a:r>
          </a:p>
          <a:p>
            <a:pPr lvl="1"/>
            <a:r>
              <a:rPr lang="en-US" dirty="0" err="1"/>
              <a:t>FK_Orders_Employees</a:t>
            </a:r>
            <a:endParaRPr lang="en-US" dirty="0"/>
          </a:p>
          <a:p>
            <a:pPr lvl="1"/>
            <a:r>
              <a:rPr lang="en-US" dirty="0" err="1"/>
              <a:t>FK_Items_Products</a:t>
            </a:r>
            <a:r>
              <a:rPr lang="en-US" dirty="0"/>
              <a:t> </a:t>
            </a:r>
            <a:endParaRPr lang="en-US" dirty="0">
              <a:effectLst/>
            </a:endParaRPr>
          </a:p>
        </p:txBody>
      </p:sp>
    </p:spTree>
    <p:extLst>
      <p:ext uri="{BB962C8B-B14F-4D97-AF65-F5344CB8AC3E}">
        <p14:creationId xmlns:p14="http://schemas.microsoft.com/office/powerpoint/2010/main" val="400695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 Naming Standards</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dirty="0" smtClean="0"/>
              <a:t>Functions are </a:t>
            </a:r>
            <a:r>
              <a:rPr lang="en-US" dirty="0"/>
              <a:t>a set of SQL statements that accepts only input parameters, perform actions and return the </a:t>
            </a:r>
            <a:r>
              <a:rPr lang="en-US" dirty="0" err="1"/>
              <a:t>result.Function</a:t>
            </a:r>
            <a:r>
              <a:rPr lang="en-US" dirty="0"/>
              <a:t> can return only single value or a table. The naming conventions for user defined functions may have a "</a:t>
            </a:r>
            <a:r>
              <a:rPr lang="en-US" dirty="0" err="1"/>
              <a:t>fn</a:t>
            </a:r>
            <a:r>
              <a:rPr lang="en-US" dirty="0"/>
              <a:t>_" prefix, followed by it's action. The syntax should be "</a:t>
            </a:r>
            <a:r>
              <a:rPr lang="en-US" dirty="0" err="1"/>
              <a:t>fn</a:t>
            </a:r>
            <a:r>
              <a:rPr lang="en-US" dirty="0"/>
              <a:t>_&lt;Action&gt;". </a:t>
            </a:r>
            <a:r>
              <a:rPr lang="en-US" dirty="0" smtClean="0"/>
              <a:t>Examples:</a:t>
            </a:r>
          </a:p>
          <a:p>
            <a:pPr lvl="1"/>
            <a:r>
              <a:rPr lang="en-US" dirty="0" err="1"/>
              <a:t>fn_CalulateTax</a:t>
            </a:r>
            <a:endParaRPr lang="en-US" dirty="0"/>
          </a:p>
          <a:p>
            <a:pPr lvl="1"/>
            <a:r>
              <a:rPr lang="en-US" dirty="0" err="1"/>
              <a:t>fn_CalculateAge</a:t>
            </a:r>
            <a:r>
              <a:rPr lang="en-US" dirty="0"/>
              <a:t> </a:t>
            </a:r>
          </a:p>
          <a:p>
            <a:r>
              <a:rPr lang="en-US" dirty="0" smtClean="0"/>
              <a:t>Views are </a:t>
            </a:r>
            <a:r>
              <a:rPr lang="en-US" dirty="0"/>
              <a:t>like a virtual table that can be made over one or more database tables. Generally we put those columns in view that we need to retrieve/query again and again. The naming conventions for a view should have a "</a:t>
            </a:r>
            <a:r>
              <a:rPr lang="en-US" dirty="0" err="1"/>
              <a:t>vw</a:t>
            </a:r>
            <a:r>
              <a:rPr lang="en-US" dirty="0"/>
              <a:t>_" prefix, followed by the namespace, results. The syntax should be "</a:t>
            </a:r>
            <a:r>
              <a:rPr lang="en-US" dirty="0" err="1"/>
              <a:t>vw</a:t>
            </a:r>
            <a:r>
              <a:rPr lang="en-US" dirty="0"/>
              <a:t>_&lt;Result&gt;". </a:t>
            </a:r>
            <a:endParaRPr lang="en-US" dirty="0" smtClean="0"/>
          </a:p>
          <a:p>
            <a:r>
              <a:rPr lang="en-US" dirty="0" smtClean="0"/>
              <a:t>Examples</a:t>
            </a:r>
            <a:r>
              <a:rPr lang="en-US" dirty="0" smtClean="0">
                <a:effectLst/>
              </a:rPr>
              <a:t>:</a:t>
            </a:r>
          </a:p>
          <a:p>
            <a:pPr lvl="1"/>
            <a:r>
              <a:rPr lang="en-US" dirty="0" err="1"/>
              <a:t>vw_EmpOrderDetails</a:t>
            </a:r>
            <a:endParaRPr lang="en-US" dirty="0"/>
          </a:p>
          <a:p>
            <a:pPr lvl="1"/>
            <a:r>
              <a:rPr lang="en-US" dirty="0" err="1"/>
              <a:t>vw_SalesProductDetails</a:t>
            </a:r>
            <a:r>
              <a:rPr lang="en-US" dirty="0"/>
              <a:t> </a:t>
            </a:r>
            <a:endParaRPr lang="en-US" dirty="0">
              <a:effectLst/>
            </a:endParaRPr>
          </a:p>
        </p:txBody>
      </p:sp>
    </p:spTree>
    <p:extLst>
      <p:ext uri="{BB962C8B-B14F-4D97-AF65-F5344CB8AC3E}">
        <p14:creationId xmlns:p14="http://schemas.microsoft.com/office/powerpoint/2010/main" val="50190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Schemas</a:t>
            </a:r>
            <a:endParaRPr lang="en-US" dirty="0"/>
          </a:p>
        </p:txBody>
      </p:sp>
      <p:sp>
        <p:nvSpPr>
          <p:cNvPr id="3" name="Content Placeholder 2"/>
          <p:cNvSpPr>
            <a:spLocks noGrp="1"/>
          </p:cNvSpPr>
          <p:nvPr>
            <p:ph idx="1"/>
          </p:nvPr>
        </p:nvSpPr>
        <p:spPr>
          <a:xfrm>
            <a:off x="363071" y="2222287"/>
            <a:ext cx="11510681" cy="4407113"/>
          </a:xfrm>
        </p:spPr>
        <p:txBody>
          <a:bodyPr/>
          <a:lstStyle/>
          <a:p>
            <a:r>
              <a:rPr lang="en-US" dirty="0"/>
              <a:t>In SQL Server, a database schema </a:t>
            </a:r>
            <a:r>
              <a:rPr lang="en-US" dirty="0" smtClean="0"/>
              <a:t>facilitates </a:t>
            </a:r>
            <a:r>
              <a:rPr lang="en-US" dirty="0"/>
              <a:t>security management. A schema assists in defining who can access each database object. </a:t>
            </a:r>
          </a:p>
          <a:p>
            <a:r>
              <a:rPr lang="en-US" dirty="0"/>
              <a:t>A database schema can also act as a namespace. This prevents name clashes of objects from different schemas.</a:t>
            </a:r>
          </a:p>
          <a:p>
            <a:r>
              <a:rPr lang="en-US" dirty="0"/>
              <a:t>A database schema is a way to logically group objects such as tables, views, stored procedures etc. Think of a schema as a container of objects.</a:t>
            </a:r>
          </a:p>
          <a:p>
            <a:r>
              <a:rPr lang="en-US" dirty="0"/>
              <a:t>You can assign a user login permissions to a single schema so that the user can only access the objects they are authorized to access.</a:t>
            </a:r>
          </a:p>
          <a:p>
            <a:r>
              <a:rPr lang="en-US" dirty="0"/>
              <a:t>Schemas can be created and altered in a database, and users can be granted access to a schema. A schema can be owned by any user, and schema ownership is transferable.</a:t>
            </a:r>
          </a:p>
          <a:p>
            <a:endParaRPr lang="en-US" dirty="0"/>
          </a:p>
        </p:txBody>
      </p:sp>
    </p:spTree>
    <p:extLst>
      <p:ext uri="{BB962C8B-B14F-4D97-AF65-F5344CB8AC3E}">
        <p14:creationId xmlns:p14="http://schemas.microsoft.com/office/powerpoint/2010/main" val="237085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Server Schemas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9129383"/>
              </p:ext>
            </p:extLst>
          </p:nvPr>
        </p:nvGraphicFramePr>
        <p:xfrm>
          <a:off x="363538" y="2222500"/>
          <a:ext cx="11510962"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36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a:t>A data type is simply a declaration of what kinds of information a database will allow and how much disk space or resources you want to allocate to the storage of that information. A data type is an attribute that specifies the type of data that an object can hold as well as the number of bytes of information that can be stored in the object</a:t>
            </a:r>
            <a:r>
              <a:rPr lang="en-US" dirty="0" smtClean="0"/>
              <a:t>.</a:t>
            </a:r>
          </a:p>
          <a:p>
            <a:r>
              <a:rPr lang="en-US" dirty="0" smtClean="0"/>
              <a:t>Microsoft </a:t>
            </a:r>
            <a:r>
              <a:rPr lang="en-US" dirty="0"/>
              <a:t>SQL Server features many built-in data types that can be grouped into the following categories; exact numbers, approximate numbers, dates and times, strings of text characters, </a:t>
            </a:r>
            <a:r>
              <a:rPr lang="en-US" dirty="0" err="1"/>
              <a:t>unicode</a:t>
            </a:r>
            <a:r>
              <a:rPr lang="en-US" dirty="0"/>
              <a:t> character strings, binary data such as images and other files, and spatial </a:t>
            </a:r>
            <a:r>
              <a:rPr lang="en-US" dirty="0" smtClean="0"/>
              <a:t>data.</a:t>
            </a:r>
          </a:p>
          <a:p>
            <a:r>
              <a:rPr lang="en-US" dirty="0"/>
              <a:t>If you have similar data types to choose from but they only differ in byte size, use the data type that has a larger range of values and/or has increased precision</a:t>
            </a:r>
            <a:r>
              <a:rPr lang="en-US" dirty="0" smtClean="0"/>
              <a:t>.</a:t>
            </a:r>
          </a:p>
          <a:p>
            <a:endParaRPr lang="en-US" dirty="0" smtClean="0"/>
          </a:p>
          <a:p>
            <a:endParaRPr lang="en-US" dirty="0" smtClean="0"/>
          </a:p>
        </p:txBody>
      </p:sp>
    </p:spTree>
    <p:extLst>
      <p:ext uri="{BB962C8B-B14F-4D97-AF65-F5344CB8AC3E}">
        <p14:creationId xmlns:p14="http://schemas.microsoft.com/office/powerpoint/2010/main" val="846890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a:t>Exact numeric data types (</a:t>
            </a:r>
            <a:r>
              <a:rPr lang="en-US" dirty="0" err="1"/>
              <a:t>int</a:t>
            </a:r>
            <a:r>
              <a:rPr lang="en-US" dirty="0"/>
              <a:t>, </a:t>
            </a:r>
            <a:r>
              <a:rPr lang="en-US" dirty="0" err="1"/>
              <a:t>tinyint</a:t>
            </a:r>
            <a:r>
              <a:rPr lang="en-US" dirty="0"/>
              <a:t>) are the most common SQL Server data types used to store numeric information.</a:t>
            </a:r>
          </a:p>
          <a:p>
            <a:r>
              <a:rPr lang="en-US" dirty="0"/>
              <a:t>Approximate </a:t>
            </a:r>
            <a:r>
              <a:rPr lang="en-US" dirty="0" err="1"/>
              <a:t>Numerics</a:t>
            </a:r>
            <a:r>
              <a:rPr lang="en-US" dirty="0"/>
              <a:t> include precision (p) which is the total number of decimal digits that could be stored, both to the left and right of the decimal point.</a:t>
            </a:r>
          </a:p>
          <a:p>
            <a:pPr marL="0" indent="0">
              <a:buNone/>
            </a:pPr>
            <a:endParaRPr lang="en-US" dirty="0" smtClean="0"/>
          </a:p>
          <a:p>
            <a:endParaRPr lang="en-US" dirty="0" smtClean="0"/>
          </a:p>
        </p:txBody>
      </p:sp>
    </p:spTree>
    <p:extLst>
      <p:ext uri="{BB962C8B-B14F-4D97-AF65-F5344CB8AC3E}">
        <p14:creationId xmlns:p14="http://schemas.microsoft.com/office/powerpoint/2010/main" val="2285890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6087</TotalTime>
  <Words>1593</Words>
  <Application>Microsoft Office PowerPoint</Application>
  <PresentationFormat>Widescreen</PresentationFormat>
  <Paragraphs>158</Paragraphs>
  <Slides>20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Century Gothic</vt:lpstr>
      <vt:lpstr>Wingdings 2</vt:lpstr>
      <vt:lpstr>Quotable</vt:lpstr>
      <vt:lpstr>Creating Databases and Database Objects</vt:lpstr>
      <vt:lpstr>Objectives</vt:lpstr>
      <vt:lpstr>Data Types – Naming Standards</vt:lpstr>
      <vt:lpstr>Data Types – Naming Standards</vt:lpstr>
      <vt:lpstr>Data Types – Naming Standards</vt:lpstr>
      <vt:lpstr>SQL Server Schemas</vt:lpstr>
      <vt:lpstr>SQL Server Schemas</vt:lpstr>
      <vt:lpstr>Data Types</vt:lpstr>
      <vt:lpstr>Data Types</vt:lpstr>
      <vt:lpstr>Data Types</vt:lpstr>
      <vt:lpstr>Data Types</vt:lpstr>
      <vt:lpstr>Data Types</vt:lpstr>
      <vt:lpstr>Data Types - Conversions</vt:lpstr>
      <vt:lpstr>Data Types - Collation</vt:lpstr>
      <vt:lpstr>SQL Server – NULL Values</vt:lpstr>
      <vt:lpstr>Create a Database</vt:lpstr>
      <vt:lpstr>Create a Database</vt:lpstr>
      <vt:lpstr>Create a Table</vt:lpstr>
      <vt:lpstr>Create a Table</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50</cp:revision>
  <dcterms:created xsi:type="dcterms:W3CDTF">2015-08-25T16:21:52Z</dcterms:created>
  <dcterms:modified xsi:type="dcterms:W3CDTF">2015-09-21T21:37:27Z</dcterms:modified>
</cp:coreProperties>
</file>