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2"/>
  </p:notesMasterIdLst>
  <p:sldIdLst>
    <p:sldId id="256" r:id="rId2"/>
    <p:sldId id="266" r:id="rId3"/>
    <p:sldId id="304" r:id="rId4"/>
    <p:sldId id="307" r:id="rId5"/>
    <p:sldId id="257" r:id="rId6"/>
    <p:sldId id="297" r:id="rId7"/>
    <p:sldId id="298" r:id="rId8"/>
    <p:sldId id="300" r:id="rId9"/>
    <p:sldId id="301" r:id="rId10"/>
    <p:sldId id="302" r:id="rId11"/>
    <p:sldId id="303" r:id="rId12"/>
    <p:sldId id="305" r:id="rId13"/>
    <p:sldId id="306" r:id="rId14"/>
    <p:sldId id="308" r:id="rId15"/>
    <p:sldId id="309" r:id="rId16"/>
    <p:sldId id="310" r:id="rId17"/>
    <p:sldId id="311" r:id="rId18"/>
    <p:sldId id="312" r:id="rId19"/>
    <p:sldId id="299"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124" autoAdjust="0"/>
  </p:normalViewPr>
  <p:slideViewPr>
    <p:cSldViewPr snapToGrid="0">
      <p:cViewPr varScale="1">
        <p:scale>
          <a:sx n="60" d="100"/>
          <a:sy n="60" d="100"/>
        </p:scale>
        <p:origin x="50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10/1/2015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3</a:t>
            </a:fld>
            <a:endParaRPr lang="en-US"/>
          </a:p>
        </p:txBody>
      </p:sp>
    </p:spTree>
    <p:extLst>
      <p:ext uri="{BB962C8B-B14F-4D97-AF65-F5344CB8AC3E}">
        <p14:creationId xmlns:p14="http://schemas.microsoft.com/office/powerpoint/2010/main" val="1659484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15</a:t>
            </a:fld>
            <a:endParaRPr lang="en-US"/>
          </a:p>
        </p:txBody>
      </p:sp>
    </p:spTree>
    <p:extLst>
      <p:ext uri="{BB962C8B-B14F-4D97-AF65-F5344CB8AC3E}">
        <p14:creationId xmlns:p14="http://schemas.microsoft.com/office/powerpoint/2010/main" val="36342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16</a:t>
            </a:fld>
            <a:endParaRPr lang="en-US"/>
          </a:p>
        </p:txBody>
      </p:sp>
    </p:spTree>
    <p:extLst>
      <p:ext uri="{BB962C8B-B14F-4D97-AF65-F5344CB8AC3E}">
        <p14:creationId xmlns:p14="http://schemas.microsoft.com/office/powerpoint/2010/main" val="73300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18</a:t>
            </a:fld>
            <a:endParaRPr lang="en-US"/>
          </a:p>
        </p:txBody>
      </p:sp>
    </p:spTree>
    <p:extLst>
      <p:ext uri="{BB962C8B-B14F-4D97-AF65-F5344CB8AC3E}">
        <p14:creationId xmlns:p14="http://schemas.microsoft.com/office/powerpoint/2010/main" val="1482677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5</a:t>
            </a:fld>
            <a:endParaRPr lang="en-US"/>
          </a:p>
        </p:txBody>
      </p:sp>
    </p:spTree>
    <p:extLst>
      <p:ext uri="{BB962C8B-B14F-4D97-AF65-F5344CB8AC3E}">
        <p14:creationId xmlns:p14="http://schemas.microsoft.com/office/powerpoint/2010/main" val="143833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6</a:t>
            </a:fld>
            <a:endParaRPr lang="en-US"/>
          </a:p>
        </p:txBody>
      </p:sp>
    </p:spTree>
    <p:extLst>
      <p:ext uri="{BB962C8B-B14F-4D97-AF65-F5344CB8AC3E}">
        <p14:creationId xmlns:p14="http://schemas.microsoft.com/office/powerpoint/2010/main" val="137755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7</a:t>
            </a:fld>
            <a:endParaRPr lang="en-US"/>
          </a:p>
        </p:txBody>
      </p:sp>
    </p:spTree>
    <p:extLst>
      <p:ext uri="{BB962C8B-B14F-4D97-AF65-F5344CB8AC3E}">
        <p14:creationId xmlns:p14="http://schemas.microsoft.com/office/powerpoint/2010/main" val="235517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8</a:t>
            </a:fld>
            <a:endParaRPr lang="en-US"/>
          </a:p>
        </p:txBody>
      </p:sp>
    </p:spTree>
    <p:extLst>
      <p:ext uri="{BB962C8B-B14F-4D97-AF65-F5344CB8AC3E}">
        <p14:creationId xmlns:p14="http://schemas.microsoft.com/office/powerpoint/2010/main" val="176745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9</a:t>
            </a:fld>
            <a:endParaRPr lang="en-US"/>
          </a:p>
        </p:txBody>
      </p:sp>
    </p:spTree>
    <p:extLst>
      <p:ext uri="{BB962C8B-B14F-4D97-AF65-F5344CB8AC3E}">
        <p14:creationId xmlns:p14="http://schemas.microsoft.com/office/powerpoint/2010/main" val="329622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10</a:t>
            </a:fld>
            <a:endParaRPr lang="en-US"/>
          </a:p>
        </p:txBody>
      </p:sp>
    </p:spTree>
    <p:extLst>
      <p:ext uri="{BB962C8B-B14F-4D97-AF65-F5344CB8AC3E}">
        <p14:creationId xmlns:p14="http://schemas.microsoft.com/office/powerpoint/2010/main" val="867081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11</a:t>
            </a:fld>
            <a:endParaRPr lang="en-US"/>
          </a:p>
        </p:txBody>
      </p:sp>
    </p:spTree>
    <p:extLst>
      <p:ext uri="{BB962C8B-B14F-4D97-AF65-F5344CB8AC3E}">
        <p14:creationId xmlns:p14="http://schemas.microsoft.com/office/powerpoint/2010/main" val="2583535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14</a:t>
            </a:fld>
            <a:endParaRPr lang="en-US"/>
          </a:p>
        </p:txBody>
      </p:sp>
    </p:spTree>
    <p:extLst>
      <p:ext uri="{BB962C8B-B14F-4D97-AF65-F5344CB8AC3E}">
        <p14:creationId xmlns:p14="http://schemas.microsoft.com/office/powerpoint/2010/main" val="348962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10/1/2015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10/1/2015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&amp; Altering Tables &amp; Views</a:t>
            </a:r>
            <a:endParaRPr lang="en-US" dirty="0"/>
          </a:p>
        </p:txBody>
      </p:sp>
      <p:sp>
        <p:nvSpPr>
          <p:cNvPr id="3" name="Subtitle 2"/>
          <p:cNvSpPr>
            <a:spLocks noGrp="1"/>
          </p:cNvSpPr>
          <p:nvPr>
            <p:ph type="subTitle" idx="1"/>
          </p:nvPr>
        </p:nvSpPr>
        <p:spPr/>
        <p:txBody>
          <a:bodyPr/>
          <a:lstStyle/>
          <a:p>
            <a:r>
              <a:rPr lang="en-US" dirty="0" smtClean="0"/>
              <a:t>Getting started with Tables and Views</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Identity</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b="1" dirty="0"/>
              <a:t>IDENTITY</a:t>
            </a:r>
            <a:r>
              <a:rPr lang="en-US" dirty="0"/>
              <a:t> is a SQL Server-specific command, and its purpose is to allow SQL Server to automatically insert numerical primary key values to a table as new data is inserted. This is similar to the </a:t>
            </a:r>
            <a:r>
              <a:rPr lang="en-US" dirty="0" smtClean="0"/>
              <a:t>Auto Increment command MySQL.</a:t>
            </a:r>
          </a:p>
          <a:p>
            <a:r>
              <a:rPr lang="en-US" dirty="0" smtClean="0"/>
              <a:t>The </a:t>
            </a:r>
            <a:r>
              <a:rPr lang="en-US" dirty="0"/>
              <a:t>syntax for </a:t>
            </a:r>
            <a:r>
              <a:rPr lang="en-US" b="1" dirty="0"/>
              <a:t>IDENTITY</a:t>
            </a:r>
            <a:r>
              <a:rPr lang="en-US" dirty="0"/>
              <a:t> is as follows: </a:t>
            </a:r>
            <a:endParaRPr lang="en-US" dirty="0" smtClean="0"/>
          </a:p>
          <a:p>
            <a:pPr lvl="1"/>
            <a:r>
              <a:rPr lang="en-US" b="1" dirty="0"/>
              <a:t>CREATE TABLE TABLE_NAME </a:t>
            </a:r>
            <a:br>
              <a:rPr lang="en-US" b="1" dirty="0"/>
            </a:br>
            <a:r>
              <a:rPr lang="en-US" b="1" dirty="0"/>
              <a:t>(PRIMARY_KEY_COLUMN INT PRIMARY KEY IDENTITY ( [</a:t>
            </a:r>
            <a:r>
              <a:rPr lang="en-US" b="1" dirty="0" err="1"/>
              <a:t>Initial_Value</a:t>
            </a:r>
            <a:r>
              <a:rPr lang="en-US" b="1" dirty="0"/>
              <a:t>], [Interval] ), </a:t>
            </a:r>
            <a:br>
              <a:rPr lang="en-US" b="1" dirty="0"/>
            </a:br>
            <a:r>
              <a:rPr lang="en-US" b="1" dirty="0"/>
              <a:t>...); </a:t>
            </a:r>
            <a:endParaRPr lang="en-US" b="1" dirty="0" smtClean="0"/>
          </a:p>
          <a:p>
            <a:r>
              <a:rPr lang="en-US" dirty="0"/>
              <a:t>where [</a:t>
            </a:r>
            <a:r>
              <a:rPr lang="en-US" dirty="0" err="1"/>
              <a:t>Initial_Value</a:t>
            </a:r>
            <a:r>
              <a:rPr lang="en-US" dirty="0"/>
              <a:t>] is the first value of the primary key, and [Interval] is the interval between two consecutive identity values. If no [</a:t>
            </a:r>
            <a:r>
              <a:rPr lang="en-US" dirty="0" err="1"/>
              <a:t>Initial_Value</a:t>
            </a:r>
            <a:r>
              <a:rPr lang="en-US" dirty="0"/>
              <a:t>] or [Interval] is specified, the default for both is 1. In other words, the first row would be 1, and subsequent rows would get a value that is 1 larger than the previous row. </a:t>
            </a:r>
          </a:p>
          <a:p>
            <a:endParaRPr lang="en-US" b="1" dirty="0" smtClean="0"/>
          </a:p>
        </p:txBody>
      </p:sp>
    </p:spTree>
    <p:extLst>
      <p:ext uri="{BB962C8B-B14F-4D97-AF65-F5344CB8AC3E}">
        <p14:creationId xmlns:p14="http://schemas.microsoft.com/office/powerpoint/2010/main" val="2490393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Identity</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a:t>For example, let's say we want to create a table that consists of a primary key, last name, and first name. We use the following SQL: </a:t>
            </a:r>
          </a:p>
          <a:p>
            <a:pPr lvl="1"/>
            <a:r>
              <a:rPr lang="en-US" b="1" dirty="0"/>
              <a:t>CREATE TABLE USER_TABLE </a:t>
            </a:r>
            <a:br>
              <a:rPr lang="en-US" b="1" dirty="0"/>
            </a:br>
            <a:r>
              <a:rPr lang="en-US" b="1" dirty="0"/>
              <a:t>(</a:t>
            </a:r>
            <a:r>
              <a:rPr lang="en-US" b="1" dirty="0" err="1"/>
              <a:t>Userid</a:t>
            </a:r>
            <a:r>
              <a:rPr lang="en-US" b="1" dirty="0"/>
              <a:t> </a:t>
            </a:r>
            <a:r>
              <a:rPr lang="en-US" b="1" dirty="0" err="1"/>
              <a:t>int</a:t>
            </a:r>
            <a:r>
              <a:rPr lang="en-US" b="1" dirty="0"/>
              <a:t> PRIMARY KEY IDENTITY(2,1), </a:t>
            </a:r>
            <a:br>
              <a:rPr lang="en-US" b="1" dirty="0"/>
            </a:br>
            <a:r>
              <a:rPr lang="en-US" b="1" dirty="0" err="1"/>
              <a:t>Last_Name</a:t>
            </a:r>
            <a:r>
              <a:rPr lang="en-US" b="1" dirty="0"/>
              <a:t> </a:t>
            </a:r>
            <a:r>
              <a:rPr lang="en-US" b="1" dirty="0" err="1"/>
              <a:t>nvarchar</a:t>
            </a:r>
            <a:r>
              <a:rPr lang="en-US" b="1" dirty="0"/>
              <a:t>(50), </a:t>
            </a:r>
            <a:br>
              <a:rPr lang="en-US" b="1" dirty="0"/>
            </a:br>
            <a:r>
              <a:rPr lang="en-US" b="1" dirty="0" err="1"/>
              <a:t>First_Name</a:t>
            </a:r>
            <a:r>
              <a:rPr lang="en-US" b="1" dirty="0"/>
              <a:t> </a:t>
            </a:r>
            <a:r>
              <a:rPr lang="en-US" b="1" dirty="0" err="1"/>
              <a:t>nvarchar</a:t>
            </a:r>
            <a:r>
              <a:rPr lang="en-US" b="1" dirty="0"/>
              <a:t>(50)); </a:t>
            </a:r>
            <a:endParaRPr lang="en-US" b="1" dirty="0" smtClean="0"/>
          </a:p>
          <a:p>
            <a:r>
              <a:rPr lang="en-US" dirty="0"/>
              <a:t>Upon creation, the table is empty. </a:t>
            </a:r>
          </a:p>
          <a:p>
            <a:r>
              <a:rPr lang="en-US" dirty="0"/>
              <a:t>We will insert the first value: </a:t>
            </a:r>
            <a:endParaRPr lang="en-US" dirty="0" smtClean="0"/>
          </a:p>
          <a:p>
            <a:pPr lvl="1"/>
            <a:r>
              <a:rPr lang="en-US" dirty="0" smtClean="0"/>
              <a:t>INSERT INTO USER_TBALE VALUES (‘Washington’, ‘George’);</a:t>
            </a:r>
          </a:p>
          <a:p>
            <a:r>
              <a:rPr lang="en-US" dirty="0" smtClean="0"/>
              <a:t>Now the table has the following values:</a:t>
            </a:r>
          </a:p>
          <a:p>
            <a:endParaRPr lang="en-US" dirty="0"/>
          </a:p>
          <a:p>
            <a:endParaRPr lang="en-US" b="1" dirty="0" smtClean="0"/>
          </a:p>
        </p:txBody>
      </p:sp>
      <p:graphicFrame>
        <p:nvGraphicFramePr>
          <p:cNvPr id="8" name="Table 7"/>
          <p:cNvGraphicFramePr>
            <a:graphicFrameLocks noGrp="1"/>
          </p:cNvGraphicFramePr>
          <p:nvPr>
            <p:extLst>
              <p:ext uri="{D42A27DB-BD31-4B8C-83A1-F6EECF244321}">
                <p14:modId xmlns:p14="http://schemas.microsoft.com/office/powerpoint/2010/main" val="3227449948"/>
              </p:ext>
            </p:extLst>
          </p:nvPr>
        </p:nvGraphicFramePr>
        <p:xfrm>
          <a:off x="2260600" y="5901266"/>
          <a:ext cx="8127999" cy="74168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USERID</a:t>
                      </a:r>
                      <a:endParaRPr lang="en-US" dirty="0"/>
                    </a:p>
                  </a:txBody>
                  <a:tcPr/>
                </a:tc>
                <a:tc>
                  <a:txBody>
                    <a:bodyPr/>
                    <a:lstStyle/>
                    <a:p>
                      <a:r>
                        <a:rPr lang="en-US" dirty="0" err="1" smtClean="0"/>
                        <a:t>Last_Name</a:t>
                      </a:r>
                      <a:endParaRPr lang="en-US" dirty="0"/>
                    </a:p>
                  </a:txBody>
                  <a:tcPr/>
                </a:tc>
                <a:tc>
                  <a:txBody>
                    <a:bodyPr/>
                    <a:lstStyle/>
                    <a:p>
                      <a:r>
                        <a:rPr lang="en-US" dirty="0" err="1" smtClean="0"/>
                        <a:t>First_Name</a:t>
                      </a:r>
                      <a:endParaRPr lang="en-US" dirty="0"/>
                    </a:p>
                  </a:txBody>
                  <a:tcPr/>
                </a:tc>
              </a:tr>
              <a:tr h="370840">
                <a:tc>
                  <a:txBody>
                    <a:bodyPr/>
                    <a:lstStyle/>
                    <a:p>
                      <a:r>
                        <a:rPr lang="en-US" dirty="0" smtClean="0"/>
                        <a:t>2</a:t>
                      </a:r>
                      <a:endParaRPr lang="en-US" dirty="0"/>
                    </a:p>
                  </a:txBody>
                  <a:tcPr/>
                </a:tc>
                <a:tc>
                  <a:txBody>
                    <a:bodyPr/>
                    <a:lstStyle/>
                    <a:p>
                      <a:r>
                        <a:rPr lang="en-US" dirty="0" smtClean="0"/>
                        <a:t>Washington</a:t>
                      </a:r>
                      <a:endParaRPr lang="en-US" dirty="0"/>
                    </a:p>
                  </a:txBody>
                  <a:tcPr/>
                </a:tc>
                <a:tc>
                  <a:txBody>
                    <a:bodyPr/>
                    <a:lstStyle/>
                    <a:p>
                      <a:r>
                        <a:rPr lang="en-US" dirty="0" smtClean="0"/>
                        <a:t>George</a:t>
                      </a:r>
                      <a:endParaRPr lang="en-US" dirty="0"/>
                    </a:p>
                  </a:txBody>
                  <a:tcPr/>
                </a:tc>
              </a:tr>
            </a:tbl>
          </a:graphicData>
        </a:graphic>
      </p:graphicFrame>
    </p:spTree>
    <p:extLst>
      <p:ext uri="{BB962C8B-B14F-4D97-AF65-F5344CB8AC3E}">
        <p14:creationId xmlns:p14="http://schemas.microsoft.com/office/powerpoint/2010/main" val="507221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Defined Data Types</a:t>
            </a:r>
            <a:endParaRPr lang="en-US" dirty="0"/>
          </a:p>
        </p:txBody>
      </p:sp>
      <p:sp>
        <p:nvSpPr>
          <p:cNvPr id="3" name="Content Placeholder 2"/>
          <p:cNvSpPr>
            <a:spLocks noGrp="1"/>
          </p:cNvSpPr>
          <p:nvPr>
            <p:ph idx="1"/>
          </p:nvPr>
        </p:nvSpPr>
        <p:spPr>
          <a:xfrm>
            <a:off x="355600" y="2222287"/>
            <a:ext cx="11696700" cy="4470613"/>
          </a:xfrm>
        </p:spPr>
        <p:txBody>
          <a:bodyPr>
            <a:normAutofit/>
          </a:bodyPr>
          <a:lstStyle/>
          <a:p>
            <a:r>
              <a:rPr lang="en-US" dirty="0"/>
              <a:t>A </a:t>
            </a:r>
            <a:r>
              <a:rPr lang="en-US" b="1" dirty="0"/>
              <a:t>user defined datatype</a:t>
            </a:r>
            <a:r>
              <a:rPr lang="en-US" dirty="0"/>
              <a:t> </a:t>
            </a:r>
            <a:r>
              <a:rPr lang="en-US" dirty="0" smtClean="0"/>
              <a:t>is based </a:t>
            </a:r>
            <a:r>
              <a:rPr lang="en-US" dirty="0"/>
              <a:t>on system datatype in Microsoft SQL Server and it is created by a user.  </a:t>
            </a:r>
            <a:r>
              <a:rPr lang="en-US" dirty="0" smtClean="0"/>
              <a:t>You </a:t>
            </a:r>
            <a:r>
              <a:rPr lang="en-US" dirty="0"/>
              <a:t>can create this type of datatype whenever a particular type of data is stored in many tables in database. While creating a user defined datatype, the user must assure that the matching column has the same datatype, length and null ability in all tables in which it appears. you can create it using </a:t>
            </a:r>
            <a:r>
              <a:rPr lang="en-US" dirty="0" err="1"/>
              <a:t>sp_addtype</a:t>
            </a:r>
            <a:r>
              <a:rPr lang="en-US" dirty="0"/>
              <a:t>  system stored </a:t>
            </a:r>
            <a:r>
              <a:rPr lang="en-US" dirty="0" smtClean="0"/>
              <a:t>procedure or through the designer.</a:t>
            </a:r>
          </a:p>
          <a:p>
            <a:r>
              <a:rPr lang="en-US" b="1" dirty="0"/>
              <a:t>Syntax</a:t>
            </a:r>
            <a:r>
              <a:rPr lang="en-US" dirty="0"/>
              <a:t> </a:t>
            </a:r>
            <a:br>
              <a:rPr lang="en-US" dirty="0"/>
            </a:br>
            <a:r>
              <a:rPr lang="en-US" dirty="0"/>
              <a:t/>
            </a:r>
            <a:br>
              <a:rPr lang="en-US" dirty="0"/>
            </a:br>
            <a:r>
              <a:rPr lang="en-US" dirty="0" err="1"/>
              <a:t>sp_addtype</a:t>
            </a:r>
            <a:r>
              <a:rPr lang="en-US" dirty="0"/>
              <a:t> name, </a:t>
            </a:r>
            <a:r>
              <a:rPr lang="en-US" dirty="0" err="1"/>
              <a:t>system_data_type</a:t>
            </a:r>
            <a:r>
              <a:rPr lang="en-US" dirty="0"/>
              <a:t>, </a:t>
            </a:r>
            <a:r>
              <a:rPr lang="en-US" dirty="0" err="1"/>
              <a:t>null_type</a:t>
            </a:r>
            <a:r>
              <a:rPr lang="en-US" dirty="0"/>
              <a:t> </a:t>
            </a:r>
            <a:br>
              <a:rPr lang="en-US" dirty="0"/>
            </a:br>
            <a:r>
              <a:rPr lang="en-US" dirty="0"/>
              <a:t/>
            </a:r>
            <a:br>
              <a:rPr lang="en-US" dirty="0"/>
            </a:br>
            <a:r>
              <a:rPr lang="en-US" dirty="0"/>
              <a:t>Explanation of syntax.</a:t>
            </a:r>
            <a:br>
              <a:rPr lang="en-US" dirty="0"/>
            </a:br>
            <a:r>
              <a:rPr lang="en-US" b="1" dirty="0"/>
              <a:t>name:</a:t>
            </a:r>
            <a:r>
              <a:rPr lang="en-US" dirty="0"/>
              <a:t> name of the user defined data type.</a:t>
            </a:r>
            <a:br>
              <a:rPr lang="en-US" dirty="0"/>
            </a:br>
            <a:r>
              <a:rPr lang="en-US" b="1" dirty="0" err="1"/>
              <a:t>system_data_type</a:t>
            </a:r>
            <a:r>
              <a:rPr lang="en-US" b="1" dirty="0"/>
              <a:t>:</a:t>
            </a:r>
            <a:r>
              <a:rPr lang="en-US" dirty="0"/>
              <a:t> it is data type on which the user data type is based.</a:t>
            </a:r>
            <a:br>
              <a:rPr lang="en-US" dirty="0"/>
            </a:br>
            <a:r>
              <a:rPr lang="en-US" b="1" dirty="0" err="1"/>
              <a:t>null_type</a:t>
            </a:r>
            <a:r>
              <a:rPr lang="en-US" b="1" dirty="0"/>
              <a:t> :</a:t>
            </a:r>
            <a:r>
              <a:rPr lang="en-US" dirty="0"/>
              <a:t> how the user defined data type handles null values. It must be enclosed in single quotation marks 'NULL'  or 'NOT NULL'. </a:t>
            </a:r>
          </a:p>
        </p:txBody>
      </p:sp>
    </p:spTree>
    <p:extLst>
      <p:ext uri="{BB962C8B-B14F-4D97-AF65-F5344CB8AC3E}">
        <p14:creationId xmlns:p14="http://schemas.microsoft.com/office/powerpoint/2010/main" val="80620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Defined Data Types</a:t>
            </a:r>
            <a:endParaRPr lang="en-US" dirty="0"/>
          </a:p>
        </p:txBody>
      </p:sp>
      <p:sp>
        <p:nvSpPr>
          <p:cNvPr id="3" name="Content Placeholder 2"/>
          <p:cNvSpPr>
            <a:spLocks noGrp="1"/>
          </p:cNvSpPr>
          <p:nvPr>
            <p:ph idx="1"/>
          </p:nvPr>
        </p:nvSpPr>
        <p:spPr>
          <a:xfrm>
            <a:off x="355600" y="2222287"/>
            <a:ext cx="11696700" cy="4470613"/>
          </a:xfrm>
        </p:spPr>
        <p:txBody>
          <a:bodyPr>
            <a:normAutofit fontScale="92500" lnSpcReduction="20000"/>
          </a:bodyPr>
          <a:lstStyle/>
          <a:p>
            <a:r>
              <a:rPr lang="en-US" dirty="0"/>
              <a:t>Mostly we use column name, data type and NULL | NOT NULL to creating a table but when you created user defined data type than you need  not to add this line while your creating a table. I used user defined datatype in creating a below table and see the difference. </a:t>
            </a:r>
            <a:br>
              <a:rPr lang="en-US" dirty="0"/>
            </a:br>
            <a:r>
              <a:rPr lang="en-US" dirty="0"/>
              <a:t/>
            </a:r>
            <a:br>
              <a:rPr lang="en-US" dirty="0"/>
            </a:br>
            <a:r>
              <a:rPr lang="en-US" dirty="0"/>
              <a:t>Step 1 : </a:t>
            </a:r>
            <a:r>
              <a:rPr lang="en-US" dirty="0" err="1"/>
              <a:t>sp_addtype</a:t>
            </a:r>
            <a:r>
              <a:rPr lang="en-US" dirty="0"/>
              <a:t> </a:t>
            </a:r>
            <a:r>
              <a:rPr lang="en-US" dirty="0" err="1"/>
              <a:t>fname</a:t>
            </a:r>
            <a:r>
              <a:rPr lang="en-US" dirty="0"/>
              <a:t>, 'varchar(20)','not null'</a:t>
            </a:r>
            <a:br>
              <a:rPr lang="en-US" dirty="0"/>
            </a:br>
            <a:r>
              <a:rPr lang="en-US" dirty="0"/>
              <a:t/>
            </a:r>
            <a:br>
              <a:rPr lang="en-US" dirty="0"/>
            </a:br>
            <a:r>
              <a:rPr lang="en-US" dirty="0"/>
              <a:t>Step 2 : Press F5 to execute the query</a:t>
            </a:r>
            <a:r>
              <a:rPr lang="en-US" dirty="0" smtClean="0"/>
              <a:t>. - </a:t>
            </a:r>
            <a:r>
              <a:rPr lang="en-US" i="1" dirty="0" smtClean="0"/>
              <a:t>you </a:t>
            </a:r>
            <a:r>
              <a:rPr lang="en-US" i="1" dirty="0"/>
              <a:t>will get a message that is showing in below figure</a:t>
            </a:r>
            <a:r>
              <a:rPr lang="en-US" dirty="0"/>
              <a:t>.</a:t>
            </a:r>
            <a:br>
              <a:rPr lang="en-US" dirty="0"/>
            </a:br>
            <a:endParaRPr lang="en-US" dirty="0" smtClean="0"/>
          </a:p>
          <a:p>
            <a:r>
              <a:rPr lang="en-US" dirty="0"/>
              <a:t>Step 3 : Create a customer table using user defined data type. </a:t>
            </a:r>
          </a:p>
          <a:p>
            <a:pPr marL="800100" lvl="2" indent="0">
              <a:buNone/>
            </a:pPr>
            <a:r>
              <a:rPr lang="en-US" dirty="0" smtClean="0"/>
              <a:t>create </a:t>
            </a:r>
            <a:r>
              <a:rPr lang="en-US" dirty="0"/>
              <a:t>table customer</a:t>
            </a:r>
            <a:br>
              <a:rPr lang="en-US" dirty="0"/>
            </a:br>
            <a:r>
              <a:rPr lang="en-US" dirty="0"/>
              <a:t>(</a:t>
            </a:r>
            <a:br>
              <a:rPr lang="en-US" dirty="0"/>
            </a:br>
            <a:r>
              <a:rPr lang="en-US" dirty="0" err="1"/>
              <a:t>custFName</a:t>
            </a:r>
            <a:r>
              <a:rPr lang="en-US" dirty="0"/>
              <a:t> </a:t>
            </a:r>
            <a:r>
              <a:rPr lang="en-US" dirty="0" err="1"/>
              <a:t>fname</a:t>
            </a:r>
            <a:r>
              <a:rPr lang="en-US" dirty="0"/>
              <a:t>,</a:t>
            </a:r>
            <a:br>
              <a:rPr lang="en-US" dirty="0"/>
            </a:br>
            <a:r>
              <a:rPr lang="en-US" dirty="0" err="1"/>
              <a:t>custLName</a:t>
            </a:r>
            <a:r>
              <a:rPr lang="en-US" dirty="0"/>
              <a:t> varchar(20) not null,</a:t>
            </a:r>
            <a:br>
              <a:rPr lang="en-US" dirty="0"/>
            </a:br>
            <a:r>
              <a:rPr lang="en-US" dirty="0"/>
              <a:t>city varchar(20) not null</a:t>
            </a:r>
            <a:br>
              <a:rPr lang="en-US" dirty="0"/>
            </a:br>
            <a:r>
              <a:rPr lang="en-US" dirty="0"/>
              <a:t>) </a:t>
            </a:r>
          </a:p>
          <a:p>
            <a:r>
              <a:rPr lang="en-US" dirty="0"/>
              <a:t>Step 4 : Press F5 to execute the </a:t>
            </a:r>
            <a:r>
              <a:rPr lang="en-US" dirty="0" smtClean="0"/>
              <a:t>query. - </a:t>
            </a:r>
            <a:r>
              <a:rPr lang="en-US" i="1" dirty="0" smtClean="0"/>
              <a:t>You </a:t>
            </a:r>
            <a:r>
              <a:rPr lang="en-US" i="1" dirty="0"/>
              <a:t>will get a message that Command(s) completed </a:t>
            </a:r>
            <a:r>
              <a:rPr lang="en-US" i="1" dirty="0" smtClean="0"/>
              <a:t>successfully.</a:t>
            </a:r>
          </a:p>
          <a:p>
            <a:r>
              <a:rPr lang="en-US" dirty="0" smtClean="0"/>
              <a:t>Step </a:t>
            </a:r>
            <a:r>
              <a:rPr lang="en-US" dirty="0"/>
              <a:t>5 : To view the structure of table use select </a:t>
            </a:r>
            <a:r>
              <a:rPr lang="en-US" dirty="0" smtClean="0"/>
              <a:t>statement</a:t>
            </a:r>
            <a:br>
              <a:rPr lang="en-US" dirty="0" smtClean="0"/>
            </a:br>
            <a:r>
              <a:rPr lang="en-US" dirty="0" smtClean="0"/>
              <a:t>		select </a:t>
            </a:r>
            <a:r>
              <a:rPr lang="en-US" dirty="0"/>
              <a:t>* from customer</a:t>
            </a:r>
            <a:br>
              <a:rPr lang="en-US" dirty="0"/>
            </a:br>
            <a:r>
              <a:rPr lang="en-US" dirty="0" smtClean="0"/>
              <a:t>Step </a:t>
            </a:r>
            <a:r>
              <a:rPr lang="en-US" dirty="0"/>
              <a:t>6 : Press F5 to execute the query. </a:t>
            </a:r>
          </a:p>
        </p:txBody>
      </p:sp>
    </p:spTree>
    <p:extLst>
      <p:ext uri="{BB962C8B-B14F-4D97-AF65-F5344CB8AC3E}">
        <p14:creationId xmlns:p14="http://schemas.microsoft.com/office/powerpoint/2010/main" val="20363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Compression</a:t>
            </a:r>
            <a:endParaRPr lang="en-US" dirty="0"/>
          </a:p>
        </p:txBody>
      </p:sp>
      <p:sp>
        <p:nvSpPr>
          <p:cNvPr id="3" name="Content Placeholder 2"/>
          <p:cNvSpPr>
            <a:spLocks noGrp="1"/>
          </p:cNvSpPr>
          <p:nvPr>
            <p:ph idx="1"/>
          </p:nvPr>
        </p:nvSpPr>
        <p:spPr>
          <a:xfrm>
            <a:off x="190500" y="2222287"/>
            <a:ext cx="11823700" cy="4508713"/>
          </a:xfrm>
        </p:spPr>
        <p:txBody>
          <a:bodyPr>
            <a:normAutofit/>
          </a:bodyPr>
          <a:lstStyle/>
          <a:p>
            <a:r>
              <a:rPr lang="en-US" dirty="0"/>
              <a:t>A great feature of SQL Server is </a:t>
            </a:r>
            <a:r>
              <a:rPr lang="en-US" b="1" dirty="0"/>
              <a:t>data compression</a:t>
            </a:r>
            <a:r>
              <a:rPr lang="en-US" dirty="0"/>
              <a:t>, which will reduce the size of a database on disk, making storage and administration easier. Pages have free space on them. They also have bits of data that are repeated</a:t>
            </a:r>
            <a:r>
              <a:rPr lang="en-US" dirty="0" smtClean="0"/>
              <a:t>.</a:t>
            </a:r>
          </a:p>
          <a:p>
            <a:r>
              <a:rPr lang="en-US" dirty="0"/>
              <a:t>SQL Server 2008 (and newer versions) </a:t>
            </a:r>
            <a:r>
              <a:rPr lang="en-US" b="1" dirty="0"/>
              <a:t>Enterprise Edition</a:t>
            </a:r>
            <a:r>
              <a:rPr lang="en-US" dirty="0"/>
              <a:t> includes two types of data compression: row and page</a:t>
            </a:r>
            <a:r>
              <a:rPr lang="en-US" dirty="0" smtClean="0"/>
              <a:t>.</a:t>
            </a:r>
          </a:p>
          <a:p>
            <a:r>
              <a:rPr lang="en-US" b="1" dirty="0"/>
              <a:t>Row compression</a:t>
            </a:r>
            <a:r>
              <a:rPr lang="en-US" dirty="0"/>
              <a:t> reduces the amount of space rows take up on a page in several ways:</a:t>
            </a:r>
          </a:p>
          <a:p>
            <a:pPr lvl="1"/>
            <a:r>
              <a:rPr lang="en-US" dirty="0"/>
              <a:t>Metadata overhead is reduced. </a:t>
            </a:r>
          </a:p>
          <a:p>
            <a:pPr lvl="1"/>
            <a:r>
              <a:rPr lang="en-US" dirty="0"/>
              <a:t>It uses the least amount of storage possible for some data types. Some numeric data types are reduced in size, and some character data types remove padding. </a:t>
            </a:r>
            <a:endParaRPr lang="en-US" dirty="0" smtClean="0"/>
          </a:p>
          <a:p>
            <a:pPr lvl="1"/>
            <a:r>
              <a:rPr lang="en-US" dirty="0" smtClean="0"/>
              <a:t>NULL </a:t>
            </a:r>
            <a:r>
              <a:rPr lang="en-US" dirty="0"/>
              <a:t>and 0 values take up no space on a page. </a:t>
            </a:r>
          </a:p>
          <a:p>
            <a:endParaRPr lang="en-US" dirty="0"/>
          </a:p>
        </p:txBody>
      </p:sp>
    </p:spTree>
    <p:extLst>
      <p:ext uri="{BB962C8B-B14F-4D97-AF65-F5344CB8AC3E}">
        <p14:creationId xmlns:p14="http://schemas.microsoft.com/office/powerpoint/2010/main" val="420752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Compression</a:t>
            </a:r>
            <a:endParaRPr lang="en-US" dirty="0"/>
          </a:p>
        </p:txBody>
      </p:sp>
      <p:sp>
        <p:nvSpPr>
          <p:cNvPr id="3" name="Content Placeholder 2"/>
          <p:cNvSpPr>
            <a:spLocks noGrp="1"/>
          </p:cNvSpPr>
          <p:nvPr>
            <p:ph idx="1"/>
          </p:nvPr>
        </p:nvSpPr>
        <p:spPr>
          <a:xfrm>
            <a:off x="190500" y="2222287"/>
            <a:ext cx="11823700" cy="4508713"/>
          </a:xfrm>
        </p:spPr>
        <p:txBody>
          <a:bodyPr>
            <a:normAutofit/>
          </a:bodyPr>
          <a:lstStyle/>
          <a:p>
            <a:r>
              <a:rPr lang="en-US" b="1" dirty="0"/>
              <a:t>Page </a:t>
            </a:r>
            <a:r>
              <a:rPr lang="en-US" b="1" dirty="0" smtClean="0"/>
              <a:t>Level Compression</a:t>
            </a:r>
            <a:endParaRPr lang="en-US" b="1" dirty="0"/>
          </a:p>
          <a:p>
            <a:r>
              <a:rPr lang="en-US" dirty="0"/>
              <a:t>The next level of data compression is </a:t>
            </a:r>
            <a:r>
              <a:rPr lang="en-US" b="1" dirty="0"/>
              <a:t>page compression</a:t>
            </a:r>
            <a:r>
              <a:rPr lang="en-US" dirty="0"/>
              <a:t>. The leaf level of tables and indexes will have three operations performed on it, in order:</a:t>
            </a:r>
          </a:p>
          <a:p>
            <a:pPr lvl="1"/>
            <a:r>
              <a:rPr lang="en-US" dirty="0"/>
              <a:t>Row compression </a:t>
            </a:r>
          </a:p>
          <a:p>
            <a:pPr lvl="1"/>
            <a:r>
              <a:rPr lang="en-US" dirty="0"/>
              <a:t>Prefix compression  - This type will look at the data stored in each column. It will find a pattern in the beginning ‘ the prefix ‘ of each value, store that in a section of the page called the compression information structure (CIS), and reference the prefix in the row, instead of the entire value.</a:t>
            </a:r>
          </a:p>
          <a:p>
            <a:pPr lvl="1"/>
            <a:r>
              <a:rPr lang="en-US" dirty="0"/>
              <a:t>Dictionary compression  - Dictionary compression takes this one step further and replaces repeating values on the page, regardless of whether they are at the beginning of the value, </a:t>
            </a:r>
            <a:r>
              <a:rPr lang="en-US" dirty="0" smtClean="0"/>
              <a:t>in </a:t>
            </a:r>
            <a:r>
              <a:rPr lang="en-US" dirty="0"/>
              <a:t>the middle, or at the end</a:t>
            </a:r>
            <a:r>
              <a:rPr lang="en-US" dirty="0" smtClean="0"/>
              <a:t>.</a:t>
            </a:r>
          </a:p>
          <a:p>
            <a:pPr lvl="1"/>
            <a:endParaRPr lang="en-US" dirty="0"/>
          </a:p>
          <a:p>
            <a:pPr lvl="1"/>
            <a:endParaRPr lang="en-US" dirty="0" smtClean="0"/>
          </a:p>
          <a:p>
            <a:pPr marL="0" indent="0">
              <a:buNone/>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950" y="5156200"/>
            <a:ext cx="2782712" cy="1625600"/>
          </a:xfrm>
          <a:prstGeom prst="rect">
            <a:avLst/>
          </a:prstGeom>
        </p:spPr>
      </p:pic>
    </p:spTree>
    <p:extLst>
      <p:ext uri="{BB962C8B-B14F-4D97-AF65-F5344CB8AC3E}">
        <p14:creationId xmlns:p14="http://schemas.microsoft.com/office/powerpoint/2010/main" val="426342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Sparse Columns</a:t>
            </a:r>
            <a:endParaRPr lang="en-US" dirty="0"/>
          </a:p>
        </p:txBody>
      </p:sp>
      <p:sp>
        <p:nvSpPr>
          <p:cNvPr id="3" name="Content Placeholder 2"/>
          <p:cNvSpPr>
            <a:spLocks noGrp="1"/>
          </p:cNvSpPr>
          <p:nvPr>
            <p:ph idx="1"/>
          </p:nvPr>
        </p:nvSpPr>
        <p:spPr>
          <a:xfrm>
            <a:off x="304800" y="2222287"/>
            <a:ext cx="11696700" cy="4470613"/>
          </a:xfrm>
        </p:spPr>
        <p:txBody>
          <a:bodyPr>
            <a:normAutofit lnSpcReduction="10000"/>
          </a:bodyPr>
          <a:lstStyle/>
          <a:p>
            <a:r>
              <a:rPr lang="en-US" b="1" dirty="0"/>
              <a:t>SPARSE </a:t>
            </a:r>
            <a:r>
              <a:rPr lang="en-US" b="1" dirty="0" smtClean="0"/>
              <a:t>columns </a:t>
            </a:r>
            <a:r>
              <a:rPr lang="en-US" dirty="0"/>
              <a:t>are better at managing NULL and ZERO values in SQL Server. It does not take any space in database at all. If column is created with SPARSE clause with it and it contains ZERO or NULL it will be take </a:t>
            </a:r>
            <a:r>
              <a:rPr lang="en-US" dirty="0" smtClean="0"/>
              <a:t>up less </a:t>
            </a:r>
            <a:r>
              <a:rPr lang="en-US" dirty="0"/>
              <a:t>space then regular column (without SPARSE clause</a:t>
            </a:r>
            <a:r>
              <a:rPr lang="en-US" dirty="0" smtClean="0"/>
              <a:t>).</a:t>
            </a:r>
          </a:p>
          <a:p>
            <a:r>
              <a:rPr lang="en-US" dirty="0" smtClean="0"/>
              <a:t>Advantages of using SPARSE Columns:</a:t>
            </a:r>
          </a:p>
          <a:p>
            <a:pPr lvl="1"/>
            <a:r>
              <a:rPr lang="en-US" dirty="0"/>
              <a:t>If the value of a column is NULL, it doesn’t consume space at </a:t>
            </a:r>
            <a:r>
              <a:rPr lang="en-US" dirty="0" smtClean="0"/>
              <a:t>all.</a:t>
            </a:r>
          </a:p>
          <a:p>
            <a:pPr lvl="1"/>
            <a:r>
              <a:rPr lang="en-US" dirty="0" smtClean="0"/>
              <a:t>Support </a:t>
            </a:r>
            <a:r>
              <a:rPr lang="en-US" dirty="0"/>
              <a:t>of having 30000 sparse columns in a </a:t>
            </a:r>
            <a:r>
              <a:rPr lang="en-US" dirty="0" smtClean="0"/>
              <a:t>table.</a:t>
            </a:r>
          </a:p>
          <a:p>
            <a:pPr lvl="1"/>
            <a:r>
              <a:rPr lang="en-US" dirty="0" smtClean="0"/>
              <a:t>It </a:t>
            </a:r>
            <a:r>
              <a:rPr lang="en-US" dirty="0"/>
              <a:t>stores the data in a single xml column but for an external application it behaves like a normal </a:t>
            </a:r>
            <a:r>
              <a:rPr lang="en-US" dirty="0" smtClean="0"/>
              <a:t>column.</a:t>
            </a:r>
          </a:p>
          <a:p>
            <a:pPr lvl="1"/>
            <a:r>
              <a:rPr lang="en-US" dirty="0" smtClean="0"/>
              <a:t>SPARSE </a:t>
            </a:r>
            <a:r>
              <a:rPr lang="en-US" dirty="0"/>
              <a:t>column can take advantage of filtered Indexes, where data are filled in the row</a:t>
            </a:r>
            <a:r>
              <a:rPr lang="en-US" dirty="0" smtClean="0"/>
              <a:t>.</a:t>
            </a:r>
          </a:p>
          <a:p>
            <a:r>
              <a:rPr lang="en-US" dirty="0" smtClean="0"/>
              <a:t>Disadvantages of using SPARSE Columns:</a:t>
            </a:r>
          </a:p>
          <a:p>
            <a:pPr lvl="1"/>
            <a:r>
              <a:rPr lang="en-US" dirty="0"/>
              <a:t>All the data types cannot be sparse. Text, </a:t>
            </a:r>
            <a:r>
              <a:rPr lang="en-US" dirty="0" err="1"/>
              <a:t>NText,Geometry</a:t>
            </a:r>
            <a:r>
              <a:rPr lang="en-US" dirty="0"/>
              <a:t>, Geography, timestamp, user defined datatypes, </a:t>
            </a:r>
            <a:r>
              <a:rPr lang="en-US" dirty="0" err="1"/>
              <a:t>varbinary</a:t>
            </a:r>
            <a:r>
              <a:rPr lang="en-US" dirty="0"/>
              <a:t>(max),  </a:t>
            </a:r>
            <a:r>
              <a:rPr lang="en-US" dirty="0" err="1"/>
              <a:t>filestream</a:t>
            </a:r>
            <a:r>
              <a:rPr lang="en-US" dirty="0"/>
              <a:t> attribute </a:t>
            </a:r>
            <a:r>
              <a:rPr lang="en-US" dirty="0" smtClean="0"/>
              <a:t>column.</a:t>
            </a:r>
          </a:p>
          <a:p>
            <a:pPr lvl="1"/>
            <a:r>
              <a:rPr lang="en-US" dirty="0" smtClean="0"/>
              <a:t>Sparse </a:t>
            </a:r>
            <a:r>
              <a:rPr lang="en-US" dirty="0"/>
              <a:t>Column doesn’t have IDENTITY or ROWGUIDCOL </a:t>
            </a:r>
            <a:r>
              <a:rPr lang="en-US" dirty="0" smtClean="0"/>
              <a:t>Property</a:t>
            </a:r>
          </a:p>
          <a:p>
            <a:pPr lvl="1"/>
            <a:r>
              <a:rPr lang="en-US" dirty="0" smtClean="0"/>
              <a:t>Sparse </a:t>
            </a:r>
            <a:r>
              <a:rPr lang="en-US" dirty="0"/>
              <a:t>Column cannot have a default value or rule or computed column</a:t>
            </a:r>
            <a:r>
              <a:rPr lang="en-US" dirty="0" smtClean="0"/>
              <a:t>.</a:t>
            </a:r>
            <a:endParaRPr lang="en-US" dirty="0"/>
          </a:p>
        </p:txBody>
      </p:sp>
    </p:spTree>
    <p:extLst>
      <p:ext uri="{BB962C8B-B14F-4D97-AF65-F5344CB8AC3E}">
        <p14:creationId xmlns:p14="http://schemas.microsoft.com/office/powerpoint/2010/main" val="110731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a:t>
            </a:r>
            <a:endParaRPr lang="en-US" dirty="0"/>
          </a:p>
        </p:txBody>
      </p:sp>
      <p:sp>
        <p:nvSpPr>
          <p:cNvPr id="3" name="Content Placeholder 2"/>
          <p:cNvSpPr>
            <a:spLocks noGrp="1"/>
          </p:cNvSpPr>
          <p:nvPr>
            <p:ph idx="1"/>
          </p:nvPr>
        </p:nvSpPr>
        <p:spPr/>
        <p:txBody>
          <a:bodyPr/>
          <a:lstStyle/>
          <a:p>
            <a:r>
              <a:rPr lang="en-US" dirty="0"/>
              <a:t>Like an index in a book, an index in a database lets you quickly find specific information in a table or indexed view. An index contains keys built from one or more columns in the table, or view, and pointers that map to the storage location of the specified data. You can significantly improve the performance of database queries and applications by creating well-designed indexes to support your queries. Indexes can reduce the amount of data that must be read to return the query result set. Indexes can also enforce uniqueness on the rows in a table, ensuring the </a:t>
            </a:r>
            <a:r>
              <a:rPr lang="en-US" b="1" dirty="0"/>
              <a:t>data integrity </a:t>
            </a:r>
            <a:r>
              <a:rPr lang="en-US" dirty="0"/>
              <a:t>of the table data. </a:t>
            </a:r>
            <a:endParaRPr lang="en-US" dirty="0" smtClean="0"/>
          </a:p>
        </p:txBody>
      </p:sp>
    </p:spTree>
    <p:extLst>
      <p:ext uri="{BB962C8B-B14F-4D97-AF65-F5344CB8AC3E}">
        <p14:creationId xmlns:p14="http://schemas.microsoft.com/office/powerpoint/2010/main" val="409565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a:t>
            </a:r>
            <a:endParaRPr lang="en-US" dirty="0"/>
          </a:p>
        </p:txBody>
      </p:sp>
      <p:sp>
        <p:nvSpPr>
          <p:cNvPr id="3" name="Content Placeholder 2"/>
          <p:cNvSpPr>
            <a:spLocks noGrp="1"/>
          </p:cNvSpPr>
          <p:nvPr>
            <p:ph idx="1"/>
          </p:nvPr>
        </p:nvSpPr>
        <p:spPr>
          <a:xfrm>
            <a:off x="266700" y="2222287"/>
            <a:ext cx="11760200" cy="4470613"/>
          </a:xfrm>
        </p:spPr>
        <p:txBody>
          <a:bodyPr>
            <a:normAutofit fontScale="92500" lnSpcReduction="20000"/>
          </a:bodyPr>
          <a:lstStyle/>
          <a:p>
            <a:r>
              <a:rPr lang="en-US" dirty="0"/>
              <a:t>A table or view can contain the following types of indexes: </a:t>
            </a:r>
          </a:p>
          <a:p>
            <a:r>
              <a:rPr lang="en-US" b="1" dirty="0"/>
              <a:t>Clustered</a:t>
            </a:r>
            <a:r>
              <a:rPr lang="en-US" dirty="0"/>
              <a:t> </a:t>
            </a:r>
          </a:p>
          <a:p>
            <a:pPr lvl="1"/>
            <a:r>
              <a:rPr lang="en-US" b="1" dirty="0"/>
              <a:t>Clustered indexes sort and store the data rows in the table or view based on their key values</a:t>
            </a:r>
            <a:r>
              <a:rPr lang="en-US" dirty="0"/>
              <a:t>. These are the columns included in the index definition. There can be only one clustered index per table, because the data rows themselves can be sorted in only one order. </a:t>
            </a:r>
            <a:r>
              <a:rPr lang="en-US" dirty="0"/>
              <a:t>A printed phone directory is a great example of a clustered index</a:t>
            </a:r>
            <a:r>
              <a:rPr lang="en-US" dirty="0" smtClean="0"/>
              <a:t>.</a:t>
            </a:r>
            <a:endParaRPr lang="en-US" dirty="0"/>
          </a:p>
          <a:p>
            <a:pPr lvl="1"/>
            <a:r>
              <a:rPr lang="en-US" dirty="0"/>
              <a:t>The only time the data rows in a table are stored in sorted order is when the table contains a clustered index. When a table has a clustered index, the table is called a clustered table. If a table has no clustered index, its data rows are stored in an unordered structure called a </a:t>
            </a:r>
            <a:r>
              <a:rPr lang="en-US" b="1" dirty="0"/>
              <a:t>heap</a:t>
            </a:r>
            <a:r>
              <a:rPr lang="en-US" dirty="0"/>
              <a:t>. </a:t>
            </a:r>
          </a:p>
          <a:p>
            <a:r>
              <a:rPr lang="en-US" b="1" dirty="0" err="1"/>
              <a:t>Nonclustered</a:t>
            </a:r>
            <a:r>
              <a:rPr lang="en-US" dirty="0"/>
              <a:t> </a:t>
            </a:r>
          </a:p>
          <a:p>
            <a:pPr lvl="1"/>
            <a:r>
              <a:rPr lang="en-US" dirty="0" err="1"/>
              <a:t>Nonclustered</a:t>
            </a:r>
            <a:r>
              <a:rPr lang="en-US" dirty="0"/>
              <a:t> indexes have a structure separate from the data rows. A </a:t>
            </a:r>
            <a:r>
              <a:rPr lang="en-US" dirty="0" err="1"/>
              <a:t>nonclustered</a:t>
            </a:r>
            <a:r>
              <a:rPr lang="en-US" dirty="0"/>
              <a:t> index contains the </a:t>
            </a:r>
            <a:r>
              <a:rPr lang="en-US" dirty="0" err="1"/>
              <a:t>nonclustered</a:t>
            </a:r>
            <a:r>
              <a:rPr lang="en-US" dirty="0"/>
              <a:t> index key values and each key value entry has a pointer to the data row that contains the key value. </a:t>
            </a:r>
          </a:p>
          <a:p>
            <a:pPr lvl="1"/>
            <a:r>
              <a:rPr lang="en-US" dirty="0"/>
              <a:t>The pointer from an index row in a </a:t>
            </a:r>
            <a:r>
              <a:rPr lang="en-US" dirty="0" err="1"/>
              <a:t>nonclustered</a:t>
            </a:r>
            <a:r>
              <a:rPr lang="en-US" dirty="0"/>
              <a:t> index to a data row is called a row locator. The structure of the row locator depends on whether the data pages are stored in a heap or a clustered table. For a heap, a row locator is a pointer to the row. For a clustered table, the row locator is the clustered index key. </a:t>
            </a:r>
          </a:p>
          <a:p>
            <a:pPr lvl="1"/>
            <a:r>
              <a:rPr lang="en-US" dirty="0"/>
              <a:t>You can add </a:t>
            </a:r>
            <a:r>
              <a:rPr lang="en-US" dirty="0" err="1"/>
              <a:t>nonkey</a:t>
            </a:r>
            <a:r>
              <a:rPr lang="en-US" dirty="0"/>
              <a:t> columns to the leaf level of the </a:t>
            </a:r>
            <a:r>
              <a:rPr lang="en-US" dirty="0" err="1"/>
              <a:t>nonclustered</a:t>
            </a:r>
            <a:r>
              <a:rPr lang="en-US" dirty="0"/>
              <a:t> index to by-pass existing index key limits, 900 bytes and 16 key columns, and execute fully covered, indexed, queries. </a:t>
            </a:r>
            <a:r>
              <a:rPr lang="en-US" dirty="0"/>
              <a:t>The index in the back of a book is an example of a non-clustered </a:t>
            </a:r>
            <a:r>
              <a:rPr lang="en-US" dirty="0" smtClean="0"/>
              <a:t>index.</a:t>
            </a:r>
            <a:endParaRPr lang="en-US" dirty="0">
              <a:effectLst/>
            </a:endParaRPr>
          </a:p>
        </p:txBody>
      </p:sp>
    </p:spTree>
    <p:extLst>
      <p:ext uri="{BB962C8B-B14F-4D97-AF65-F5344CB8AC3E}">
        <p14:creationId xmlns:p14="http://schemas.microsoft.com/office/powerpoint/2010/main" val="236764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a:xfrm>
            <a:off x="254000" y="2222287"/>
            <a:ext cx="11633200" cy="4457913"/>
          </a:xfrm>
        </p:spPr>
        <p:txBody>
          <a:bodyPr/>
          <a:lstStyle/>
          <a:p>
            <a:r>
              <a:rPr lang="en-US" dirty="0" smtClean="0"/>
              <a:t>A view is a virtual table.  SQL Views are data objects, and like SQL Tables, they can be queried, updated and </a:t>
            </a:r>
            <a:r>
              <a:rPr lang="en-US" dirty="0"/>
              <a:t>dropped. </a:t>
            </a:r>
            <a:r>
              <a:rPr lang="en-US" dirty="0" smtClean="0"/>
              <a:t>The main difference between a view and table, is that the view </a:t>
            </a:r>
            <a:r>
              <a:rPr lang="en-US" dirty="0"/>
              <a:t>does not physically store the data. </a:t>
            </a:r>
            <a:endParaRPr lang="en-US" dirty="0" smtClean="0"/>
          </a:p>
          <a:p>
            <a:r>
              <a:rPr lang="en-US" dirty="0"/>
              <a:t>In SQL, a view is a virtual table based on the result-set of </a:t>
            </a:r>
            <a:r>
              <a:rPr lang="en-US" dirty="0" smtClean="0"/>
              <a:t>a </a:t>
            </a:r>
            <a:r>
              <a:rPr lang="en-US" dirty="0"/>
              <a:t>SQL statement.</a:t>
            </a:r>
          </a:p>
          <a:p>
            <a:r>
              <a:rPr lang="en-US" dirty="0"/>
              <a:t>A view contains rows and columns, just like a real table. The fields in a view are fields from one or more real tables in the database.</a:t>
            </a:r>
          </a:p>
          <a:p>
            <a:r>
              <a:rPr lang="en-US" dirty="0"/>
              <a:t>You can add SQL functions, WHERE, and JOIN statements to a view and present the data as if the data were coming from one single table</a:t>
            </a:r>
            <a:r>
              <a:rPr lang="en-US" dirty="0" smtClean="0"/>
              <a:t>.</a:t>
            </a:r>
          </a:p>
          <a:p>
            <a:r>
              <a:rPr lang="en-US" dirty="0" smtClean="0"/>
              <a:t>SQL CREATE VIEW Syntax</a:t>
            </a:r>
          </a:p>
          <a:p>
            <a:pPr lvl="1"/>
            <a:r>
              <a:rPr lang="en-US" dirty="0"/>
              <a:t>CREATE VIEW </a:t>
            </a:r>
            <a:r>
              <a:rPr lang="en-US" dirty="0" err="1"/>
              <a:t>view_name</a:t>
            </a:r>
            <a:r>
              <a:rPr lang="en-US" dirty="0"/>
              <a:t> AS</a:t>
            </a:r>
            <a:br>
              <a:rPr lang="en-US" dirty="0"/>
            </a:br>
            <a:r>
              <a:rPr lang="en-US" dirty="0"/>
              <a:t>SELECT </a:t>
            </a:r>
            <a:r>
              <a:rPr lang="en-US" dirty="0" err="1"/>
              <a:t>column_name</a:t>
            </a:r>
            <a:r>
              <a:rPr lang="en-US" dirty="0"/>
              <a:t>(s)</a:t>
            </a:r>
            <a:br>
              <a:rPr lang="en-US" dirty="0"/>
            </a:br>
            <a:r>
              <a:rPr lang="en-US" dirty="0"/>
              <a:t>FROM </a:t>
            </a:r>
            <a:r>
              <a:rPr lang="en-US" dirty="0" err="1"/>
              <a:t>table_name</a:t>
            </a:r>
            <a:r>
              <a:rPr lang="en-US" dirty="0"/>
              <a:t/>
            </a:r>
            <a:br>
              <a:rPr lang="en-US" dirty="0"/>
            </a:br>
            <a:r>
              <a:rPr lang="en-US" dirty="0"/>
              <a:t>WHERE </a:t>
            </a:r>
            <a:r>
              <a:rPr lang="en-US" dirty="0" smtClean="0"/>
              <a:t>condition;</a:t>
            </a:r>
            <a:endParaRPr lang="en-US" dirty="0"/>
          </a:p>
        </p:txBody>
      </p:sp>
    </p:spTree>
    <p:extLst>
      <p:ext uri="{BB962C8B-B14F-4D97-AF65-F5344CB8AC3E}">
        <p14:creationId xmlns:p14="http://schemas.microsoft.com/office/powerpoint/2010/main" val="133894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smtClean="0"/>
              <a:t>What is Table</a:t>
            </a:r>
          </a:p>
          <a:p>
            <a:r>
              <a:rPr lang="en-US" dirty="0" smtClean="0"/>
              <a:t>ALTER Table Commands/Options</a:t>
            </a:r>
          </a:p>
          <a:p>
            <a:r>
              <a:rPr lang="en-US" dirty="0" smtClean="0"/>
              <a:t>Identity</a:t>
            </a:r>
          </a:p>
          <a:p>
            <a:r>
              <a:rPr lang="en-US" dirty="0" smtClean="0"/>
              <a:t>NULL</a:t>
            </a:r>
          </a:p>
          <a:p>
            <a:r>
              <a:rPr lang="en-US" dirty="0" smtClean="0"/>
              <a:t>Create View</a:t>
            </a:r>
          </a:p>
          <a:p>
            <a:pPr lvl="1"/>
            <a:endParaRPr lang="en-US" dirty="0" smtClean="0"/>
          </a:p>
          <a:p>
            <a:pPr marL="0" indent="0">
              <a:buNone/>
            </a:pPr>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a:bodyPr>
          <a:lstStyle/>
          <a:p>
            <a:r>
              <a:rPr lang="en-US" dirty="0" smtClean="0"/>
              <a:t>Identity is SQL Server specific command to auto increment a primary key.</a:t>
            </a:r>
          </a:p>
          <a:p>
            <a:r>
              <a:rPr lang="en-US" dirty="0"/>
              <a:t>In SQL Server, a </a:t>
            </a:r>
            <a:r>
              <a:rPr lang="en-US" i="1" dirty="0"/>
              <a:t>view</a:t>
            </a:r>
            <a:r>
              <a:rPr lang="en-US" dirty="0"/>
              <a:t> is a pre-written query that is stored on the database. A view consists of a SELECT statement, and when you run the view, you see the results of it like you would when opening a table. Some people like to think of a view as a virtual table. This is because a view can pull together data from multiple tables, as well as aggregate data, and present it as though it is a single table.</a:t>
            </a:r>
            <a:endParaRPr lang="en-US" dirty="0" smtClean="0"/>
          </a:p>
          <a:p>
            <a:endParaRPr lang="en-US" dirty="0"/>
          </a:p>
          <a:p>
            <a:endParaRPr lang="en-US" dirty="0" smtClean="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Tables</a:t>
            </a:r>
            <a:endParaRPr lang="en-US" dirty="0"/>
          </a:p>
        </p:txBody>
      </p:sp>
      <p:sp>
        <p:nvSpPr>
          <p:cNvPr id="3" name="Content Placeholder 2"/>
          <p:cNvSpPr>
            <a:spLocks noGrp="1"/>
          </p:cNvSpPr>
          <p:nvPr>
            <p:ph idx="1"/>
          </p:nvPr>
        </p:nvSpPr>
        <p:spPr>
          <a:xfrm>
            <a:off x="254000" y="2222287"/>
            <a:ext cx="11747500" cy="4457913"/>
          </a:xfrm>
        </p:spPr>
        <p:txBody>
          <a:bodyPr/>
          <a:lstStyle/>
          <a:p>
            <a:r>
              <a:rPr lang="en-US" dirty="0" smtClean="0"/>
              <a:t>A catalog is another term for </a:t>
            </a:r>
            <a:r>
              <a:rPr lang="en-US" b="1" dirty="0" smtClean="0"/>
              <a:t>database</a:t>
            </a:r>
            <a:r>
              <a:rPr lang="en-US" dirty="0" smtClean="0"/>
              <a:t>, which includes </a:t>
            </a:r>
            <a:r>
              <a:rPr lang="en-US" dirty="0"/>
              <a:t>metadata in which definitions of database objects such as tables, views, indexes, users and user groups are </a:t>
            </a:r>
            <a:r>
              <a:rPr lang="en-US" dirty="0" smtClean="0"/>
              <a:t>stored.</a:t>
            </a:r>
          </a:p>
          <a:p>
            <a:r>
              <a:rPr lang="en-US" dirty="0" smtClean="0"/>
              <a:t>A </a:t>
            </a:r>
            <a:r>
              <a:rPr lang="en-US" b="1" dirty="0" smtClean="0"/>
              <a:t>table</a:t>
            </a:r>
            <a:r>
              <a:rPr lang="en-US" dirty="0" smtClean="0"/>
              <a:t> is a </a:t>
            </a:r>
            <a:r>
              <a:rPr lang="en-US" dirty="0"/>
              <a:t>two-dimensional database object that consists of rows and columns and stores data about an entity modeled in a relational database</a:t>
            </a:r>
            <a:r>
              <a:rPr lang="en-US" dirty="0" smtClean="0"/>
              <a:t>.</a:t>
            </a:r>
          </a:p>
          <a:p>
            <a:r>
              <a:rPr lang="en-US" dirty="0" smtClean="0"/>
              <a:t>A page is the most basic element of storage in SQL Server.</a:t>
            </a:r>
          </a:p>
          <a:p>
            <a:r>
              <a:rPr lang="en-US" dirty="0"/>
              <a:t>To create a new table, enter the keywords </a:t>
            </a:r>
            <a:r>
              <a:rPr lang="en-US" b="1" dirty="0"/>
              <a:t>create table</a:t>
            </a:r>
            <a:r>
              <a:rPr lang="en-US" dirty="0"/>
              <a:t> followed by the table name, followed by an open parenthesis, followed by the first column name, followed by the data type for that column, followed by any optional constraints, and followed by a closing parenthesis. It is important to make sure you use an open parenthesis before the beginning table, and a closing parenthesis after the end of the last column definition. Make sure you </a:t>
            </a:r>
            <a:r>
              <a:rPr lang="en-US" dirty="0" smtClean="0"/>
              <a:t>separate </a:t>
            </a:r>
            <a:r>
              <a:rPr lang="en-US" dirty="0"/>
              <a:t>each column definition with a comma. All SQL statements should end with a </a:t>
            </a:r>
            <a:r>
              <a:rPr lang="en-US" dirty="0" smtClean="0"/>
              <a:t>";".</a:t>
            </a:r>
            <a:endParaRPr lang="en-US" dirty="0"/>
          </a:p>
        </p:txBody>
      </p:sp>
    </p:spTree>
    <p:extLst>
      <p:ext uri="{BB962C8B-B14F-4D97-AF65-F5344CB8AC3E}">
        <p14:creationId xmlns:p14="http://schemas.microsoft.com/office/powerpoint/2010/main" val="329553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Page</a:t>
            </a:r>
            <a:endParaRPr lang="en-US" dirty="0"/>
          </a:p>
        </p:txBody>
      </p:sp>
      <p:sp>
        <p:nvSpPr>
          <p:cNvPr id="5" name="Content Placeholder 4"/>
          <p:cNvSpPr>
            <a:spLocks noGrp="1"/>
          </p:cNvSpPr>
          <p:nvPr>
            <p:ph idx="1"/>
          </p:nvPr>
        </p:nvSpPr>
        <p:spPr/>
        <p:txBody>
          <a:bodyPr/>
          <a:lstStyle/>
          <a:p>
            <a:r>
              <a:rPr lang="en-US" dirty="0"/>
              <a:t>In SQL Server, the </a:t>
            </a:r>
            <a:r>
              <a:rPr lang="en-US" b="1" dirty="0"/>
              <a:t>page</a:t>
            </a:r>
            <a:r>
              <a:rPr lang="en-US" dirty="0"/>
              <a:t> size is 8 KB. This means SQL Server databases have 128 pages per megabyte. Each page begins with a 96-byte header that is used to store system information about the page. This information includes the page number, page type, the amount of free space on the page, and the allocation unit ID of the object that owns the page</a:t>
            </a:r>
            <a:r>
              <a:rPr lang="en-US" dirty="0" smtClean="0"/>
              <a:t>.</a:t>
            </a:r>
          </a:p>
          <a:p>
            <a:endParaRPr lang="en-US" dirty="0"/>
          </a:p>
          <a:p>
            <a:r>
              <a:rPr lang="en-US" b="1" dirty="0"/>
              <a:t>Extents</a:t>
            </a:r>
            <a:r>
              <a:rPr lang="en-US" dirty="0"/>
              <a:t> are the basic unit in which space is managed. </a:t>
            </a:r>
            <a:endParaRPr lang="en-US" dirty="0" smtClean="0"/>
          </a:p>
          <a:p>
            <a:r>
              <a:rPr lang="en-US" dirty="0" smtClean="0"/>
              <a:t>An </a:t>
            </a:r>
            <a:r>
              <a:rPr lang="en-US" b="1" dirty="0"/>
              <a:t>extent</a:t>
            </a:r>
            <a:r>
              <a:rPr lang="en-US" dirty="0"/>
              <a:t> is eight physically contiguous pages, or 64 KB. </a:t>
            </a:r>
            <a:endParaRPr lang="en-US" dirty="0" smtClean="0"/>
          </a:p>
          <a:p>
            <a:r>
              <a:rPr lang="en-US" dirty="0" smtClean="0"/>
              <a:t>This </a:t>
            </a:r>
            <a:r>
              <a:rPr lang="en-US" dirty="0"/>
              <a:t>means SQL Server databases have 16 extents per megabyte.</a:t>
            </a:r>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8412" y="3805947"/>
            <a:ext cx="2238375" cy="2857500"/>
          </a:xfrm>
          <a:prstGeom prst="rect">
            <a:avLst/>
          </a:prstGeom>
        </p:spPr>
      </p:pic>
    </p:spTree>
    <p:extLst>
      <p:ext uri="{BB962C8B-B14F-4D97-AF65-F5344CB8AC3E}">
        <p14:creationId xmlns:p14="http://schemas.microsoft.com/office/powerpoint/2010/main" val="82742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a:t>
            </a:r>
            <a:endParaRPr lang="en-US" dirty="0"/>
          </a:p>
        </p:txBody>
      </p:sp>
      <p:sp>
        <p:nvSpPr>
          <p:cNvPr id="4" name="Content Placeholder 3"/>
          <p:cNvSpPr>
            <a:spLocks noGrp="1"/>
          </p:cNvSpPr>
          <p:nvPr>
            <p:ph idx="1"/>
          </p:nvPr>
        </p:nvSpPr>
        <p:spPr>
          <a:xfrm>
            <a:off x="234512" y="2184187"/>
            <a:ext cx="10554574" cy="4588430"/>
          </a:xfrm>
        </p:spPr>
        <p:txBody>
          <a:bodyPr>
            <a:normAutofit lnSpcReduction="10000"/>
          </a:bodyPr>
          <a:lstStyle/>
          <a:p>
            <a:r>
              <a:rPr lang="en-US" dirty="0"/>
              <a:t>Once a table is created in the database, there are many occasions where one may wish to change the structure of the table. In general, the SQL syntax for </a:t>
            </a:r>
            <a:r>
              <a:rPr lang="en-US" b="1" dirty="0"/>
              <a:t>ALTER TABLE</a:t>
            </a:r>
            <a:r>
              <a:rPr lang="en-US" dirty="0"/>
              <a:t> </a:t>
            </a:r>
            <a:r>
              <a:rPr lang="en-US" dirty="0" smtClean="0"/>
              <a:t>is:</a:t>
            </a:r>
          </a:p>
          <a:p>
            <a:pPr lvl="1"/>
            <a:r>
              <a:rPr lang="en-US" b="1" dirty="0"/>
              <a:t>ALTER TABLE "</a:t>
            </a:r>
            <a:r>
              <a:rPr lang="en-US" b="1" dirty="0" err="1"/>
              <a:t>table_name</a:t>
            </a:r>
            <a:r>
              <a:rPr lang="en-US" b="1" dirty="0"/>
              <a:t>"</a:t>
            </a:r>
            <a:br>
              <a:rPr lang="en-US" b="1" dirty="0"/>
            </a:br>
            <a:r>
              <a:rPr lang="en-US" b="1" dirty="0"/>
              <a:t>[alter specification</a:t>
            </a:r>
            <a:r>
              <a:rPr lang="en-US" b="1" dirty="0" smtClean="0"/>
              <a:t>];</a:t>
            </a:r>
          </a:p>
          <a:p>
            <a:r>
              <a:rPr lang="en-US" dirty="0"/>
              <a:t>[alter specification] is dependent on the type of alteration we wish to perform</a:t>
            </a:r>
            <a:r>
              <a:rPr lang="en-US" dirty="0" smtClean="0"/>
              <a:t>.</a:t>
            </a:r>
          </a:p>
          <a:p>
            <a:pPr lvl="1"/>
            <a:r>
              <a:rPr lang="en-US" dirty="0" smtClean="0"/>
              <a:t>Add Column</a:t>
            </a:r>
          </a:p>
          <a:p>
            <a:pPr lvl="1"/>
            <a:r>
              <a:rPr lang="en-US" dirty="0" smtClean="0"/>
              <a:t>Modify Column</a:t>
            </a:r>
          </a:p>
          <a:p>
            <a:pPr lvl="1"/>
            <a:r>
              <a:rPr lang="en-US" dirty="0" smtClean="0"/>
              <a:t>Rename Column</a:t>
            </a:r>
          </a:p>
          <a:p>
            <a:pPr lvl="1"/>
            <a:r>
              <a:rPr lang="en-US" dirty="0" smtClean="0"/>
              <a:t>Drop Column</a:t>
            </a:r>
          </a:p>
          <a:p>
            <a:pPr lvl="1"/>
            <a:r>
              <a:rPr lang="en-US" dirty="0" smtClean="0"/>
              <a:t>Add Index</a:t>
            </a:r>
          </a:p>
          <a:p>
            <a:pPr lvl="1"/>
            <a:r>
              <a:rPr lang="en-US" dirty="0" smtClean="0"/>
              <a:t>Drop Index</a:t>
            </a:r>
          </a:p>
          <a:p>
            <a:pPr lvl="1"/>
            <a:r>
              <a:rPr lang="en-US" dirty="0" smtClean="0"/>
              <a:t>Add Constraint</a:t>
            </a:r>
          </a:p>
          <a:p>
            <a:pPr lvl="1"/>
            <a:r>
              <a:rPr lang="en-US" dirty="0" smtClean="0"/>
              <a:t>Drop Constrain</a:t>
            </a:r>
          </a:p>
        </p:txBody>
      </p:sp>
    </p:spTree>
    <p:extLst>
      <p:ext uri="{BB962C8B-B14F-4D97-AF65-F5344CB8AC3E}">
        <p14:creationId xmlns:p14="http://schemas.microsoft.com/office/powerpoint/2010/main" val="28042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Add Column Syntax</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a:t>Sometimes we wish to add a column to a table. This can be achieved in SQL. To do this, we specify that we want to change the table structure via the </a:t>
            </a:r>
            <a:r>
              <a:rPr lang="en-US" b="1" dirty="0" smtClean="0"/>
              <a:t>ALTER TABLE </a:t>
            </a:r>
            <a:r>
              <a:rPr lang="en-US" dirty="0" smtClean="0"/>
              <a:t>command</a:t>
            </a:r>
            <a:r>
              <a:rPr lang="en-US" dirty="0"/>
              <a:t>, followed by the </a:t>
            </a:r>
            <a:r>
              <a:rPr lang="en-US" b="1" dirty="0"/>
              <a:t>ADD</a:t>
            </a:r>
            <a:r>
              <a:rPr lang="en-US" dirty="0"/>
              <a:t> command to tell the RDBMS that we want to add a column. </a:t>
            </a:r>
            <a:endParaRPr lang="en-US" dirty="0" smtClean="0"/>
          </a:p>
          <a:p>
            <a:r>
              <a:rPr lang="en-US" dirty="0"/>
              <a:t>The SQL syntax for </a:t>
            </a:r>
            <a:r>
              <a:rPr lang="en-US" b="1" dirty="0"/>
              <a:t>ALTER TABLE Add Column</a:t>
            </a:r>
            <a:r>
              <a:rPr lang="en-US" dirty="0"/>
              <a:t> </a:t>
            </a:r>
            <a:r>
              <a:rPr lang="en-US" dirty="0" smtClean="0"/>
              <a:t>is:</a:t>
            </a:r>
          </a:p>
          <a:p>
            <a:pPr lvl="1"/>
            <a:r>
              <a:rPr lang="en-US" b="1" dirty="0"/>
              <a:t>ALTER TABLE "</a:t>
            </a:r>
            <a:r>
              <a:rPr lang="en-US" b="1" dirty="0" err="1"/>
              <a:t>table_name</a:t>
            </a:r>
            <a:r>
              <a:rPr lang="en-US" b="1" dirty="0"/>
              <a:t>"</a:t>
            </a:r>
            <a:br>
              <a:rPr lang="en-US" b="1" dirty="0"/>
            </a:br>
            <a:r>
              <a:rPr lang="en-US" b="1" dirty="0"/>
              <a:t>ADD "</a:t>
            </a:r>
            <a:r>
              <a:rPr lang="en-US" b="1" dirty="0" err="1"/>
              <a:t>column_name</a:t>
            </a:r>
            <a:r>
              <a:rPr lang="en-US" b="1" dirty="0"/>
              <a:t>" "Data Type";</a:t>
            </a:r>
            <a:r>
              <a:rPr lang="en-US" dirty="0"/>
              <a:t> </a:t>
            </a:r>
            <a:endParaRPr lang="en-US" dirty="0" smtClean="0"/>
          </a:p>
          <a:p>
            <a:r>
              <a:rPr lang="en-US" dirty="0"/>
              <a:t>It is also possible to add multiple columns. For example, if we want to add a column called "Email" and another column called "Telephone", we will type the following: </a:t>
            </a:r>
            <a:endParaRPr lang="en-US" dirty="0" smtClean="0"/>
          </a:p>
          <a:p>
            <a:pPr lvl="1"/>
            <a:r>
              <a:rPr lang="en-US" b="1" dirty="0"/>
              <a:t>ALTER TABLE Customer ADD (Email char(30), Telephone char(20) ); </a:t>
            </a:r>
            <a:endParaRPr lang="en-US" dirty="0">
              <a:effectLst/>
            </a:endParaRPr>
          </a:p>
        </p:txBody>
      </p:sp>
    </p:spTree>
    <p:extLst>
      <p:ext uri="{BB962C8B-B14F-4D97-AF65-F5344CB8AC3E}">
        <p14:creationId xmlns:p14="http://schemas.microsoft.com/office/powerpoint/2010/main" val="4006953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Modify Column Syntax</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a:t>Sometimes we need to change the data type of a column. To do this, we use the </a:t>
            </a:r>
            <a:r>
              <a:rPr lang="en-US" b="1" dirty="0"/>
              <a:t>ALTER TABLE Modify Column</a:t>
            </a:r>
            <a:r>
              <a:rPr lang="en-US" dirty="0"/>
              <a:t> command. For SQL Server, the syntax </a:t>
            </a:r>
            <a:r>
              <a:rPr lang="en-US" dirty="0" smtClean="0"/>
              <a:t>is:</a:t>
            </a:r>
          </a:p>
          <a:p>
            <a:pPr lvl="1"/>
            <a:r>
              <a:rPr lang="en-US" b="1" dirty="0" smtClean="0"/>
              <a:t>ALTER </a:t>
            </a:r>
            <a:r>
              <a:rPr lang="en-US" b="1" dirty="0"/>
              <a:t>TABLE "</a:t>
            </a:r>
            <a:r>
              <a:rPr lang="en-US" b="1" dirty="0" err="1"/>
              <a:t>table_name</a:t>
            </a:r>
            <a:r>
              <a:rPr lang="en-US" b="1" dirty="0"/>
              <a:t>"</a:t>
            </a:r>
            <a:br>
              <a:rPr lang="en-US" b="1" dirty="0"/>
            </a:br>
            <a:r>
              <a:rPr lang="en-US" b="1" dirty="0"/>
              <a:t>ALTER COLUMN "</a:t>
            </a:r>
            <a:r>
              <a:rPr lang="en-US" b="1" dirty="0" err="1"/>
              <a:t>column_name</a:t>
            </a:r>
            <a:r>
              <a:rPr lang="en-US" b="1" dirty="0"/>
              <a:t>" "New Data Type</a:t>
            </a:r>
            <a:r>
              <a:rPr lang="en-US" b="1" dirty="0" smtClean="0"/>
              <a:t>";</a:t>
            </a:r>
          </a:p>
          <a:p>
            <a:r>
              <a:rPr lang="en-US" b="1" dirty="0"/>
              <a:t>ALTER TABLE Customer ALTER COLUMN Address char(100);</a:t>
            </a:r>
            <a:endParaRPr lang="en-US" b="1" dirty="0" smtClean="0"/>
          </a:p>
          <a:p>
            <a:pPr lvl="1"/>
            <a:endParaRPr lang="en-US" b="1" dirty="0"/>
          </a:p>
          <a:p>
            <a:pPr lvl="1"/>
            <a:endParaRPr lang="en-US" b="1" dirty="0" smtClean="0"/>
          </a:p>
          <a:p>
            <a:pPr lvl="1"/>
            <a:endParaRPr lang="en-US" b="1" dirty="0"/>
          </a:p>
          <a:p>
            <a:pPr lvl="1"/>
            <a:endParaRPr lang="en-US" b="1" dirty="0" smtClean="0"/>
          </a:p>
        </p:txBody>
      </p:sp>
    </p:spTree>
    <p:extLst>
      <p:ext uri="{BB962C8B-B14F-4D97-AF65-F5344CB8AC3E}">
        <p14:creationId xmlns:p14="http://schemas.microsoft.com/office/powerpoint/2010/main" val="1043264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Rename Column Syntax</a:t>
            </a:r>
            <a:endParaRPr lang="en-US" dirty="0"/>
          </a:p>
        </p:txBody>
      </p:sp>
      <p:sp>
        <p:nvSpPr>
          <p:cNvPr id="4" name="Content Placeholder 3"/>
          <p:cNvSpPr>
            <a:spLocks noGrp="1"/>
          </p:cNvSpPr>
          <p:nvPr>
            <p:ph idx="1"/>
          </p:nvPr>
        </p:nvSpPr>
        <p:spPr>
          <a:xfrm>
            <a:off x="234511" y="2184187"/>
            <a:ext cx="11840947" cy="4588430"/>
          </a:xfrm>
        </p:spPr>
        <p:txBody>
          <a:bodyPr>
            <a:normAutofit fontScale="92500" lnSpcReduction="10000"/>
          </a:bodyPr>
          <a:lstStyle/>
          <a:p>
            <a:r>
              <a:rPr lang="en-US" dirty="0"/>
              <a:t>Sometimes we want to change the name of a column. To do this in SQL, we specify that we want to change the structure of the table using the </a:t>
            </a:r>
            <a:r>
              <a:rPr lang="en-US" b="1" dirty="0"/>
              <a:t>ALTER TABLE</a:t>
            </a:r>
            <a:r>
              <a:rPr lang="en-US" dirty="0"/>
              <a:t> command, followed by a command that tells the relational database that we want to rename the column. </a:t>
            </a:r>
            <a:endParaRPr lang="en-US" dirty="0" smtClean="0"/>
          </a:p>
          <a:p>
            <a:r>
              <a:rPr lang="en-US" dirty="0" smtClean="0"/>
              <a:t>Note:  It </a:t>
            </a:r>
            <a:r>
              <a:rPr lang="en-US" dirty="0"/>
              <a:t>is not possible to rename a column using the </a:t>
            </a:r>
            <a:r>
              <a:rPr lang="en-US" dirty="0" smtClean="0"/>
              <a:t>ALTER TABLE statement </a:t>
            </a:r>
            <a:r>
              <a:rPr lang="en-US" dirty="0"/>
              <a:t>in SQL Server. Use </a:t>
            </a:r>
            <a:r>
              <a:rPr lang="en-US" dirty="0" err="1"/>
              <a:t>sp_rename</a:t>
            </a:r>
            <a:r>
              <a:rPr lang="en-US" dirty="0"/>
              <a:t> instead. </a:t>
            </a:r>
            <a:endParaRPr lang="en-US" dirty="0" smtClean="0"/>
          </a:p>
          <a:p>
            <a:pPr marL="457200" lvl="1" indent="0">
              <a:buNone/>
            </a:pPr>
            <a:r>
              <a:rPr lang="en-US" dirty="0"/>
              <a:t>— Rename table </a:t>
            </a:r>
            <a:r>
              <a:rPr lang="en-US" dirty="0" err="1"/>
              <a:t>tblProduct</a:t>
            </a:r>
            <a:r>
              <a:rPr lang="en-US" dirty="0"/>
              <a:t> to </a:t>
            </a:r>
            <a:r>
              <a:rPr lang="en-US" dirty="0" err="1"/>
              <a:t>Table_Products</a:t>
            </a:r>
            <a:endParaRPr lang="en-US" dirty="0"/>
          </a:p>
          <a:p>
            <a:pPr lvl="1"/>
            <a:r>
              <a:rPr lang="en-US" dirty="0"/>
              <a:t>EXEC </a:t>
            </a:r>
            <a:r>
              <a:rPr lang="en-US" dirty="0" err="1"/>
              <a:t>sp_rename</a:t>
            </a:r>
            <a:r>
              <a:rPr lang="en-US" dirty="0"/>
              <a:t> '</a:t>
            </a:r>
            <a:r>
              <a:rPr lang="en-US" dirty="0" err="1"/>
              <a:t>tblProduct</a:t>
            </a:r>
            <a:r>
              <a:rPr lang="en-US" dirty="0"/>
              <a:t>', '</a:t>
            </a:r>
            <a:r>
              <a:rPr lang="en-US" dirty="0" err="1"/>
              <a:t>Table_Products</a:t>
            </a:r>
            <a:r>
              <a:rPr lang="en-US" dirty="0"/>
              <a:t>'</a:t>
            </a:r>
          </a:p>
          <a:p>
            <a:pPr lvl="1"/>
            <a:r>
              <a:rPr lang="en-US" dirty="0"/>
              <a:t>GO</a:t>
            </a:r>
          </a:p>
          <a:p>
            <a:pPr marL="0" indent="0">
              <a:buNone/>
            </a:pPr>
            <a:r>
              <a:rPr lang="en-US" dirty="0"/>
              <a:t>	</a:t>
            </a:r>
            <a:r>
              <a:rPr lang="en-US" dirty="0" smtClean="0"/>
              <a:t>— </a:t>
            </a:r>
            <a:r>
              <a:rPr lang="en-US" dirty="0"/>
              <a:t>Rename Column ID to </a:t>
            </a:r>
            <a:r>
              <a:rPr lang="en-US" dirty="0" err="1"/>
              <a:t>ProductID</a:t>
            </a:r>
            <a:endParaRPr lang="en-US" dirty="0"/>
          </a:p>
          <a:p>
            <a:pPr lvl="1"/>
            <a:r>
              <a:rPr lang="en-US" dirty="0"/>
              <a:t>EXEC </a:t>
            </a:r>
            <a:r>
              <a:rPr lang="en-US" dirty="0" err="1"/>
              <a:t>sp_rename</a:t>
            </a:r>
            <a:r>
              <a:rPr lang="en-US" dirty="0"/>
              <a:t> 'Table_Products.ID', '</a:t>
            </a:r>
            <a:r>
              <a:rPr lang="en-US" dirty="0" err="1"/>
              <a:t>ProductID</a:t>
            </a:r>
            <a:r>
              <a:rPr lang="en-US" dirty="0"/>
              <a:t>', 'COLUMN'</a:t>
            </a:r>
          </a:p>
          <a:p>
            <a:pPr lvl="1"/>
            <a:r>
              <a:rPr lang="en-US" dirty="0"/>
              <a:t>GO</a:t>
            </a:r>
          </a:p>
          <a:p>
            <a:pPr marL="0" indent="0">
              <a:buNone/>
            </a:pPr>
            <a:r>
              <a:rPr lang="en-US" dirty="0" smtClean="0"/>
              <a:t>	</a:t>
            </a:r>
            <a:r>
              <a:rPr lang="en-US" dirty="0"/>
              <a:t> </a:t>
            </a:r>
            <a:r>
              <a:rPr lang="en-US" dirty="0" smtClean="0"/>
              <a:t>— </a:t>
            </a:r>
            <a:r>
              <a:rPr lang="en-US" dirty="0"/>
              <a:t>Rename Column </a:t>
            </a:r>
            <a:r>
              <a:rPr lang="en-US" dirty="0" err="1"/>
              <a:t>pName</a:t>
            </a:r>
            <a:r>
              <a:rPr lang="en-US" dirty="0"/>
              <a:t> to </a:t>
            </a:r>
            <a:r>
              <a:rPr lang="en-US" dirty="0" err="1"/>
              <a:t>ProductName</a:t>
            </a:r>
            <a:endParaRPr lang="en-US" dirty="0"/>
          </a:p>
          <a:p>
            <a:pPr lvl="1"/>
            <a:r>
              <a:rPr lang="en-US" dirty="0"/>
              <a:t>EXEC </a:t>
            </a:r>
            <a:r>
              <a:rPr lang="en-US" dirty="0" err="1"/>
              <a:t>sp_rename</a:t>
            </a:r>
            <a:r>
              <a:rPr lang="en-US" dirty="0"/>
              <a:t> '</a:t>
            </a:r>
            <a:r>
              <a:rPr lang="en-US" dirty="0" err="1"/>
              <a:t>Table_Products.pName</a:t>
            </a:r>
            <a:r>
              <a:rPr lang="en-US" dirty="0"/>
              <a:t>', '</a:t>
            </a:r>
            <a:r>
              <a:rPr lang="en-US" dirty="0" err="1"/>
              <a:t>ProductName</a:t>
            </a:r>
            <a:r>
              <a:rPr lang="en-US" dirty="0"/>
              <a:t>', 'COLUMN'</a:t>
            </a:r>
          </a:p>
          <a:p>
            <a:pPr lvl="1"/>
            <a:r>
              <a:rPr lang="en-US" dirty="0" smtClean="0"/>
              <a:t>GO</a:t>
            </a:r>
            <a:endParaRPr lang="en-US" b="1" dirty="0" smtClean="0"/>
          </a:p>
        </p:txBody>
      </p:sp>
    </p:spTree>
    <p:extLst>
      <p:ext uri="{BB962C8B-B14F-4D97-AF65-F5344CB8AC3E}">
        <p14:creationId xmlns:p14="http://schemas.microsoft.com/office/powerpoint/2010/main" val="383659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Table – Drop Column Syntax</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a:t>Sometimes we will wish to delete a column from an existing table in SQL. To do this, we specify that we want to change the table structure via the </a:t>
            </a:r>
            <a:r>
              <a:rPr lang="en-US" b="1" dirty="0" smtClean="0"/>
              <a:t>ALTER TABLE </a:t>
            </a:r>
            <a:r>
              <a:rPr lang="en-US" dirty="0"/>
              <a:t>command, followed by a specification indicating that we want to remove a column. The detailed syntax for each database is as follow</a:t>
            </a:r>
            <a:r>
              <a:rPr lang="en-US" dirty="0" smtClean="0"/>
              <a:t>:</a:t>
            </a:r>
          </a:p>
          <a:p>
            <a:r>
              <a:rPr lang="en-US" dirty="0"/>
              <a:t>In Oracle and SQL Server, the syntax for </a:t>
            </a:r>
            <a:r>
              <a:rPr lang="en-US" b="1" dirty="0"/>
              <a:t>ALTER TABLE Drop Column</a:t>
            </a:r>
            <a:r>
              <a:rPr lang="en-US" dirty="0"/>
              <a:t> </a:t>
            </a:r>
            <a:r>
              <a:rPr lang="en-US" dirty="0" smtClean="0"/>
              <a:t>is</a:t>
            </a:r>
            <a:r>
              <a:rPr lang="en-US" dirty="0"/>
              <a:t>:</a:t>
            </a:r>
          </a:p>
          <a:p>
            <a:pPr lvl="1"/>
            <a:r>
              <a:rPr lang="en-US" b="1" dirty="0"/>
              <a:t>ALTER TABLE "</a:t>
            </a:r>
            <a:r>
              <a:rPr lang="en-US" b="1" dirty="0" err="1"/>
              <a:t>table_name</a:t>
            </a:r>
            <a:r>
              <a:rPr lang="en-US" b="1" dirty="0"/>
              <a:t>"</a:t>
            </a:r>
            <a:br>
              <a:rPr lang="en-US" b="1" dirty="0"/>
            </a:br>
            <a:r>
              <a:rPr lang="en-US" b="1" dirty="0"/>
              <a:t>DROP COLUMN "</a:t>
            </a:r>
            <a:r>
              <a:rPr lang="en-US" b="1" dirty="0" err="1"/>
              <a:t>column_name</a:t>
            </a:r>
            <a:r>
              <a:rPr lang="en-US" b="1" dirty="0"/>
              <a:t>"; </a:t>
            </a:r>
            <a:endParaRPr lang="en-US" dirty="0"/>
          </a:p>
          <a:p>
            <a:r>
              <a:rPr lang="en-US" b="1" dirty="0"/>
              <a:t>ALTER TABLE Customer DROP COLUMN </a:t>
            </a:r>
            <a:r>
              <a:rPr lang="en-US" b="1" dirty="0" err="1"/>
              <a:t>Birth_Date</a:t>
            </a:r>
            <a:r>
              <a:rPr lang="en-US" b="1" dirty="0" smtClean="0"/>
              <a:t>;</a:t>
            </a:r>
          </a:p>
          <a:p>
            <a:endParaRPr lang="en-US" b="1" dirty="0"/>
          </a:p>
          <a:p>
            <a:endParaRPr lang="en-US" b="1" dirty="0" smtClean="0"/>
          </a:p>
        </p:txBody>
      </p:sp>
    </p:spTree>
    <p:extLst>
      <p:ext uri="{BB962C8B-B14F-4D97-AF65-F5344CB8AC3E}">
        <p14:creationId xmlns:p14="http://schemas.microsoft.com/office/powerpoint/2010/main" val="2303604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7571</TotalTime>
  <Words>1885</Words>
  <Application>Microsoft Office PowerPoint</Application>
  <PresentationFormat>Widescreen</PresentationFormat>
  <Paragraphs>146</Paragraphs>
  <Slides>20</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Century Gothic</vt:lpstr>
      <vt:lpstr>Wingdings 2</vt:lpstr>
      <vt:lpstr>Quotable</vt:lpstr>
      <vt:lpstr>Creating &amp; Altering Tables &amp; Views</vt:lpstr>
      <vt:lpstr>Objectives</vt:lpstr>
      <vt:lpstr>Database Tables</vt:lpstr>
      <vt:lpstr>A Page</vt:lpstr>
      <vt:lpstr>Alter Table</vt:lpstr>
      <vt:lpstr>Alter Table – Add Column Syntax</vt:lpstr>
      <vt:lpstr>Alter Table – Modify Column Syntax</vt:lpstr>
      <vt:lpstr>Alter Table – Rename Column Syntax</vt:lpstr>
      <vt:lpstr>Alter Table – Drop Column Syntax</vt:lpstr>
      <vt:lpstr>Alter Table – Identity</vt:lpstr>
      <vt:lpstr>Alter Table – Identity</vt:lpstr>
      <vt:lpstr>User Defined Data Types</vt:lpstr>
      <vt:lpstr>User Defined Data Types</vt:lpstr>
      <vt:lpstr>Data Compression</vt:lpstr>
      <vt:lpstr>Data Compression</vt:lpstr>
      <vt:lpstr>Sparse Columns</vt:lpstr>
      <vt:lpstr>Indexes</vt:lpstr>
      <vt:lpstr>Indexes</vt:lpstr>
      <vt:lpstr>Views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71</cp:revision>
  <dcterms:created xsi:type="dcterms:W3CDTF">2015-08-25T16:21:52Z</dcterms:created>
  <dcterms:modified xsi:type="dcterms:W3CDTF">2015-10-01T21:08:22Z</dcterms:modified>
</cp:coreProperties>
</file>