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32"/>
  </p:notesMasterIdLst>
  <p:sldIdLst>
    <p:sldId id="256" r:id="rId2"/>
    <p:sldId id="266" r:id="rId3"/>
    <p:sldId id="269" r:id="rId4"/>
    <p:sldId id="267" r:id="rId5"/>
    <p:sldId id="271" r:id="rId6"/>
    <p:sldId id="272" r:id="rId7"/>
    <p:sldId id="274" r:id="rId8"/>
    <p:sldId id="273" r:id="rId9"/>
    <p:sldId id="276" r:id="rId10"/>
    <p:sldId id="275" r:id="rId11"/>
    <p:sldId id="268" r:id="rId12"/>
    <p:sldId id="277" r:id="rId13"/>
    <p:sldId id="270" r:id="rId14"/>
    <p:sldId id="289" r:id="rId15"/>
    <p:sldId id="278" r:id="rId16"/>
    <p:sldId id="279" r:id="rId17"/>
    <p:sldId id="280" r:id="rId18"/>
    <p:sldId id="281" r:id="rId19"/>
    <p:sldId id="282" r:id="rId20"/>
    <p:sldId id="283" r:id="rId21"/>
    <p:sldId id="284" r:id="rId22"/>
    <p:sldId id="285" r:id="rId23"/>
    <p:sldId id="292" r:id="rId24"/>
    <p:sldId id="293" r:id="rId25"/>
    <p:sldId id="286" r:id="rId26"/>
    <p:sldId id="287" r:id="rId27"/>
    <p:sldId id="288" r:id="rId28"/>
    <p:sldId id="290" r:id="rId29"/>
    <p:sldId id="291" r:id="rId30"/>
    <p:sldId id="26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124" autoAdjust="0"/>
  </p:normalViewPr>
  <p:slideViewPr>
    <p:cSldViewPr snapToGrid="0">
      <p:cViewPr varScale="1">
        <p:scale>
          <a:sx n="60" d="100"/>
          <a:sy n="60" d="100"/>
        </p:scale>
        <p:origin x="50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10/22/2015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4</a:t>
            </a:fld>
            <a:endParaRPr lang="en-US"/>
          </a:p>
        </p:txBody>
      </p:sp>
    </p:spTree>
    <p:extLst>
      <p:ext uri="{BB962C8B-B14F-4D97-AF65-F5344CB8AC3E}">
        <p14:creationId xmlns:p14="http://schemas.microsoft.com/office/powerpoint/2010/main" val="1362660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Relational Model</a:t>
            </a:r>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9</a:t>
            </a:fld>
            <a:endParaRPr lang="en-US"/>
          </a:p>
        </p:txBody>
      </p:sp>
    </p:spTree>
    <p:extLst>
      <p:ext uri="{BB962C8B-B14F-4D97-AF65-F5344CB8AC3E}">
        <p14:creationId xmlns:p14="http://schemas.microsoft.com/office/powerpoint/2010/main" val="1913428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17</a:t>
            </a:fld>
            <a:endParaRPr lang="en-US"/>
          </a:p>
        </p:txBody>
      </p:sp>
    </p:spTree>
    <p:extLst>
      <p:ext uri="{BB962C8B-B14F-4D97-AF65-F5344CB8AC3E}">
        <p14:creationId xmlns:p14="http://schemas.microsoft.com/office/powerpoint/2010/main" val="262344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solidFill>
                  <a:srgbClr val="000000"/>
                </a:solidFill>
                <a:latin typeface="Times New Roman" panose="02020603050405020304" pitchFamily="18" charset="0"/>
              </a:rPr>
              <a:t>Note: the LIKE operator allows you to compare strings using wildcards. For example, the % wildcard in ‘%Desk’  indicates that all strings that have any number of characters preceding the word “Desk” will be allowed</a:t>
            </a:r>
            <a:endParaRPr lang="en-US" altLang="en-US" sz="1200" dirty="0">
              <a:solidFill>
                <a:srgbClr val="000000"/>
              </a:solidFill>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1AA3676-49CF-44B9-96F2-F1F8E5F3A990}" type="slidenum">
              <a:rPr lang="en-US" smtClean="0"/>
              <a:t>22</a:t>
            </a:fld>
            <a:endParaRPr lang="en-US"/>
          </a:p>
        </p:txBody>
      </p:sp>
    </p:spTree>
    <p:extLst>
      <p:ext uri="{BB962C8B-B14F-4D97-AF65-F5344CB8AC3E}">
        <p14:creationId xmlns:p14="http://schemas.microsoft.com/office/powerpoint/2010/main" val="1503807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000000"/>
                </a:solidFill>
                <a:latin typeface="Times New Roman" panose="02020603050405020304" pitchFamily="18" charset="0"/>
              </a:rPr>
              <a:t>Note: the IN operator in this example allows you to include rows whose STATE value is either FL, TX, CA, or HI. It is more efficient than separate OR conditions</a:t>
            </a:r>
          </a:p>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25</a:t>
            </a:fld>
            <a:endParaRPr lang="en-US"/>
          </a:p>
        </p:txBody>
      </p:sp>
    </p:spTree>
    <p:extLst>
      <p:ext uri="{BB962C8B-B14F-4D97-AF65-F5344CB8AC3E}">
        <p14:creationId xmlns:p14="http://schemas.microsoft.com/office/powerpoint/2010/main" val="351610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smtClean="0"/>
              <a:t>Note: you can use single-value fields with aggregate functions if they are included in the GROUP BY clause</a:t>
            </a:r>
          </a:p>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26</a:t>
            </a:fld>
            <a:endParaRPr lang="en-US"/>
          </a:p>
        </p:txBody>
      </p:sp>
    </p:spTree>
    <p:extLst>
      <p:ext uri="{BB962C8B-B14F-4D97-AF65-F5344CB8AC3E}">
        <p14:creationId xmlns:p14="http://schemas.microsoft.com/office/powerpoint/2010/main" val="395416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10/22/2015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10/22/2015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SQL </a:t>
            </a:r>
            <a:r>
              <a:rPr lang="en-US" dirty="0" smtClean="0"/>
              <a:t>Query</a:t>
            </a:r>
            <a:endParaRPr lang="en-US" dirty="0"/>
          </a:p>
        </p:txBody>
      </p:sp>
      <p:sp>
        <p:nvSpPr>
          <p:cNvPr id="3" name="Subtitle 2"/>
          <p:cNvSpPr>
            <a:spLocks noGrp="1"/>
          </p:cNvSpPr>
          <p:nvPr>
            <p:ph type="subTitle" idx="1"/>
          </p:nvPr>
        </p:nvSpPr>
        <p:spPr/>
        <p:txBody>
          <a:bodyPr/>
          <a:lstStyle/>
          <a:p>
            <a:r>
              <a:rPr lang="en-US" dirty="0" smtClean="0"/>
              <a:t>Getting to the data …….</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Database Definition</a:t>
            </a:r>
            <a:endParaRPr lang="en-US" dirty="0"/>
          </a:p>
        </p:txBody>
      </p:sp>
      <p:sp>
        <p:nvSpPr>
          <p:cNvPr id="5" name="Content Placeholder 4"/>
          <p:cNvSpPr>
            <a:spLocks noGrp="1"/>
          </p:cNvSpPr>
          <p:nvPr>
            <p:ph idx="1"/>
          </p:nvPr>
        </p:nvSpPr>
        <p:spPr>
          <a:xfrm>
            <a:off x="818712" y="2222287"/>
            <a:ext cx="10554574" cy="4318213"/>
          </a:xfrm>
        </p:spPr>
        <p:txBody>
          <a:bodyPr>
            <a:normAutofit/>
          </a:bodyPr>
          <a:lstStyle/>
          <a:p>
            <a:r>
              <a:rPr lang="en-US" altLang="en-US" dirty="0"/>
              <a:t>Data Definition Language (DDL)</a:t>
            </a:r>
          </a:p>
          <a:p>
            <a:r>
              <a:rPr lang="en-US" altLang="en-US" dirty="0"/>
              <a:t>Major CREATE statements:</a:t>
            </a:r>
          </a:p>
          <a:p>
            <a:pPr lvl="1"/>
            <a:r>
              <a:rPr lang="en-US" altLang="en-US" sz="1800" dirty="0"/>
              <a:t>CREATE SCHEMA – defines a portion of the database owned by a particular user</a:t>
            </a:r>
          </a:p>
          <a:p>
            <a:pPr lvl="1"/>
            <a:r>
              <a:rPr lang="en-US" altLang="en-US" sz="1800" dirty="0" smtClean="0"/>
              <a:t>CREATE TABLE – </a:t>
            </a:r>
            <a:r>
              <a:rPr lang="en-US" altLang="en-US" sz="1800" dirty="0"/>
              <a:t>defines a table and its columns</a:t>
            </a:r>
          </a:p>
          <a:p>
            <a:pPr lvl="1"/>
            <a:r>
              <a:rPr lang="en-US" altLang="en-US" sz="1800" dirty="0"/>
              <a:t>CREATE VIEW – defines a logical table from one or more views</a:t>
            </a:r>
          </a:p>
          <a:p>
            <a:r>
              <a:rPr lang="en-US" altLang="en-US" dirty="0"/>
              <a:t>Other CREATE statements: CHARACTER SET, COLLATION, TRANSLATION, ASSERTION, </a:t>
            </a:r>
            <a:r>
              <a:rPr lang="en-US" altLang="en-US" dirty="0" smtClean="0"/>
              <a:t>DOMAIN</a:t>
            </a:r>
            <a:endParaRPr lang="en-US" altLang="en-US" dirty="0"/>
          </a:p>
          <a:p>
            <a:endParaRPr lang="en-US" dirty="0"/>
          </a:p>
        </p:txBody>
      </p:sp>
    </p:spTree>
    <p:extLst>
      <p:ext uri="{BB962C8B-B14F-4D97-AF65-F5344CB8AC3E}">
        <p14:creationId xmlns:p14="http://schemas.microsoft.com/office/powerpoint/2010/main" val="295682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Insert</a:t>
            </a:r>
            <a:endParaRPr lang="en-US" dirty="0"/>
          </a:p>
        </p:txBody>
      </p:sp>
      <p:sp>
        <p:nvSpPr>
          <p:cNvPr id="3" name="Content Placeholder 2"/>
          <p:cNvSpPr>
            <a:spLocks noGrp="1"/>
          </p:cNvSpPr>
          <p:nvPr>
            <p:ph idx="1"/>
          </p:nvPr>
        </p:nvSpPr>
        <p:spPr/>
        <p:txBody>
          <a:bodyPr/>
          <a:lstStyle/>
          <a:p>
            <a:r>
              <a:rPr lang="en-US" dirty="0"/>
              <a:t>The SQL INSERT INTO clause is used to insert data into a SQL table. The SQL INSERT INTO is frequently used and has the following generic syntax</a:t>
            </a:r>
            <a:r>
              <a:rPr lang="en-US" dirty="0" smtClean="0"/>
              <a:t>:</a:t>
            </a:r>
          </a:p>
          <a:p>
            <a:endParaRPr lang="en-US" dirty="0"/>
          </a:p>
          <a:p>
            <a:endParaRPr lang="en-US" dirty="0"/>
          </a:p>
          <a:p>
            <a:endParaRPr lang="en-US" dirty="0" smtClean="0"/>
          </a:p>
          <a:p>
            <a:r>
              <a:rPr lang="en-US" dirty="0" smtClean="0"/>
              <a:t>The </a:t>
            </a:r>
            <a:r>
              <a:rPr lang="en-US" dirty="0"/>
              <a:t>SQL INSERT INTO clause has actually two parts - the first specifying the table we are inserting into and giving the list of columns we are inserting values for, and the second specifying the values inserted in the column list from the first part.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63714752"/>
              </p:ext>
            </p:extLst>
          </p:nvPr>
        </p:nvGraphicFramePr>
        <p:xfrm>
          <a:off x="2031999" y="3400462"/>
          <a:ext cx="8128000" cy="640080"/>
        </p:xfrm>
        <a:graphic>
          <a:graphicData uri="http://schemas.openxmlformats.org/drawingml/2006/table">
            <a:tbl>
              <a:tblPr firstRow="1" bandRow="1">
                <a:tableStyleId>{5C22544A-7EE6-4342-B048-85BDC9FD1C3A}</a:tableStyleId>
              </a:tblPr>
              <a:tblGrid>
                <a:gridCol w="8128000"/>
              </a:tblGrid>
              <a:tr h="37084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INSERT INTO Table1 (Column1, Column2, Column3)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 VALUES (ColumnValue1, ColumnValue2, ColumnValue3)</a:t>
                      </a:r>
                    </a:p>
                  </a:txBody>
                  <a:tcPr/>
                </a:tc>
              </a:tr>
            </a:tbl>
          </a:graphicData>
        </a:graphic>
      </p:graphicFrame>
    </p:spTree>
    <p:extLst>
      <p:ext uri="{BB962C8B-B14F-4D97-AF65-F5344CB8AC3E}">
        <p14:creationId xmlns:p14="http://schemas.microsoft.com/office/powerpoint/2010/main" val="187452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Insert</a:t>
            </a:r>
            <a:endParaRPr lang="en-US" dirty="0"/>
          </a:p>
        </p:txBody>
      </p:sp>
      <p:sp>
        <p:nvSpPr>
          <p:cNvPr id="3" name="Content Placeholder 2"/>
          <p:cNvSpPr>
            <a:spLocks noGrp="1"/>
          </p:cNvSpPr>
          <p:nvPr>
            <p:ph idx="1"/>
          </p:nvPr>
        </p:nvSpPr>
        <p:spPr>
          <a:xfrm>
            <a:off x="818712" y="2222287"/>
            <a:ext cx="10554574" cy="4508713"/>
          </a:xfrm>
        </p:spPr>
        <p:txBody>
          <a:bodyPr>
            <a:normAutofit/>
          </a:bodyPr>
          <a:lstStyle/>
          <a:p>
            <a:r>
              <a:rPr lang="en-US" altLang="en-US" dirty="0"/>
              <a:t>Inserting a record with all fields</a:t>
            </a:r>
          </a:p>
          <a:p>
            <a:pPr lvl="1"/>
            <a:r>
              <a:rPr lang="en-US" altLang="en-US" sz="1800" dirty="0"/>
              <a:t>INSERT INTO CUSTOMER_T VALUES (001, ‘Contemporary Casuals’, 1355 S. Himes Blvd.’, ‘Gainesville’, ‘FL’, 32601);</a:t>
            </a:r>
          </a:p>
          <a:p>
            <a:r>
              <a:rPr lang="en-US" altLang="en-US" dirty="0"/>
              <a:t>Inserting a record with specified fields</a:t>
            </a:r>
          </a:p>
          <a:p>
            <a:pPr lvl="1"/>
            <a:r>
              <a:rPr lang="en-US" altLang="en-US" sz="1800" dirty="0"/>
              <a:t>INSERT INTO PRODUCT_T (PRODUCT_ID, PRODUCT_DESCRIPTION, PRODUCT_FINISH, STANDARD_PRICE, PRODUCT_ON_HAND) VALUES (1, ‘End Table’, ‘Cherry’, 175, 8);</a:t>
            </a:r>
          </a:p>
          <a:p>
            <a:r>
              <a:rPr lang="en-US" altLang="en-US" dirty="0"/>
              <a:t>Inserting records from another table</a:t>
            </a:r>
          </a:p>
          <a:p>
            <a:pPr lvl="1"/>
            <a:r>
              <a:rPr lang="en-US" altLang="en-US" sz="1800" dirty="0"/>
              <a:t>INSERT INTO CA_CUSTOMER_T </a:t>
            </a:r>
            <a:r>
              <a:rPr lang="en-US" altLang="en-US" sz="1800" dirty="0" smtClean="0"/>
              <a:t>SELECT </a:t>
            </a:r>
            <a:r>
              <a:rPr lang="en-US" altLang="en-US" sz="1800" dirty="0"/>
              <a:t>* FROM CUSTOMER_T WHERE STATE = ‘CA</a:t>
            </a:r>
            <a:r>
              <a:rPr lang="en-US" altLang="en-US" sz="1800" dirty="0" smtClean="0"/>
              <a:t>’;</a:t>
            </a:r>
            <a:endParaRPr lang="en-US" sz="1800" dirty="0"/>
          </a:p>
        </p:txBody>
      </p:sp>
    </p:spTree>
    <p:extLst>
      <p:ext uri="{BB962C8B-B14F-4D97-AF65-F5344CB8AC3E}">
        <p14:creationId xmlns:p14="http://schemas.microsoft.com/office/powerpoint/2010/main" val="88992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t>
            </a:r>
            <a:r>
              <a:rPr lang="en-US" dirty="0" smtClean="0"/>
              <a:t>– Delete</a:t>
            </a:r>
            <a:endParaRPr lang="en-US" dirty="0"/>
          </a:p>
        </p:txBody>
      </p:sp>
      <p:sp>
        <p:nvSpPr>
          <p:cNvPr id="3" name="Content Placeholder 2"/>
          <p:cNvSpPr>
            <a:spLocks noGrp="1"/>
          </p:cNvSpPr>
          <p:nvPr>
            <p:ph idx="1"/>
          </p:nvPr>
        </p:nvSpPr>
        <p:spPr/>
        <p:txBody>
          <a:bodyPr/>
          <a:lstStyle/>
          <a:p>
            <a:r>
              <a:rPr lang="en-US" dirty="0"/>
              <a:t>The SQL </a:t>
            </a:r>
            <a:r>
              <a:rPr lang="en-US" b="1" dirty="0"/>
              <a:t>DELETE</a:t>
            </a:r>
            <a:r>
              <a:rPr lang="en-US" dirty="0"/>
              <a:t> Query is used to delete the existing records from a table.</a:t>
            </a:r>
          </a:p>
          <a:p>
            <a:r>
              <a:rPr lang="en-US" dirty="0"/>
              <a:t>You can use WHERE clause with DELETE query to delete selected rows, otherwise all the records would be deleted.</a:t>
            </a:r>
          </a:p>
          <a:p>
            <a:r>
              <a:rPr lang="en-US" altLang="en-US" dirty="0" smtClean="0"/>
              <a:t>Removes </a:t>
            </a:r>
            <a:r>
              <a:rPr lang="en-US" altLang="en-US" dirty="0"/>
              <a:t>rows from a table</a:t>
            </a:r>
          </a:p>
          <a:p>
            <a:r>
              <a:rPr lang="en-US" altLang="en-US" dirty="0"/>
              <a:t>Delete certain rows</a:t>
            </a:r>
          </a:p>
          <a:p>
            <a:pPr lvl="1"/>
            <a:r>
              <a:rPr lang="en-US" altLang="en-US" dirty="0"/>
              <a:t>DELETE FROM CUSTOMER_T WHERE STATE = ‘HI’;</a:t>
            </a:r>
          </a:p>
          <a:p>
            <a:r>
              <a:rPr lang="en-US" altLang="en-US" dirty="0"/>
              <a:t>Delete all rows</a:t>
            </a:r>
          </a:p>
          <a:p>
            <a:pPr lvl="1"/>
            <a:r>
              <a:rPr lang="en-US" altLang="en-US" dirty="0"/>
              <a:t>DELETE FROM CUSTOMER_T;</a:t>
            </a:r>
          </a:p>
          <a:p>
            <a:pPr marL="0" indent="0">
              <a:buNone/>
            </a:pPr>
            <a:endParaRPr lang="en-US" dirty="0"/>
          </a:p>
        </p:txBody>
      </p:sp>
    </p:spTree>
    <p:extLst>
      <p:ext uri="{BB962C8B-B14F-4D97-AF65-F5344CB8AC3E}">
        <p14:creationId xmlns:p14="http://schemas.microsoft.com/office/powerpoint/2010/main" val="816814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Drop</a:t>
            </a:r>
            <a:endParaRPr lang="en-US" dirty="0"/>
          </a:p>
        </p:txBody>
      </p:sp>
      <p:sp>
        <p:nvSpPr>
          <p:cNvPr id="3" name="Content Placeholder 2"/>
          <p:cNvSpPr>
            <a:spLocks noGrp="1"/>
          </p:cNvSpPr>
          <p:nvPr>
            <p:ph idx="1"/>
          </p:nvPr>
        </p:nvSpPr>
        <p:spPr>
          <a:xfrm>
            <a:off x="818712" y="2222287"/>
            <a:ext cx="10554574" cy="4483313"/>
          </a:xfrm>
        </p:spPr>
        <p:txBody>
          <a:bodyPr/>
          <a:lstStyle/>
          <a:p>
            <a:r>
              <a:rPr lang="en-US" dirty="0"/>
              <a:t>The SQL </a:t>
            </a:r>
            <a:r>
              <a:rPr lang="en-US" b="1" dirty="0"/>
              <a:t>DROP TABLE</a:t>
            </a:r>
            <a:r>
              <a:rPr lang="en-US" dirty="0"/>
              <a:t> statement is used to remove a table definition and all data, indexes, triggers, constraints, and permission specifications for that table.</a:t>
            </a:r>
          </a:p>
          <a:p>
            <a:r>
              <a:rPr lang="en-US" b="1" dirty="0"/>
              <a:t>NOTE:</a:t>
            </a:r>
            <a:r>
              <a:rPr lang="en-US" dirty="0"/>
              <a:t> You have to be careful while using this command because once a table is deleted then all the information available in the table would also be lost forever</a:t>
            </a:r>
            <a:r>
              <a:rPr lang="en-US" dirty="0" smtClean="0"/>
              <a:t>.</a:t>
            </a:r>
          </a:p>
          <a:p>
            <a:endParaRPr lang="en-US" dirty="0"/>
          </a:p>
          <a:p>
            <a:r>
              <a:rPr lang="en-US" dirty="0"/>
              <a:t>The SQL </a:t>
            </a:r>
            <a:r>
              <a:rPr lang="en-US" b="1" dirty="0"/>
              <a:t>TRUNCATE TABLE</a:t>
            </a:r>
            <a:r>
              <a:rPr lang="en-US" dirty="0"/>
              <a:t> command is used to delete complete data from an existing table.</a:t>
            </a:r>
          </a:p>
          <a:p>
            <a:r>
              <a:rPr lang="en-US" dirty="0"/>
              <a:t>You can also use DROP TABLE command to delete complete table but it would remove complete table structure form the database and you would need to re-create this table once again if you wish you store some data</a:t>
            </a:r>
            <a:r>
              <a:rPr lang="en-US" dirty="0" smtClean="0"/>
              <a:t>.</a:t>
            </a:r>
            <a:endParaRPr lang="en-US" dirty="0"/>
          </a:p>
        </p:txBody>
      </p:sp>
    </p:spTree>
    <p:extLst>
      <p:ext uri="{BB962C8B-B14F-4D97-AF65-F5344CB8AC3E}">
        <p14:creationId xmlns:p14="http://schemas.microsoft.com/office/powerpoint/2010/main" val="368681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Update</a:t>
            </a:r>
            <a:endParaRPr lang="en-US" dirty="0"/>
          </a:p>
        </p:txBody>
      </p:sp>
      <p:sp>
        <p:nvSpPr>
          <p:cNvPr id="3" name="Content Placeholder 2"/>
          <p:cNvSpPr>
            <a:spLocks noGrp="1"/>
          </p:cNvSpPr>
          <p:nvPr>
            <p:ph idx="1"/>
          </p:nvPr>
        </p:nvSpPr>
        <p:spPr/>
        <p:txBody>
          <a:bodyPr/>
          <a:lstStyle/>
          <a:p>
            <a:r>
              <a:rPr lang="en-US" dirty="0"/>
              <a:t>The SQL UPDATE command is used to modify data stored in database tables.</a:t>
            </a:r>
            <a:endParaRPr lang="en-US" altLang="en-US" dirty="0" smtClean="0"/>
          </a:p>
          <a:p>
            <a:r>
              <a:rPr lang="en-US" altLang="en-US" dirty="0" smtClean="0"/>
              <a:t>Modifies </a:t>
            </a:r>
            <a:r>
              <a:rPr lang="en-US" altLang="en-US" dirty="0"/>
              <a:t>data in existing rows</a:t>
            </a:r>
          </a:p>
          <a:p>
            <a:pPr lvl="1">
              <a:buFont typeface="Wingdings" panose="05000000000000000000" pitchFamily="2" charset="2"/>
              <a:buNone/>
            </a:pPr>
            <a:r>
              <a:rPr lang="en-US" altLang="en-US" dirty="0" smtClean="0"/>
              <a:t>UPDATE </a:t>
            </a:r>
            <a:r>
              <a:rPr lang="en-US" altLang="en-US" dirty="0"/>
              <a:t>PRODUCT_T </a:t>
            </a:r>
            <a:endParaRPr lang="en-US" altLang="en-US" dirty="0" smtClean="0"/>
          </a:p>
          <a:p>
            <a:pPr lvl="1">
              <a:buFont typeface="Wingdings" panose="05000000000000000000" pitchFamily="2" charset="2"/>
              <a:buNone/>
            </a:pPr>
            <a:r>
              <a:rPr lang="en-US" altLang="en-US" dirty="0"/>
              <a:t> </a:t>
            </a:r>
            <a:r>
              <a:rPr lang="en-US" altLang="en-US" dirty="0" smtClean="0"/>
              <a:t>  SET </a:t>
            </a:r>
            <a:r>
              <a:rPr lang="en-US" altLang="en-US" dirty="0"/>
              <a:t>UNIT_PRICE = 775 </a:t>
            </a:r>
            <a:endParaRPr lang="en-US" altLang="en-US" dirty="0" smtClean="0"/>
          </a:p>
          <a:p>
            <a:pPr lvl="1">
              <a:buFont typeface="Wingdings" panose="05000000000000000000" pitchFamily="2" charset="2"/>
              <a:buNone/>
            </a:pPr>
            <a:r>
              <a:rPr lang="en-US" altLang="en-US" dirty="0" smtClean="0"/>
              <a:t>WHERE </a:t>
            </a:r>
            <a:r>
              <a:rPr lang="en-US" altLang="en-US" dirty="0"/>
              <a:t>PRODUCT_ID = 7;</a:t>
            </a:r>
          </a:p>
          <a:p>
            <a:pPr marL="0" indent="0">
              <a:buNone/>
            </a:pPr>
            <a:endParaRPr lang="en-US" dirty="0"/>
          </a:p>
        </p:txBody>
      </p:sp>
    </p:spTree>
    <p:extLst>
      <p:ext uri="{BB962C8B-B14F-4D97-AF65-F5344CB8AC3E}">
        <p14:creationId xmlns:p14="http://schemas.microsoft.com/office/powerpoint/2010/main" val="126562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 Select</a:t>
            </a:r>
            <a:endParaRPr lang="en-US" dirty="0"/>
          </a:p>
        </p:txBody>
      </p:sp>
      <p:sp>
        <p:nvSpPr>
          <p:cNvPr id="3" name="Content Placeholder 2"/>
          <p:cNvSpPr>
            <a:spLocks noGrp="1"/>
          </p:cNvSpPr>
          <p:nvPr>
            <p:ph idx="1"/>
          </p:nvPr>
        </p:nvSpPr>
        <p:spPr>
          <a:xfrm>
            <a:off x="818712" y="2222287"/>
            <a:ext cx="10554574" cy="4521413"/>
          </a:xfrm>
        </p:spPr>
        <p:txBody>
          <a:bodyPr>
            <a:noAutofit/>
          </a:bodyPr>
          <a:lstStyle/>
          <a:p>
            <a:r>
              <a:rPr lang="en-US" dirty="0"/>
              <a:t>SQL SELECT is without a doubt the most frequently used SQL command that's why we are starting our tutorial with it. The SQL SELECT command is used to retrieve data from one or more database tables. </a:t>
            </a:r>
            <a:endParaRPr lang="en-US" dirty="0" smtClean="0"/>
          </a:p>
          <a:p>
            <a:r>
              <a:rPr lang="en-US" altLang="en-US" dirty="0"/>
              <a:t>Clauses of the SELECT statement:</a:t>
            </a:r>
          </a:p>
          <a:p>
            <a:pPr lvl="1"/>
            <a:r>
              <a:rPr lang="en-US" altLang="en-US" sz="1800" dirty="0" smtClean="0"/>
              <a:t>SELECT - List </a:t>
            </a:r>
            <a:r>
              <a:rPr lang="en-US" altLang="en-US" sz="1800" dirty="0"/>
              <a:t>the </a:t>
            </a:r>
            <a:r>
              <a:rPr lang="en-US" altLang="en-US" sz="1800" b="1" u="sng" dirty="0"/>
              <a:t>columns</a:t>
            </a:r>
            <a:r>
              <a:rPr lang="en-US" altLang="en-US" sz="1800" dirty="0"/>
              <a:t> (and expressions) that should be returned from the query</a:t>
            </a:r>
          </a:p>
          <a:p>
            <a:pPr lvl="1"/>
            <a:r>
              <a:rPr lang="en-US" altLang="en-US" sz="1800" dirty="0" smtClean="0"/>
              <a:t>FROM - Indicate </a:t>
            </a:r>
            <a:r>
              <a:rPr lang="en-US" altLang="en-US" sz="1800" dirty="0"/>
              <a:t>the </a:t>
            </a:r>
            <a:r>
              <a:rPr lang="en-US" altLang="en-US" sz="1800" b="1" u="sng" dirty="0"/>
              <a:t>table</a:t>
            </a:r>
            <a:r>
              <a:rPr lang="en-US" altLang="en-US" sz="1800" dirty="0"/>
              <a:t>(s) or view(s) from which data will be obtained</a:t>
            </a:r>
          </a:p>
          <a:p>
            <a:pPr lvl="1"/>
            <a:r>
              <a:rPr lang="en-US" altLang="en-US" sz="1800" dirty="0" smtClean="0"/>
              <a:t>WHERE - Indicate </a:t>
            </a:r>
            <a:r>
              <a:rPr lang="en-US" altLang="en-US" sz="1800" dirty="0"/>
              <a:t>the </a:t>
            </a:r>
            <a:r>
              <a:rPr lang="en-US" altLang="en-US" sz="1800" b="1" u="sng" dirty="0"/>
              <a:t>conditions</a:t>
            </a:r>
            <a:r>
              <a:rPr lang="en-US" altLang="en-US" sz="1800" dirty="0"/>
              <a:t> under which a </a:t>
            </a:r>
            <a:r>
              <a:rPr lang="en-US" altLang="en-US" sz="1800" b="1" u="sng" dirty="0"/>
              <a:t>row</a:t>
            </a:r>
            <a:r>
              <a:rPr lang="en-US" altLang="en-US" sz="1800" dirty="0"/>
              <a:t> will be included in the result</a:t>
            </a:r>
          </a:p>
          <a:p>
            <a:pPr lvl="1"/>
            <a:r>
              <a:rPr lang="en-US" altLang="en-US" sz="1800" dirty="0"/>
              <a:t>GROUP </a:t>
            </a:r>
            <a:r>
              <a:rPr lang="en-US" altLang="en-US" sz="1800" dirty="0" smtClean="0"/>
              <a:t>BY - Indicate </a:t>
            </a:r>
            <a:r>
              <a:rPr lang="en-US" altLang="en-US" sz="1800" b="1" u="sng" dirty="0"/>
              <a:t>columns</a:t>
            </a:r>
            <a:r>
              <a:rPr lang="en-US" altLang="en-US" sz="1800" dirty="0"/>
              <a:t> to group the results </a:t>
            </a:r>
          </a:p>
          <a:p>
            <a:pPr lvl="1"/>
            <a:r>
              <a:rPr lang="en-US" altLang="en-US" sz="1800" dirty="0" smtClean="0"/>
              <a:t>HAVING - Indicate </a:t>
            </a:r>
            <a:r>
              <a:rPr lang="en-US" altLang="en-US" sz="1800" dirty="0"/>
              <a:t>the </a:t>
            </a:r>
            <a:r>
              <a:rPr lang="en-US" altLang="en-US" sz="1800" b="1" u="sng" dirty="0"/>
              <a:t>conditions</a:t>
            </a:r>
            <a:r>
              <a:rPr lang="en-US" altLang="en-US" sz="1800" dirty="0"/>
              <a:t> under which a </a:t>
            </a:r>
            <a:r>
              <a:rPr lang="en-US" altLang="en-US" sz="1800" b="1" u="sng" dirty="0"/>
              <a:t>group</a:t>
            </a:r>
            <a:r>
              <a:rPr lang="en-US" altLang="en-US" sz="1800" dirty="0"/>
              <a:t> will be included</a:t>
            </a:r>
          </a:p>
          <a:p>
            <a:pPr lvl="1"/>
            <a:r>
              <a:rPr lang="en-US" altLang="en-US" sz="1800" dirty="0"/>
              <a:t>ORDER </a:t>
            </a:r>
            <a:r>
              <a:rPr lang="en-US" altLang="en-US" sz="1800" dirty="0" smtClean="0"/>
              <a:t>BY - Sorts </a:t>
            </a:r>
            <a:r>
              <a:rPr lang="en-US" altLang="en-US" sz="1800" dirty="0"/>
              <a:t>the result according to specified </a:t>
            </a:r>
            <a:r>
              <a:rPr lang="en-US" altLang="en-US" sz="1800" b="1" u="sng" dirty="0" smtClean="0"/>
              <a:t>columns</a:t>
            </a:r>
            <a:endParaRPr lang="en-US" sz="1800" dirty="0"/>
          </a:p>
        </p:txBody>
      </p:sp>
    </p:spTree>
    <p:extLst>
      <p:ext uri="{BB962C8B-B14F-4D97-AF65-F5344CB8AC3E}">
        <p14:creationId xmlns:p14="http://schemas.microsoft.com/office/powerpoint/2010/main" val="2336419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09_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851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84800" y="2362200"/>
            <a:ext cx="3764172" cy="369332"/>
          </a:xfrm>
          <a:prstGeom prst="rect">
            <a:avLst/>
          </a:prstGeom>
          <a:noFill/>
        </p:spPr>
        <p:txBody>
          <a:bodyPr wrap="none" rtlCol="0">
            <a:spAutoFit/>
          </a:bodyPr>
          <a:lstStyle/>
          <a:p>
            <a:r>
              <a:rPr lang="en-US" dirty="0" smtClean="0"/>
              <a:t>SQL Statement processing order</a:t>
            </a:r>
            <a:endParaRPr lang="en-US" dirty="0"/>
          </a:p>
        </p:txBody>
      </p:sp>
    </p:spTree>
    <p:extLst>
      <p:ext uri="{BB962C8B-B14F-4D97-AF65-F5344CB8AC3E}">
        <p14:creationId xmlns:p14="http://schemas.microsoft.com/office/powerpoint/2010/main" val="3412026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Comparison Operators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7786025"/>
              </p:ext>
            </p:extLst>
          </p:nvPr>
        </p:nvGraphicFramePr>
        <p:xfrm>
          <a:off x="828298" y="2489200"/>
          <a:ext cx="10553700" cy="2966720"/>
        </p:xfrm>
        <a:graphic>
          <a:graphicData uri="http://schemas.openxmlformats.org/drawingml/2006/table">
            <a:tbl>
              <a:tblPr firstRow="1" bandRow="1">
                <a:tableStyleId>{5C22544A-7EE6-4342-B048-85BDC9FD1C3A}</a:tableStyleId>
              </a:tblPr>
              <a:tblGrid>
                <a:gridCol w="5276850"/>
                <a:gridCol w="5276850"/>
              </a:tblGrid>
              <a:tr h="370840">
                <a:tc>
                  <a:txBody>
                    <a:bodyPr/>
                    <a:lstStyle/>
                    <a:p>
                      <a:r>
                        <a:rPr lang="en-US" dirty="0" smtClean="0"/>
                        <a:t>Operator</a:t>
                      </a:r>
                      <a:endParaRPr lang="en-US" dirty="0"/>
                    </a:p>
                  </a:txBody>
                  <a:tcPr/>
                </a:tc>
                <a:tc>
                  <a:txBody>
                    <a:bodyPr/>
                    <a:lstStyle/>
                    <a:p>
                      <a:r>
                        <a:rPr lang="en-US" dirty="0" smtClean="0"/>
                        <a:t>Meaning</a:t>
                      </a:r>
                      <a:endParaRPr lang="en-US" dirty="0"/>
                    </a:p>
                  </a:txBody>
                  <a:tcPr/>
                </a:tc>
              </a:tr>
              <a:tr h="370840">
                <a:tc>
                  <a:txBody>
                    <a:bodyPr/>
                    <a:lstStyle/>
                    <a:p>
                      <a:r>
                        <a:rPr lang="en-US" dirty="0" smtClean="0"/>
                        <a:t>=</a:t>
                      </a:r>
                      <a:endParaRPr lang="en-US" dirty="0"/>
                    </a:p>
                  </a:txBody>
                  <a:tcPr/>
                </a:tc>
                <a:tc>
                  <a:txBody>
                    <a:bodyPr/>
                    <a:lstStyle/>
                    <a:p>
                      <a:r>
                        <a:rPr lang="en-US" dirty="0" smtClean="0"/>
                        <a:t>Equal To</a:t>
                      </a:r>
                      <a:endParaRPr lang="en-US" dirty="0"/>
                    </a:p>
                  </a:txBody>
                  <a:tcPr/>
                </a:tc>
              </a:tr>
              <a:tr h="370840">
                <a:tc>
                  <a:txBody>
                    <a:bodyPr/>
                    <a:lstStyle/>
                    <a:p>
                      <a:r>
                        <a:rPr lang="en-US" dirty="0" smtClean="0"/>
                        <a:t>&gt;</a:t>
                      </a:r>
                      <a:endParaRPr lang="en-US" dirty="0"/>
                    </a:p>
                  </a:txBody>
                  <a:tcPr/>
                </a:tc>
                <a:tc>
                  <a:txBody>
                    <a:bodyPr/>
                    <a:lstStyle/>
                    <a:p>
                      <a:r>
                        <a:rPr lang="en-US" dirty="0" smtClean="0"/>
                        <a:t>Greater Than</a:t>
                      </a:r>
                      <a:endParaRPr lang="en-US" dirty="0"/>
                    </a:p>
                  </a:txBody>
                  <a:tcPr/>
                </a:tc>
              </a:tr>
              <a:tr h="370840">
                <a:tc>
                  <a:txBody>
                    <a:bodyPr/>
                    <a:lstStyle/>
                    <a:p>
                      <a:r>
                        <a:rPr lang="en-US" dirty="0" smtClean="0"/>
                        <a:t>&gt;=</a:t>
                      </a:r>
                      <a:endParaRPr lang="en-US" dirty="0"/>
                    </a:p>
                  </a:txBody>
                  <a:tcPr/>
                </a:tc>
                <a:tc>
                  <a:txBody>
                    <a:bodyPr/>
                    <a:lstStyle/>
                    <a:p>
                      <a:r>
                        <a:rPr lang="en-US" dirty="0" smtClean="0"/>
                        <a:t>Greater Than or Equal</a:t>
                      </a:r>
                      <a:r>
                        <a:rPr lang="en-US" baseline="0" dirty="0" smtClean="0"/>
                        <a:t> To</a:t>
                      </a:r>
                      <a:endParaRPr lang="en-US" dirty="0"/>
                    </a:p>
                  </a:txBody>
                  <a:tcPr/>
                </a:tc>
              </a:tr>
              <a:tr h="370840">
                <a:tc>
                  <a:txBody>
                    <a:bodyPr/>
                    <a:lstStyle/>
                    <a:p>
                      <a:r>
                        <a:rPr lang="en-US" dirty="0" smtClean="0"/>
                        <a:t>&lt;</a:t>
                      </a:r>
                      <a:endParaRPr lang="en-US" dirty="0"/>
                    </a:p>
                  </a:txBody>
                  <a:tcPr/>
                </a:tc>
                <a:tc>
                  <a:txBody>
                    <a:bodyPr/>
                    <a:lstStyle/>
                    <a:p>
                      <a:r>
                        <a:rPr lang="en-US" dirty="0" smtClean="0"/>
                        <a:t>Less</a:t>
                      </a:r>
                      <a:r>
                        <a:rPr lang="en-US" baseline="0" dirty="0" smtClean="0"/>
                        <a:t> Than</a:t>
                      </a:r>
                      <a:endParaRPr lang="en-US" dirty="0"/>
                    </a:p>
                  </a:txBody>
                  <a:tcPr/>
                </a:tc>
              </a:tr>
              <a:tr h="370840">
                <a:tc>
                  <a:txBody>
                    <a:bodyPr/>
                    <a:lstStyle/>
                    <a:p>
                      <a:r>
                        <a:rPr lang="en-US" dirty="0" smtClean="0"/>
                        <a:t>&lt;=</a:t>
                      </a:r>
                      <a:endParaRPr lang="en-US" dirty="0"/>
                    </a:p>
                  </a:txBody>
                  <a:tcPr/>
                </a:tc>
                <a:tc>
                  <a:txBody>
                    <a:bodyPr/>
                    <a:lstStyle/>
                    <a:p>
                      <a:r>
                        <a:rPr lang="en-US" dirty="0" smtClean="0"/>
                        <a:t>Less Than or Equal To</a:t>
                      </a:r>
                      <a:endParaRPr lang="en-US" dirty="0"/>
                    </a:p>
                  </a:txBody>
                  <a:tcPr/>
                </a:tc>
              </a:tr>
              <a:tr h="370840">
                <a:tc>
                  <a:txBody>
                    <a:bodyPr/>
                    <a:lstStyle/>
                    <a:p>
                      <a:r>
                        <a:rPr lang="en-US" dirty="0" smtClean="0"/>
                        <a:t>&lt;&gt;</a:t>
                      </a:r>
                      <a:endParaRPr lang="en-US" dirty="0"/>
                    </a:p>
                  </a:txBody>
                  <a:tcPr/>
                </a:tc>
                <a:tc>
                  <a:txBody>
                    <a:bodyPr/>
                    <a:lstStyle/>
                    <a:p>
                      <a:r>
                        <a:rPr lang="en-US" dirty="0" smtClean="0"/>
                        <a:t>Not Equal To</a:t>
                      </a:r>
                      <a:endParaRPr lang="en-US" dirty="0"/>
                    </a:p>
                  </a:txBody>
                  <a:tcPr/>
                </a:tc>
              </a:tr>
              <a:tr h="370840">
                <a:tc>
                  <a:txBody>
                    <a:bodyPr/>
                    <a:lstStyle/>
                    <a:p>
                      <a:r>
                        <a:rPr lang="en-US" dirty="0" smtClean="0"/>
                        <a:t>!=</a:t>
                      </a:r>
                      <a:endParaRPr lang="en-US" dirty="0"/>
                    </a:p>
                  </a:txBody>
                  <a:tcPr/>
                </a:tc>
                <a:tc>
                  <a:txBody>
                    <a:bodyPr/>
                    <a:lstStyle/>
                    <a:p>
                      <a:r>
                        <a:rPr lang="en-US" dirty="0" smtClean="0"/>
                        <a:t>Not Equal To</a:t>
                      </a:r>
                      <a:endParaRPr lang="en-US" dirty="0"/>
                    </a:p>
                  </a:txBody>
                  <a:tcPr/>
                </a:tc>
              </a:tr>
            </a:tbl>
          </a:graphicData>
        </a:graphic>
      </p:graphicFrame>
    </p:spTree>
    <p:extLst>
      <p:ext uri="{BB962C8B-B14F-4D97-AF65-F5344CB8AC3E}">
        <p14:creationId xmlns:p14="http://schemas.microsoft.com/office/powerpoint/2010/main" val="1776252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Aliases</a:t>
            </a:r>
            <a:endParaRPr lang="en-US" dirty="0"/>
          </a:p>
        </p:txBody>
      </p:sp>
      <p:sp>
        <p:nvSpPr>
          <p:cNvPr id="3" name="Content Placeholder 2"/>
          <p:cNvSpPr>
            <a:spLocks noGrp="1"/>
          </p:cNvSpPr>
          <p:nvPr>
            <p:ph idx="1"/>
          </p:nvPr>
        </p:nvSpPr>
        <p:spPr/>
        <p:txBody>
          <a:bodyPr>
            <a:normAutofit/>
          </a:bodyPr>
          <a:lstStyle/>
          <a:p>
            <a:r>
              <a:rPr lang="en-US" dirty="0"/>
              <a:t>SQL aliases are used to give a database table, or a column in a table, a temporary name.</a:t>
            </a:r>
          </a:p>
          <a:p>
            <a:r>
              <a:rPr lang="en-US" dirty="0"/>
              <a:t>Basically aliases are created to make column names more readable.</a:t>
            </a:r>
          </a:p>
          <a:p>
            <a:pPr marL="0" indent="0">
              <a:buNone/>
            </a:pPr>
            <a:endParaRPr lang="en-US" dirty="0" smtClean="0"/>
          </a:p>
          <a:p>
            <a:pPr lvl="2">
              <a:buFont typeface="Wingdings" panose="05000000000000000000" pitchFamily="2" charset="2"/>
              <a:buNone/>
            </a:pPr>
            <a:r>
              <a:rPr lang="en-US" altLang="en-US" sz="1800" dirty="0"/>
              <a:t>SELECT CUST.CUSTOMER AS NAME, CUST.CUSTOMER_ADDRESS </a:t>
            </a:r>
          </a:p>
          <a:p>
            <a:pPr lvl="2">
              <a:buFont typeface="Wingdings" panose="05000000000000000000" pitchFamily="2" charset="2"/>
              <a:buNone/>
            </a:pPr>
            <a:r>
              <a:rPr lang="en-US" altLang="en-US" sz="1800" dirty="0"/>
              <a:t>FROM CUSTOMER_V </a:t>
            </a:r>
            <a:r>
              <a:rPr lang="en-US" altLang="en-US" sz="1800" b="1" u="sng" dirty="0"/>
              <a:t>CUST</a:t>
            </a:r>
          </a:p>
          <a:p>
            <a:pPr lvl="2">
              <a:buFont typeface="Wingdings" panose="05000000000000000000" pitchFamily="2" charset="2"/>
              <a:buNone/>
            </a:pPr>
            <a:r>
              <a:rPr lang="en-US" altLang="en-US" sz="1800" dirty="0"/>
              <a:t>WHERE NAME = ‘Home Furnishings’;</a:t>
            </a:r>
          </a:p>
          <a:p>
            <a:pPr marL="0" indent="0">
              <a:buNone/>
            </a:pPr>
            <a:endParaRPr lang="en-US" dirty="0"/>
          </a:p>
        </p:txBody>
      </p:sp>
    </p:spTree>
    <p:extLst>
      <p:ext uri="{BB962C8B-B14F-4D97-AF65-F5344CB8AC3E}">
        <p14:creationId xmlns:p14="http://schemas.microsoft.com/office/powerpoint/2010/main" val="130669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smtClean="0"/>
              <a:t>DDL vs. DML</a:t>
            </a:r>
          </a:p>
          <a:p>
            <a:r>
              <a:rPr lang="en-US" dirty="0" smtClean="0"/>
              <a:t>DML Statements</a:t>
            </a:r>
          </a:p>
          <a:p>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Aggregate Functions</a:t>
            </a:r>
            <a:endParaRPr lang="en-US" dirty="0"/>
          </a:p>
        </p:txBody>
      </p:sp>
      <p:sp>
        <p:nvSpPr>
          <p:cNvPr id="3" name="Content Placeholder 2"/>
          <p:cNvSpPr>
            <a:spLocks noGrp="1"/>
          </p:cNvSpPr>
          <p:nvPr>
            <p:ph idx="1"/>
          </p:nvPr>
        </p:nvSpPr>
        <p:spPr>
          <a:xfrm>
            <a:off x="818712" y="2222287"/>
            <a:ext cx="10554574" cy="4470613"/>
          </a:xfrm>
        </p:spPr>
        <p:txBody>
          <a:bodyPr>
            <a:normAutofit/>
          </a:bodyPr>
          <a:lstStyle/>
          <a:p>
            <a:r>
              <a:rPr lang="en-US" dirty="0"/>
              <a:t>SQL aggregate functions return a single value, calculated from values in a column.</a:t>
            </a:r>
          </a:p>
          <a:p>
            <a:r>
              <a:rPr lang="en-US" dirty="0"/>
              <a:t>Useful aggregate functions:</a:t>
            </a:r>
          </a:p>
          <a:p>
            <a:r>
              <a:rPr lang="en-US" dirty="0"/>
              <a:t>AVG() - Returns the average value</a:t>
            </a:r>
          </a:p>
          <a:p>
            <a:r>
              <a:rPr lang="en-US" dirty="0"/>
              <a:t>COUNT() - Returns the number of rows</a:t>
            </a:r>
          </a:p>
          <a:p>
            <a:r>
              <a:rPr lang="en-US" dirty="0"/>
              <a:t>FIRST() - Returns the first value</a:t>
            </a:r>
          </a:p>
          <a:p>
            <a:r>
              <a:rPr lang="en-US" dirty="0"/>
              <a:t>LAST() - Returns the last value</a:t>
            </a:r>
          </a:p>
          <a:p>
            <a:r>
              <a:rPr lang="en-US" dirty="0"/>
              <a:t>MAX() - Returns the largest value</a:t>
            </a:r>
          </a:p>
          <a:p>
            <a:r>
              <a:rPr lang="en-US" dirty="0"/>
              <a:t>MIN() - Returns the smallest value</a:t>
            </a:r>
          </a:p>
          <a:p>
            <a:r>
              <a:rPr lang="en-US" dirty="0"/>
              <a:t>SUM() - Returns the </a:t>
            </a:r>
            <a:r>
              <a:rPr lang="en-US" dirty="0" smtClean="0"/>
              <a:t>sum</a:t>
            </a:r>
            <a:endParaRPr lang="en-US" dirty="0"/>
          </a:p>
        </p:txBody>
      </p:sp>
    </p:spTree>
    <p:extLst>
      <p:ext uri="{BB962C8B-B14F-4D97-AF65-F5344CB8AC3E}">
        <p14:creationId xmlns:p14="http://schemas.microsoft.com/office/powerpoint/2010/main" val="2565981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Aggregate Functions</a:t>
            </a:r>
            <a:endParaRPr lang="en-US" dirty="0"/>
          </a:p>
        </p:txBody>
      </p:sp>
      <p:sp>
        <p:nvSpPr>
          <p:cNvPr id="3" name="Content Placeholder 2"/>
          <p:cNvSpPr>
            <a:spLocks noGrp="1"/>
          </p:cNvSpPr>
          <p:nvPr>
            <p:ph idx="1"/>
          </p:nvPr>
        </p:nvSpPr>
        <p:spPr/>
        <p:txBody>
          <a:bodyPr/>
          <a:lstStyle/>
          <a:p>
            <a:r>
              <a:rPr lang="en-US" altLang="en-US" dirty="0"/>
              <a:t>Using the COUNT </a:t>
            </a:r>
            <a:r>
              <a:rPr lang="en-US" altLang="en-US" b="1" i="1" dirty="0"/>
              <a:t>aggregate function</a:t>
            </a:r>
            <a:r>
              <a:rPr lang="en-US" altLang="en-US" dirty="0"/>
              <a:t> to find </a:t>
            </a:r>
            <a:r>
              <a:rPr lang="en-US" altLang="en-US" dirty="0" smtClean="0"/>
              <a:t>totals</a:t>
            </a:r>
            <a:endParaRPr lang="en-US" altLang="en-US" dirty="0"/>
          </a:p>
          <a:p>
            <a:r>
              <a:rPr lang="en-US" dirty="0"/>
              <a:t>The COUNT(</a:t>
            </a:r>
            <a:r>
              <a:rPr lang="en-US" dirty="0" err="1"/>
              <a:t>column_name</a:t>
            </a:r>
            <a:r>
              <a:rPr lang="en-US" dirty="0"/>
              <a:t>) function returns the number of values (NULL values will not be counted) of the specified column</a:t>
            </a:r>
            <a:r>
              <a:rPr lang="en-US" dirty="0" smtClean="0"/>
              <a:t>:</a:t>
            </a:r>
          </a:p>
          <a:p>
            <a:pPr marL="0" indent="0">
              <a:buNone/>
            </a:pPr>
            <a:endParaRPr lang="en-US" altLang="en-US" dirty="0" smtClean="0"/>
          </a:p>
          <a:p>
            <a:pPr lvl="1">
              <a:buFont typeface="Wingdings" panose="05000000000000000000" pitchFamily="2" charset="2"/>
              <a:buNone/>
            </a:pPr>
            <a:r>
              <a:rPr lang="en-US" altLang="en-US" dirty="0" smtClean="0"/>
              <a:t>SELECT </a:t>
            </a:r>
            <a:r>
              <a:rPr lang="en-US" altLang="en-US" b="1" dirty="0" smtClean="0"/>
              <a:t>COUNT(*)</a:t>
            </a:r>
            <a:r>
              <a:rPr lang="en-US" altLang="en-US" dirty="0" smtClean="0"/>
              <a:t> FROM ORDER_LINE_V</a:t>
            </a:r>
          </a:p>
          <a:p>
            <a:pPr lvl="1">
              <a:buFont typeface="Wingdings" panose="05000000000000000000" pitchFamily="2" charset="2"/>
              <a:buNone/>
            </a:pPr>
            <a:r>
              <a:rPr lang="en-US" altLang="en-US" dirty="0" smtClean="0"/>
              <a:t>WHERE </a:t>
            </a:r>
            <a:r>
              <a:rPr lang="en-US" altLang="en-US" dirty="0"/>
              <a:t>ORDER_ID = 1004</a:t>
            </a:r>
            <a:r>
              <a:rPr lang="en-US" altLang="en-US" dirty="0" smtClean="0"/>
              <a:t>;</a:t>
            </a:r>
            <a:endParaRPr lang="en-US" altLang="en-US" dirty="0"/>
          </a:p>
        </p:txBody>
      </p:sp>
    </p:spTree>
    <p:extLst>
      <p:ext uri="{BB962C8B-B14F-4D97-AF65-F5344CB8AC3E}">
        <p14:creationId xmlns:p14="http://schemas.microsoft.com/office/powerpoint/2010/main" val="1157612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Boolean Operators</a:t>
            </a:r>
            <a:endParaRPr lang="en-US" dirty="0"/>
          </a:p>
        </p:txBody>
      </p:sp>
      <p:sp>
        <p:nvSpPr>
          <p:cNvPr id="3" name="Content Placeholder 2"/>
          <p:cNvSpPr>
            <a:spLocks noGrp="1"/>
          </p:cNvSpPr>
          <p:nvPr>
            <p:ph idx="1"/>
          </p:nvPr>
        </p:nvSpPr>
        <p:spPr>
          <a:xfrm>
            <a:off x="818712" y="2222287"/>
            <a:ext cx="10554574" cy="4521413"/>
          </a:xfrm>
        </p:spPr>
        <p:txBody>
          <a:bodyPr>
            <a:normAutofit/>
          </a:bodyPr>
          <a:lstStyle/>
          <a:p>
            <a:r>
              <a:rPr lang="en-US" altLang="en-US" b="1" dirty="0"/>
              <a:t>AND, OR, and NOT </a:t>
            </a:r>
            <a:r>
              <a:rPr lang="en-US" altLang="en-US" dirty="0"/>
              <a:t>Operators for customizing conditions in WHERE clause</a:t>
            </a:r>
          </a:p>
          <a:p>
            <a:r>
              <a:rPr lang="en-US" dirty="0" smtClean="0"/>
              <a:t>The </a:t>
            </a:r>
            <a:r>
              <a:rPr lang="en-US" b="1" dirty="0"/>
              <a:t>AND</a:t>
            </a:r>
            <a:r>
              <a:rPr lang="en-US" dirty="0"/>
              <a:t> operator displays a record if both the first condition AND the second condition are true.</a:t>
            </a:r>
          </a:p>
          <a:p>
            <a:r>
              <a:rPr lang="en-US" dirty="0"/>
              <a:t>The </a:t>
            </a:r>
            <a:r>
              <a:rPr lang="en-US" b="1" dirty="0"/>
              <a:t>OR</a:t>
            </a:r>
            <a:r>
              <a:rPr lang="en-US" dirty="0"/>
              <a:t> operator displays a record if either the first condition OR the second condition is true</a:t>
            </a:r>
            <a:r>
              <a:rPr lang="en-US" dirty="0" smtClean="0"/>
              <a:t>.</a:t>
            </a:r>
          </a:p>
          <a:p>
            <a:pPr lvl="2">
              <a:buFont typeface="Wingdings" panose="05000000000000000000" pitchFamily="2" charset="2"/>
              <a:buNone/>
            </a:pPr>
            <a:r>
              <a:rPr lang="en-US" altLang="en-US" sz="1700" dirty="0"/>
              <a:t>SELECT PRODUCT_DESCRIPTION, PRODUCT_FINISH, STANDARD_PRICE</a:t>
            </a:r>
          </a:p>
          <a:p>
            <a:pPr lvl="2">
              <a:buFont typeface="Wingdings" panose="05000000000000000000" pitchFamily="2" charset="2"/>
              <a:buNone/>
            </a:pPr>
            <a:r>
              <a:rPr lang="en-US" altLang="en-US" sz="1700" dirty="0"/>
              <a:t>FROM PRODUCT_V</a:t>
            </a:r>
          </a:p>
          <a:p>
            <a:pPr lvl="2">
              <a:buFont typeface="Wingdings" panose="05000000000000000000" pitchFamily="2" charset="2"/>
              <a:buNone/>
            </a:pPr>
            <a:r>
              <a:rPr lang="en-US" altLang="en-US" sz="1700" dirty="0"/>
              <a:t>WHERE (PRODUCT_DESCRIPTION LIKE ‘%Desk’</a:t>
            </a:r>
          </a:p>
          <a:p>
            <a:pPr lvl="2">
              <a:buFont typeface="Wingdings" panose="05000000000000000000" pitchFamily="2" charset="2"/>
              <a:buNone/>
            </a:pPr>
            <a:r>
              <a:rPr lang="en-US" altLang="en-US" sz="1700" dirty="0"/>
              <a:t>OR PRODUCT_DESCRIPTION LIKE ‘%Table’) </a:t>
            </a:r>
          </a:p>
          <a:p>
            <a:pPr lvl="2">
              <a:buFont typeface="Wingdings" panose="05000000000000000000" pitchFamily="2" charset="2"/>
              <a:buNone/>
            </a:pPr>
            <a:r>
              <a:rPr lang="en-US" altLang="en-US" sz="1700" dirty="0"/>
              <a:t>AND UNIT_PRICE &gt; 300</a:t>
            </a:r>
            <a:r>
              <a:rPr lang="en-US" altLang="en-US" sz="1700" dirty="0" smtClean="0"/>
              <a:t>;</a:t>
            </a:r>
            <a:endParaRPr lang="en-US" dirty="0"/>
          </a:p>
        </p:txBody>
      </p:sp>
    </p:spTree>
    <p:extLst>
      <p:ext uri="{BB962C8B-B14F-4D97-AF65-F5344CB8AC3E}">
        <p14:creationId xmlns:p14="http://schemas.microsoft.com/office/powerpoint/2010/main" val="44083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Between Operator</a:t>
            </a:r>
            <a:endParaRPr lang="en-US" dirty="0"/>
          </a:p>
        </p:txBody>
      </p:sp>
      <p:sp>
        <p:nvSpPr>
          <p:cNvPr id="3" name="Content Placeholder 2"/>
          <p:cNvSpPr>
            <a:spLocks noGrp="1"/>
          </p:cNvSpPr>
          <p:nvPr>
            <p:ph idx="1"/>
          </p:nvPr>
        </p:nvSpPr>
        <p:spPr/>
        <p:txBody>
          <a:bodyPr/>
          <a:lstStyle/>
          <a:p>
            <a:r>
              <a:rPr lang="en-US" dirty="0"/>
              <a:t>The BETWEEN operator selects values within a range. The values can be numbers, text, or dates</a:t>
            </a:r>
            <a:r>
              <a:rPr lang="en-US" dirty="0" smtClean="0"/>
              <a:t>.</a:t>
            </a:r>
          </a:p>
          <a:p>
            <a:pPr marL="400050" lvl="1" indent="0">
              <a:buNone/>
            </a:pPr>
            <a:r>
              <a:rPr lang="en-US" dirty="0"/>
              <a:t>SELECT </a:t>
            </a:r>
            <a:r>
              <a:rPr lang="en-US" i="1" dirty="0" err="1"/>
              <a:t>column_name</a:t>
            </a:r>
            <a:r>
              <a:rPr lang="en-US" i="1" dirty="0"/>
              <a:t>(s)</a:t>
            </a:r>
            <a:r>
              <a:rPr lang="en-US" dirty="0"/>
              <a:t/>
            </a:r>
            <a:br>
              <a:rPr lang="en-US" dirty="0"/>
            </a:br>
            <a:r>
              <a:rPr lang="en-US" dirty="0"/>
              <a:t>FROM </a:t>
            </a:r>
            <a:r>
              <a:rPr lang="en-US" i="1" dirty="0" err="1"/>
              <a:t>table_name</a:t>
            </a:r>
            <a:r>
              <a:rPr lang="en-US" dirty="0"/>
              <a:t/>
            </a:r>
            <a:br>
              <a:rPr lang="en-US" dirty="0"/>
            </a:br>
            <a:r>
              <a:rPr lang="en-US" dirty="0"/>
              <a:t>WHERE </a:t>
            </a:r>
            <a:r>
              <a:rPr lang="en-US" i="1" dirty="0" err="1"/>
              <a:t>column_name</a:t>
            </a:r>
            <a:r>
              <a:rPr lang="en-US" i="1" dirty="0"/>
              <a:t> </a:t>
            </a:r>
            <a:r>
              <a:rPr lang="en-US" dirty="0"/>
              <a:t>BETWEEN </a:t>
            </a:r>
            <a:r>
              <a:rPr lang="en-US" i="1" dirty="0"/>
              <a:t>value1</a:t>
            </a:r>
            <a:r>
              <a:rPr lang="en-US" dirty="0"/>
              <a:t> AND </a:t>
            </a:r>
            <a:r>
              <a:rPr lang="en-US" i="1" dirty="0"/>
              <a:t>value2;</a:t>
            </a:r>
            <a:endParaRPr lang="en-US" dirty="0"/>
          </a:p>
        </p:txBody>
      </p:sp>
    </p:spTree>
    <p:extLst>
      <p:ext uri="{BB962C8B-B14F-4D97-AF65-F5344CB8AC3E}">
        <p14:creationId xmlns:p14="http://schemas.microsoft.com/office/powerpoint/2010/main" val="902041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Wildcards</a:t>
            </a:r>
            <a:endParaRPr lang="en-US" dirty="0"/>
          </a:p>
        </p:txBody>
      </p:sp>
      <p:sp>
        <p:nvSpPr>
          <p:cNvPr id="6" name="Content Placeholder 5"/>
          <p:cNvSpPr>
            <a:spLocks noGrp="1"/>
          </p:cNvSpPr>
          <p:nvPr>
            <p:ph idx="1"/>
          </p:nvPr>
        </p:nvSpPr>
        <p:spPr/>
        <p:txBody>
          <a:bodyPr/>
          <a:lstStyle/>
          <a:p>
            <a:r>
              <a:rPr lang="en-US" dirty="0"/>
              <a:t>In SQL, wildcard characters are used with the SQL LIKE operator. </a:t>
            </a:r>
          </a:p>
          <a:p>
            <a:r>
              <a:rPr lang="en-US" dirty="0"/>
              <a:t>SQL wildcards are used to search for data within a table. </a:t>
            </a:r>
          </a:p>
          <a:p>
            <a:r>
              <a:rPr lang="en-US" dirty="0"/>
              <a:t>With SQL, the wildcards are</a:t>
            </a:r>
            <a:r>
              <a:rPr lang="en-US" dirty="0" smtClean="0"/>
              <a:t>:</a:t>
            </a:r>
          </a:p>
          <a:p>
            <a:endParaRPr lang="en-US" dirty="0"/>
          </a:p>
          <a:p>
            <a:endParaRPr lang="en-US" dirty="0" smtClean="0"/>
          </a:p>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27843521"/>
              </p:ext>
            </p:extLst>
          </p:nvPr>
        </p:nvGraphicFramePr>
        <p:xfrm>
          <a:off x="2247962" y="4040542"/>
          <a:ext cx="9125324" cy="2377440"/>
        </p:xfrm>
        <a:graphic>
          <a:graphicData uri="http://schemas.openxmlformats.org/drawingml/2006/table">
            <a:tbl>
              <a:tblPr/>
              <a:tblGrid>
                <a:gridCol w="2451100"/>
                <a:gridCol w="6674224"/>
              </a:tblGrid>
              <a:tr h="365760">
                <a:tc>
                  <a:txBody>
                    <a:bodyPr/>
                    <a:lstStyle/>
                    <a:p>
                      <a:r>
                        <a:rPr lang="en-US" sz="1800" b="1" u="sng" dirty="0">
                          <a:effectLst/>
                        </a:rPr>
                        <a:t>Wildcard</a:t>
                      </a:r>
                    </a:p>
                  </a:txBody>
                  <a:tcPr anchor="ctr">
                    <a:lnL>
                      <a:noFill/>
                    </a:lnL>
                    <a:lnR>
                      <a:noFill/>
                    </a:lnR>
                    <a:lnT>
                      <a:noFill/>
                    </a:lnT>
                    <a:lnB>
                      <a:noFill/>
                    </a:lnB>
                  </a:tcPr>
                </a:tc>
                <a:tc>
                  <a:txBody>
                    <a:bodyPr/>
                    <a:lstStyle/>
                    <a:p>
                      <a:r>
                        <a:rPr lang="en-US" sz="1800" b="1" u="sng" dirty="0"/>
                        <a:t>Description</a:t>
                      </a:r>
                    </a:p>
                  </a:txBody>
                  <a:tcPr anchor="ctr">
                    <a:lnL>
                      <a:noFill/>
                    </a:lnL>
                    <a:lnR>
                      <a:noFill/>
                    </a:lnR>
                    <a:lnT>
                      <a:noFill/>
                    </a:lnT>
                    <a:lnB>
                      <a:noFill/>
                    </a:lnB>
                  </a:tcPr>
                </a:tc>
              </a:tr>
              <a:tr h="365760">
                <a:tc>
                  <a:txBody>
                    <a:bodyPr/>
                    <a:lstStyle/>
                    <a:p>
                      <a:r>
                        <a:rPr lang="en-US" sz="1800" dirty="0"/>
                        <a:t>%</a:t>
                      </a:r>
                    </a:p>
                  </a:txBody>
                  <a:tcPr anchor="ctr">
                    <a:lnL>
                      <a:noFill/>
                    </a:lnL>
                    <a:lnR>
                      <a:noFill/>
                    </a:lnR>
                    <a:lnT>
                      <a:noFill/>
                    </a:lnT>
                    <a:lnB>
                      <a:noFill/>
                    </a:lnB>
                  </a:tcPr>
                </a:tc>
                <a:tc>
                  <a:txBody>
                    <a:bodyPr/>
                    <a:lstStyle/>
                    <a:p>
                      <a:r>
                        <a:rPr lang="en-US" sz="1800"/>
                        <a:t>A substitute for zero or more characters </a:t>
                      </a:r>
                    </a:p>
                  </a:txBody>
                  <a:tcPr anchor="ctr">
                    <a:lnL>
                      <a:noFill/>
                    </a:lnL>
                    <a:lnR>
                      <a:noFill/>
                    </a:lnR>
                    <a:lnT>
                      <a:noFill/>
                    </a:lnT>
                    <a:lnB>
                      <a:noFill/>
                    </a:lnB>
                  </a:tcPr>
                </a:tc>
              </a:tr>
              <a:tr h="365760">
                <a:tc>
                  <a:txBody>
                    <a:bodyPr/>
                    <a:lstStyle/>
                    <a:p>
                      <a:r>
                        <a:rPr lang="en-US" sz="1800" dirty="0"/>
                        <a:t>_</a:t>
                      </a:r>
                    </a:p>
                  </a:txBody>
                  <a:tcPr anchor="ctr">
                    <a:lnL>
                      <a:noFill/>
                    </a:lnL>
                    <a:lnR>
                      <a:noFill/>
                    </a:lnR>
                    <a:lnT>
                      <a:noFill/>
                    </a:lnT>
                    <a:lnB>
                      <a:noFill/>
                    </a:lnB>
                  </a:tcPr>
                </a:tc>
                <a:tc>
                  <a:txBody>
                    <a:bodyPr/>
                    <a:lstStyle/>
                    <a:p>
                      <a:r>
                        <a:rPr lang="en-US" sz="1800"/>
                        <a:t>A substitute for a single character</a:t>
                      </a:r>
                    </a:p>
                  </a:txBody>
                  <a:tcPr anchor="ctr">
                    <a:lnL>
                      <a:noFill/>
                    </a:lnL>
                    <a:lnR>
                      <a:noFill/>
                    </a:lnR>
                    <a:lnT>
                      <a:noFill/>
                    </a:lnT>
                    <a:lnB>
                      <a:noFill/>
                    </a:lnB>
                  </a:tcPr>
                </a:tc>
              </a:tr>
              <a:tr h="365760">
                <a:tc>
                  <a:txBody>
                    <a:bodyPr/>
                    <a:lstStyle/>
                    <a:p>
                      <a:r>
                        <a:rPr lang="en-US" sz="1800"/>
                        <a:t>[</a:t>
                      </a:r>
                      <a:r>
                        <a:rPr lang="en-US" sz="1800" i="1"/>
                        <a:t>charlist</a:t>
                      </a:r>
                      <a:r>
                        <a:rPr lang="en-US" sz="1800"/>
                        <a:t>]</a:t>
                      </a:r>
                    </a:p>
                  </a:txBody>
                  <a:tcPr anchor="ctr">
                    <a:lnL>
                      <a:noFill/>
                    </a:lnL>
                    <a:lnR>
                      <a:noFill/>
                    </a:lnR>
                    <a:lnT>
                      <a:noFill/>
                    </a:lnT>
                    <a:lnB>
                      <a:noFill/>
                    </a:lnB>
                  </a:tcPr>
                </a:tc>
                <a:tc>
                  <a:txBody>
                    <a:bodyPr/>
                    <a:lstStyle/>
                    <a:p>
                      <a:r>
                        <a:rPr lang="en-US" sz="1800"/>
                        <a:t>Sets and ranges of characters to match</a:t>
                      </a:r>
                    </a:p>
                  </a:txBody>
                  <a:tcPr anchor="ctr">
                    <a:lnL>
                      <a:noFill/>
                    </a:lnL>
                    <a:lnR>
                      <a:noFill/>
                    </a:lnR>
                    <a:lnT>
                      <a:noFill/>
                    </a:lnT>
                    <a:lnB>
                      <a:noFill/>
                    </a:lnB>
                  </a:tcPr>
                </a:tc>
              </a:tr>
              <a:tr h="914400">
                <a:tc>
                  <a:txBody>
                    <a:bodyPr/>
                    <a:lstStyle/>
                    <a:p>
                      <a:r>
                        <a:rPr lang="en-US" sz="1800" dirty="0"/>
                        <a:t>[^</a:t>
                      </a:r>
                      <a:r>
                        <a:rPr lang="en-US" sz="1800" i="1" dirty="0" err="1"/>
                        <a:t>charlist</a:t>
                      </a:r>
                      <a:r>
                        <a:rPr lang="en-US" sz="1800" dirty="0"/>
                        <a:t>]</a:t>
                      </a:r>
                      <a:br>
                        <a:rPr lang="en-US" sz="1800" dirty="0"/>
                      </a:br>
                      <a:r>
                        <a:rPr lang="en-US" sz="1800" dirty="0"/>
                        <a:t>or</a:t>
                      </a:r>
                      <a:br>
                        <a:rPr lang="en-US" sz="1800" dirty="0"/>
                      </a:br>
                      <a:r>
                        <a:rPr lang="en-US" sz="1800" dirty="0"/>
                        <a:t>[!</a:t>
                      </a:r>
                      <a:r>
                        <a:rPr lang="en-US" sz="1800" i="1" dirty="0" err="1"/>
                        <a:t>charlist</a:t>
                      </a:r>
                      <a:r>
                        <a:rPr lang="en-US" sz="1800" dirty="0"/>
                        <a:t>]</a:t>
                      </a:r>
                    </a:p>
                  </a:txBody>
                  <a:tcPr anchor="ctr">
                    <a:lnL>
                      <a:noFill/>
                    </a:lnL>
                    <a:lnR>
                      <a:noFill/>
                    </a:lnR>
                    <a:lnT>
                      <a:noFill/>
                    </a:lnT>
                    <a:lnB>
                      <a:noFill/>
                    </a:lnB>
                  </a:tcPr>
                </a:tc>
                <a:tc>
                  <a:txBody>
                    <a:bodyPr/>
                    <a:lstStyle/>
                    <a:p>
                      <a:r>
                        <a:rPr lang="en-US" sz="1800" dirty="0"/>
                        <a:t>Matches only a character NOT specified within the brackets</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21104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Order Clause</a:t>
            </a:r>
            <a:endParaRPr lang="en-US" dirty="0"/>
          </a:p>
        </p:txBody>
      </p:sp>
      <p:sp>
        <p:nvSpPr>
          <p:cNvPr id="3" name="Content Placeholder 2"/>
          <p:cNvSpPr>
            <a:spLocks noGrp="1"/>
          </p:cNvSpPr>
          <p:nvPr>
            <p:ph idx="1"/>
          </p:nvPr>
        </p:nvSpPr>
        <p:spPr/>
        <p:txBody>
          <a:bodyPr>
            <a:normAutofit/>
          </a:bodyPr>
          <a:lstStyle/>
          <a:p>
            <a:r>
              <a:rPr lang="en-US" dirty="0"/>
              <a:t>The </a:t>
            </a:r>
            <a:r>
              <a:rPr lang="en-US" b="1" dirty="0"/>
              <a:t>ORDER BY </a:t>
            </a:r>
            <a:r>
              <a:rPr lang="en-US" dirty="0"/>
              <a:t>keyword is used to sort the result-set by one or more columns.</a:t>
            </a:r>
          </a:p>
          <a:p>
            <a:r>
              <a:rPr lang="en-US" dirty="0"/>
              <a:t>The </a:t>
            </a:r>
            <a:r>
              <a:rPr lang="en-US" b="1" dirty="0"/>
              <a:t>ORDER BY </a:t>
            </a:r>
            <a:r>
              <a:rPr lang="en-US" dirty="0"/>
              <a:t>keyword sorts the records in ascending order by default. To sort the records in a descending order, you can use the DESC keyword.</a:t>
            </a:r>
          </a:p>
          <a:p>
            <a:pPr lvl="2">
              <a:buFont typeface="Wingdings" panose="05000000000000000000" pitchFamily="2" charset="2"/>
              <a:buNone/>
            </a:pPr>
            <a:r>
              <a:rPr lang="en-US" altLang="en-US" sz="1800" dirty="0"/>
              <a:t>SELECT CUSTOMER_NAME, CITY, STATE</a:t>
            </a:r>
          </a:p>
          <a:p>
            <a:pPr lvl="2">
              <a:buFont typeface="Wingdings" panose="05000000000000000000" pitchFamily="2" charset="2"/>
              <a:buNone/>
            </a:pPr>
            <a:r>
              <a:rPr lang="en-US" altLang="en-US" sz="1800" dirty="0"/>
              <a:t>FROM CUSTOMER_V</a:t>
            </a:r>
          </a:p>
          <a:p>
            <a:pPr lvl="2">
              <a:buFont typeface="Wingdings" panose="05000000000000000000" pitchFamily="2" charset="2"/>
              <a:buNone/>
            </a:pPr>
            <a:r>
              <a:rPr lang="en-US" altLang="en-US" sz="1800" dirty="0"/>
              <a:t>WHERE STATE </a:t>
            </a:r>
            <a:r>
              <a:rPr lang="en-US" altLang="en-US" sz="1800" b="1" dirty="0"/>
              <a:t>IN</a:t>
            </a:r>
            <a:r>
              <a:rPr lang="en-US" altLang="en-US" sz="1800" dirty="0"/>
              <a:t> (‘FL’, ‘TX’, ‘CA’, ‘HI’)</a:t>
            </a:r>
          </a:p>
          <a:p>
            <a:pPr lvl="2">
              <a:buFont typeface="Wingdings" panose="05000000000000000000" pitchFamily="2" charset="2"/>
              <a:buNone/>
            </a:pPr>
            <a:r>
              <a:rPr lang="en-US" altLang="en-US" sz="1800" b="1" dirty="0"/>
              <a:t>ORDER BY </a:t>
            </a:r>
            <a:r>
              <a:rPr lang="en-US" altLang="en-US" sz="1800" dirty="0"/>
              <a:t>STATE, CUSTOMER_NAME</a:t>
            </a:r>
            <a:r>
              <a:rPr lang="en-US" altLang="en-US" sz="1800" dirty="0" smtClean="0"/>
              <a:t>;</a:t>
            </a:r>
            <a:endParaRPr lang="en-US" altLang="en-US" sz="1800" dirty="0"/>
          </a:p>
        </p:txBody>
      </p:sp>
    </p:spTree>
    <p:extLst>
      <p:ext uri="{BB962C8B-B14F-4D97-AF65-F5344CB8AC3E}">
        <p14:creationId xmlns:p14="http://schemas.microsoft.com/office/powerpoint/2010/main" val="2934914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Group Clause</a:t>
            </a:r>
            <a:endParaRPr lang="en-US" dirty="0"/>
          </a:p>
        </p:txBody>
      </p:sp>
      <p:sp>
        <p:nvSpPr>
          <p:cNvPr id="3" name="Content Placeholder 2"/>
          <p:cNvSpPr>
            <a:spLocks noGrp="1"/>
          </p:cNvSpPr>
          <p:nvPr>
            <p:ph idx="1"/>
          </p:nvPr>
        </p:nvSpPr>
        <p:spPr/>
        <p:txBody>
          <a:bodyPr/>
          <a:lstStyle/>
          <a:p>
            <a:r>
              <a:rPr lang="en-US" dirty="0" smtClean="0"/>
              <a:t>Categorizing results</a:t>
            </a:r>
          </a:p>
          <a:p>
            <a:pPr marL="0" indent="0">
              <a:buNone/>
            </a:pPr>
            <a:endParaRPr lang="en-US" dirty="0"/>
          </a:p>
          <a:p>
            <a:pPr lvl="1">
              <a:buFont typeface="Wingdings" panose="05000000000000000000" pitchFamily="2" charset="2"/>
              <a:buNone/>
            </a:pPr>
            <a:r>
              <a:rPr lang="en-US" altLang="en-US" dirty="0"/>
              <a:t>SELECT STATE, COUNT(STATE) </a:t>
            </a:r>
          </a:p>
          <a:p>
            <a:pPr lvl="1">
              <a:buFont typeface="Wingdings" panose="05000000000000000000" pitchFamily="2" charset="2"/>
              <a:buNone/>
            </a:pPr>
            <a:r>
              <a:rPr lang="en-US" altLang="en-US" dirty="0"/>
              <a:t>FROM CUSTOMER_V</a:t>
            </a:r>
          </a:p>
          <a:p>
            <a:pPr lvl="1">
              <a:buFont typeface="Wingdings" panose="05000000000000000000" pitchFamily="2" charset="2"/>
              <a:buNone/>
            </a:pPr>
            <a:r>
              <a:rPr lang="en-US" altLang="en-US" b="1" dirty="0"/>
              <a:t>GROUP BY</a:t>
            </a:r>
            <a:r>
              <a:rPr lang="en-US" altLang="en-US" dirty="0"/>
              <a:t> STATE;</a:t>
            </a:r>
          </a:p>
          <a:p>
            <a:pPr marL="0" indent="0">
              <a:buNone/>
            </a:pPr>
            <a:endParaRPr lang="en-US" dirty="0"/>
          </a:p>
        </p:txBody>
      </p:sp>
    </p:spTree>
    <p:extLst>
      <p:ext uri="{BB962C8B-B14F-4D97-AF65-F5344CB8AC3E}">
        <p14:creationId xmlns:p14="http://schemas.microsoft.com/office/powerpoint/2010/main" val="2598944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Having Clause</a:t>
            </a:r>
            <a:endParaRPr lang="en-US" dirty="0"/>
          </a:p>
        </p:txBody>
      </p:sp>
      <p:sp>
        <p:nvSpPr>
          <p:cNvPr id="3" name="Content Placeholder 2"/>
          <p:cNvSpPr>
            <a:spLocks noGrp="1"/>
          </p:cNvSpPr>
          <p:nvPr>
            <p:ph idx="1"/>
          </p:nvPr>
        </p:nvSpPr>
        <p:spPr>
          <a:xfrm>
            <a:off x="818712" y="2222287"/>
            <a:ext cx="10554574" cy="4330913"/>
          </a:xfrm>
        </p:spPr>
        <p:txBody>
          <a:bodyPr>
            <a:normAutofit/>
          </a:bodyPr>
          <a:lstStyle/>
          <a:p>
            <a:r>
              <a:rPr lang="en-US" altLang="en-US" dirty="0"/>
              <a:t>For use with GROUP BY</a:t>
            </a:r>
          </a:p>
          <a:p>
            <a:pPr lvl="1"/>
            <a:endParaRPr lang="en-US" altLang="en-US" sz="1800" dirty="0"/>
          </a:p>
          <a:p>
            <a:pPr lvl="1">
              <a:buFont typeface="Wingdings" panose="05000000000000000000" pitchFamily="2" charset="2"/>
              <a:buNone/>
            </a:pPr>
            <a:r>
              <a:rPr lang="en-US" altLang="en-US" dirty="0"/>
              <a:t>SELECT STATE, COUNT(STATE) </a:t>
            </a:r>
          </a:p>
          <a:p>
            <a:pPr lvl="1">
              <a:buFont typeface="Wingdings" panose="05000000000000000000" pitchFamily="2" charset="2"/>
              <a:buNone/>
            </a:pPr>
            <a:r>
              <a:rPr lang="en-US" altLang="en-US" dirty="0"/>
              <a:t>FROM CUSTOMER_V</a:t>
            </a:r>
          </a:p>
          <a:p>
            <a:pPr lvl="1">
              <a:buFont typeface="Wingdings" panose="05000000000000000000" pitchFamily="2" charset="2"/>
              <a:buNone/>
            </a:pPr>
            <a:r>
              <a:rPr lang="en-US" altLang="en-US" dirty="0"/>
              <a:t>GROUP BY STATE</a:t>
            </a:r>
          </a:p>
          <a:p>
            <a:pPr lvl="1">
              <a:buFont typeface="Wingdings" panose="05000000000000000000" pitchFamily="2" charset="2"/>
              <a:buNone/>
            </a:pPr>
            <a:r>
              <a:rPr lang="en-US" altLang="en-US" b="1" dirty="0"/>
              <a:t>HAVING</a:t>
            </a:r>
            <a:r>
              <a:rPr lang="en-US" altLang="en-US" dirty="0"/>
              <a:t> COUNT(STATE) &gt; 1</a:t>
            </a:r>
            <a:r>
              <a:rPr lang="en-US" altLang="en-US" dirty="0" smtClean="0"/>
              <a:t>;</a:t>
            </a:r>
          </a:p>
          <a:p>
            <a:pPr lvl="1">
              <a:buFont typeface="Wingdings" panose="05000000000000000000" pitchFamily="2" charset="2"/>
              <a:buNone/>
            </a:pPr>
            <a:endParaRPr lang="en-US" altLang="en-US" sz="1800" dirty="0"/>
          </a:p>
          <a:p>
            <a:pPr marL="342900" lvl="1" indent="-342900"/>
            <a:r>
              <a:rPr lang="en-US" altLang="en-US" sz="1800" dirty="0"/>
              <a:t>Like a WHERE clause, but it operates on groups (categories), not on individual rows. Here, only those groups with total numbers greater than 1 will be included in final </a:t>
            </a:r>
            <a:r>
              <a:rPr lang="en-US" altLang="en-US" sz="1800" dirty="0" smtClean="0"/>
              <a:t>result</a:t>
            </a:r>
            <a:endParaRPr lang="en-US" altLang="en-US" sz="1800" dirty="0"/>
          </a:p>
        </p:txBody>
      </p:sp>
    </p:spTree>
    <p:extLst>
      <p:ext uri="{BB962C8B-B14F-4D97-AF65-F5344CB8AC3E}">
        <p14:creationId xmlns:p14="http://schemas.microsoft.com/office/powerpoint/2010/main" val="3373011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Unions</a:t>
            </a:r>
            <a:endParaRPr lang="en-US" dirty="0"/>
          </a:p>
        </p:txBody>
      </p:sp>
      <p:sp>
        <p:nvSpPr>
          <p:cNvPr id="3" name="Content Placeholder 2"/>
          <p:cNvSpPr>
            <a:spLocks noGrp="1"/>
          </p:cNvSpPr>
          <p:nvPr>
            <p:ph idx="1"/>
          </p:nvPr>
        </p:nvSpPr>
        <p:spPr>
          <a:xfrm>
            <a:off x="818712" y="2222287"/>
            <a:ext cx="10554574" cy="4318213"/>
          </a:xfrm>
        </p:spPr>
        <p:txBody>
          <a:bodyPr>
            <a:normAutofit/>
          </a:bodyPr>
          <a:lstStyle/>
          <a:p>
            <a:r>
              <a:rPr lang="en-US" dirty="0"/>
              <a:t>The SQL </a:t>
            </a:r>
            <a:r>
              <a:rPr lang="en-US" b="1" dirty="0"/>
              <a:t>UNION</a:t>
            </a:r>
            <a:r>
              <a:rPr lang="en-US" dirty="0"/>
              <a:t> clause/operator is used to combine the results of two or more SELECT statements without returning any duplicate rows.</a:t>
            </a:r>
          </a:p>
          <a:p>
            <a:r>
              <a:rPr lang="en-US" dirty="0"/>
              <a:t>To use UNION, each SELECT must have the same number of columns selected, the same number of column expressions, the same data type, and have them in the same order, but they do not have to be the same length.</a:t>
            </a:r>
          </a:p>
          <a:p>
            <a:endParaRPr lang="en-US" dirty="0" smtClean="0"/>
          </a:p>
          <a:p>
            <a:pPr marL="400050" lvl="1" indent="0">
              <a:buNone/>
            </a:pPr>
            <a:r>
              <a:rPr lang="en-US" dirty="0"/>
              <a:t>SELECT column1 [, column2 ] </a:t>
            </a:r>
            <a:endParaRPr lang="en-US" dirty="0" smtClean="0"/>
          </a:p>
          <a:p>
            <a:pPr marL="400050" lvl="1" indent="0">
              <a:buNone/>
            </a:pPr>
            <a:r>
              <a:rPr lang="en-US" dirty="0" smtClean="0"/>
              <a:t>FROM </a:t>
            </a:r>
            <a:r>
              <a:rPr lang="en-US" dirty="0"/>
              <a:t>table1 [, table2 ] [WHERE condition] </a:t>
            </a:r>
            <a:endParaRPr lang="en-US" dirty="0" smtClean="0"/>
          </a:p>
          <a:p>
            <a:pPr marL="400050" lvl="1" indent="0">
              <a:buNone/>
            </a:pPr>
            <a:r>
              <a:rPr lang="en-US" dirty="0" smtClean="0"/>
              <a:t>UNION </a:t>
            </a:r>
          </a:p>
          <a:p>
            <a:pPr marL="400050" lvl="1" indent="0">
              <a:buNone/>
            </a:pPr>
            <a:r>
              <a:rPr lang="en-US" dirty="0" smtClean="0"/>
              <a:t>SELECT </a:t>
            </a:r>
            <a:r>
              <a:rPr lang="en-US" dirty="0"/>
              <a:t>column1 [, column2 ] </a:t>
            </a:r>
            <a:endParaRPr lang="en-US" dirty="0" smtClean="0"/>
          </a:p>
          <a:p>
            <a:pPr marL="400050" lvl="1" indent="0">
              <a:buNone/>
            </a:pPr>
            <a:r>
              <a:rPr lang="en-US" dirty="0" smtClean="0"/>
              <a:t>FROM </a:t>
            </a:r>
            <a:r>
              <a:rPr lang="en-US" dirty="0"/>
              <a:t>table1 [, table2 ] [WHERE condition] </a:t>
            </a:r>
          </a:p>
        </p:txBody>
      </p:sp>
    </p:spTree>
    <p:extLst>
      <p:ext uri="{BB962C8B-B14F-4D97-AF65-F5344CB8AC3E}">
        <p14:creationId xmlns:p14="http://schemas.microsoft.com/office/powerpoint/2010/main" val="2231494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Distinct</a:t>
            </a:r>
            <a:endParaRPr lang="en-US" dirty="0"/>
          </a:p>
        </p:txBody>
      </p:sp>
      <p:sp>
        <p:nvSpPr>
          <p:cNvPr id="3" name="Content Placeholder 2"/>
          <p:cNvSpPr>
            <a:spLocks noGrp="1"/>
          </p:cNvSpPr>
          <p:nvPr>
            <p:ph idx="1"/>
          </p:nvPr>
        </p:nvSpPr>
        <p:spPr/>
        <p:txBody>
          <a:bodyPr/>
          <a:lstStyle/>
          <a:p>
            <a:r>
              <a:rPr lang="en-US" dirty="0"/>
              <a:t>The SQL </a:t>
            </a:r>
            <a:r>
              <a:rPr lang="en-US" b="1" dirty="0"/>
              <a:t>DISTINCT</a:t>
            </a:r>
            <a:r>
              <a:rPr lang="en-US" dirty="0"/>
              <a:t> keyword is used in conjunction with SELECT statement to eliminate all the duplicate records and fetching only unique records.</a:t>
            </a:r>
          </a:p>
          <a:p>
            <a:r>
              <a:rPr lang="en-US" dirty="0"/>
              <a:t>There may be a situation when you have multiple duplicate records in a table. While fetching such records, it makes more sense to fetch only unique records instead of fetching duplicate records.</a:t>
            </a:r>
          </a:p>
          <a:p>
            <a:endParaRPr lang="en-US" dirty="0" smtClean="0"/>
          </a:p>
          <a:p>
            <a:pPr marL="400050" lvl="1" indent="0">
              <a:buNone/>
            </a:pPr>
            <a:r>
              <a:rPr lang="en-US" dirty="0"/>
              <a:t>SELECT DISTINCT column1, column2,.....</a:t>
            </a:r>
            <a:r>
              <a:rPr lang="en-US" dirty="0" err="1"/>
              <a:t>columnN</a:t>
            </a:r>
            <a:r>
              <a:rPr lang="en-US" dirty="0"/>
              <a:t> </a:t>
            </a:r>
            <a:endParaRPr lang="en-US" dirty="0" smtClean="0"/>
          </a:p>
          <a:p>
            <a:pPr marL="400050" lvl="1" indent="0">
              <a:buNone/>
            </a:pPr>
            <a:r>
              <a:rPr lang="en-US" dirty="0" smtClean="0"/>
              <a:t>FROM </a:t>
            </a:r>
            <a:r>
              <a:rPr lang="en-US" dirty="0" err="1"/>
              <a:t>table_name</a:t>
            </a:r>
            <a:r>
              <a:rPr lang="en-US" dirty="0"/>
              <a:t> </a:t>
            </a:r>
            <a:endParaRPr lang="en-US" dirty="0" smtClean="0"/>
          </a:p>
          <a:p>
            <a:pPr marL="400050" lvl="1" indent="0">
              <a:buNone/>
            </a:pPr>
            <a:r>
              <a:rPr lang="en-US" dirty="0" smtClean="0"/>
              <a:t>WHERE </a:t>
            </a:r>
            <a:r>
              <a:rPr lang="en-US" dirty="0"/>
              <a:t>[condition] </a:t>
            </a:r>
          </a:p>
        </p:txBody>
      </p:sp>
    </p:spTree>
    <p:extLst>
      <p:ext uri="{BB962C8B-B14F-4D97-AF65-F5344CB8AC3E}">
        <p14:creationId xmlns:p14="http://schemas.microsoft.com/office/powerpoint/2010/main" val="3879722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Environment</a:t>
            </a:r>
            <a:endParaRPr lang="en-US" dirty="0"/>
          </a:p>
        </p:txBody>
      </p:sp>
      <p:sp>
        <p:nvSpPr>
          <p:cNvPr id="3" name="Content Placeholder 2"/>
          <p:cNvSpPr>
            <a:spLocks noGrp="1"/>
          </p:cNvSpPr>
          <p:nvPr>
            <p:ph idx="1"/>
          </p:nvPr>
        </p:nvSpPr>
        <p:spPr/>
        <p:txBody>
          <a:bodyPr/>
          <a:lstStyle/>
          <a:p>
            <a:r>
              <a:rPr lang="en-US" dirty="0" smtClean="0"/>
              <a:t>Catalog – A set of schemas that constitute the description of a database</a:t>
            </a:r>
          </a:p>
          <a:p>
            <a:r>
              <a:rPr lang="en-US" dirty="0" smtClean="0"/>
              <a:t>Schema – </a:t>
            </a:r>
            <a:r>
              <a:rPr lang="en-US" altLang="en-US" dirty="0"/>
              <a:t>The structure that contains descriptions of objects created by a user (base tables, views, constraints)</a:t>
            </a:r>
            <a:r>
              <a:rPr lang="en-US" dirty="0" smtClean="0"/>
              <a:t> </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9805" y="4040542"/>
            <a:ext cx="6813481" cy="2450801"/>
          </a:xfrm>
          <a:prstGeom prst="rect">
            <a:avLst/>
          </a:prstGeom>
        </p:spPr>
      </p:pic>
    </p:spTree>
    <p:extLst>
      <p:ext uri="{BB962C8B-B14F-4D97-AF65-F5344CB8AC3E}">
        <p14:creationId xmlns:p14="http://schemas.microsoft.com/office/powerpoint/2010/main" val="3301409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a:bodyPr>
          <a:lstStyle/>
          <a:p>
            <a:pPr>
              <a:lnSpc>
                <a:spcPct val="90000"/>
              </a:lnSpc>
            </a:pPr>
            <a:r>
              <a:rPr lang="en-US" altLang="en-US" sz="2200" dirty="0"/>
              <a:t>The Structured Query Language (SQL) defines a standard for interacting with relational databases</a:t>
            </a:r>
          </a:p>
          <a:p>
            <a:pPr lvl="1">
              <a:lnSpc>
                <a:spcPct val="90000"/>
              </a:lnSpc>
            </a:pPr>
            <a:r>
              <a:rPr lang="en-US" altLang="en-US" sz="2000" dirty="0"/>
              <a:t>Most platforms support ANSI-SQL 92</a:t>
            </a:r>
          </a:p>
          <a:p>
            <a:pPr lvl="1">
              <a:lnSpc>
                <a:spcPct val="90000"/>
              </a:lnSpc>
            </a:pPr>
            <a:r>
              <a:rPr lang="en-US" altLang="en-US" sz="2000" dirty="0"/>
              <a:t>Most platforms provide many non-ANSI-SQL </a:t>
            </a:r>
            <a:r>
              <a:rPr lang="en-US" altLang="en-US" sz="2000" dirty="0" smtClean="0"/>
              <a:t>additions</a:t>
            </a:r>
          </a:p>
          <a:p>
            <a:pPr>
              <a:lnSpc>
                <a:spcPct val="90000"/>
              </a:lnSpc>
            </a:pPr>
            <a:r>
              <a:rPr lang="en-US" altLang="en-US" sz="2200" dirty="0"/>
              <a:t>Most important data modification SQL statements:</a:t>
            </a:r>
          </a:p>
          <a:p>
            <a:pPr lvl="1">
              <a:lnSpc>
                <a:spcPct val="90000"/>
              </a:lnSpc>
            </a:pPr>
            <a:r>
              <a:rPr lang="en-US" altLang="en-US" sz="2000" dirty="0"/>
              <a:t>SELECT: Returning rows</a:t>
            </a:r>
          </a:p>
          <a:p>
            <a:pPr lvl="1">
              <a:lnSpc>
                <a:spcPct val="90000"/>
              </a:lnSpc>
            </a:pPr>
            <a:r>
              <a:rPr lang="en-US" altLang="en-US" sz="2000" dirty="0"/>
              <a:t>UPDATE: Modifying existing rows</a:t>
            </a:r>
          </a:p>
          <a:p>
            <a:pPr lvl="1">
              <a:lnSpc>
                <a:spcPct val="90000"/>
              </a:lnSpc>
            </a:pPr>
            <a:r>
              <a:rPr lang="en-US" altLang="en-US" sz="2000" dirty="0"/>
              <a:t>INSERT: Creating new rows</a:t>
            </a:r>
          </a:p>
          <a:p>
            <a:pPr lvl="1">
              <a:lnSpc>
                <a:spcPct val="90000"/>
              </a:lnSpc>
            </a:pPr>
            <a:r>
              <a:rPr lang="en-US" altLang="en-US" sz="2000" dirty="0"/>
              <a:t>DELETE: Removing existing rows</a:t>
            </a:r>
          </a:p>
          <a:p>
            <a:pPr>
              <a:lnSpc>
                <a:spcPct val="90000"/>
              </a:lnSpc>
            </a:pPr>
            <a:endParaRPr lang="en-US" altLang="en-US" sz="2200" dirty="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Language</a:t>
            </a:r>
            <a:endParaRPr lang="en-US" dirty="0"/>
          </a:p>
        </p:txBody>
      </p:sp>
      <p:sp>
        <p:nvSpPr>
          <p:cNvPr id="3" name="Content Placeholder 2"/>
          <p:cNvSpPr>
            <a:spLocks noGrp="1"/>
          </p:cNvSpPr>
          <p:nvPr>
            <p:ph idx="1"/>
          </p:nvPr>
        </p:nvSpPr>
        <p:spPr>
          <a:xfrm>
            <a:off x="818712" y="2222287"/>
            <a:ext cx="10554574" cy="4508713"/>
          </a:xfrm>
        </p:spPr>
        <p:txBody>
          <a:bodyPr>
            <a:normAutofit/>
          </a:bodyPr>
          <a:lstStyle/>
          <a:p>
            <a:r>
              <a:rPr lang="en-US" b="1" dirty="0"/>
              <a:t>DDL - </a:t>
            </a:r>
            <a:r>
              <a:rPr lang="en-US" dirty="0"/>
              <a:t>DDL is abbreviation of </a:t>
            </a:r>
            <a:r>
              <a:rPr lang="en-US" b="1" dirty="0"/>
              <a:t>Data Definition Language</a:t>
            </a:r>
            <a:r>
              <a:rPr lang="en-US" dirty="0"/>
              <a:t>. It is used to create and modify the structure of database objects in database.</a:t>
            </a:r>
          </a:p>
          <a:p>
            <a:pPr lvl="1"/>
            <a:r>
              <a:rPr lang="en-US" dirty="0"/>
              <a:t>Examples: CREATE, ALTER, DROP </a:t>
            </a:r>
            <a:r>
              <a:rPr lang="en-US" dirty="0" smtClean="0"/>
              <a:t>statements</a:t>
            </a:r>
            <a:endParaRPr lang="en-US" b="1" dirty="0" smtClean="0"/>
          </a:p>
          <a:p>
            <a:r>
              <a:rPr lang="en-US" b="1" dirty="0" smtClean="0"/>
              <a:t>DML - </a:t>
            </a:r>
            <a:r>
              <a:rPr lang="en-US" dirty="0" smtClean="0"/>
              <a:t>DML </a:t>
            </a:r>
            <a:r>
              <a:rPr lang="en-US" dirty="0"/>
              <a:t>is abbreviation of </a:t>
            </a:r>
            <a:r>
              <a:rPr lang="en-US" b="1" dirty="0"/>
              <a:t>Data Manipulation Language</a:t>
            </a:r>
            <a:r>
              <a:rPr lang="en-US" dirty="0"/>
              <a:t>. It is used to retrieve, store, modify, delete, insert and update data in database.</a:t>
            </a:r>
          </a:p>
          <a:p>
            <a:pPr lvl="1"/>
            <a:r>
              <a:rPr lang="en-US" dirty="0"/>
              <a:t>Examples: SELECT, UPDATE, INSERT statements</a:t>
            </a:r>
          </a:p>
          <a:p>
            <a:r>
              <a:rPr lang="en-US" b="1" dirty="0" smtClean="0"/>
              <a:t>DCL - </a:t>
            </a:r>
            <a:r>
              <a:rPr lang="en-US" dirty="0" smtClean="0"/>
              <a:t>DCL </a:t>
            </a:r>
            <a:r>
              <a:rPr lang="en-US" dirty="0"/>
              <a:t>is abbreviation of </a:t>
            </a:r>
            <a:r>
              <a:rPr lang="en-US" b="1" dirty="0"/>
              <a:t>Data Control Language</a:t>
            </a:r>
            <a:r>
              <a:rPr lang="en-US" dirty="0"/>
              <a:t>. It is used to create roles, permissions, and referential integrity as well it is used to control access to database by securing it.</a:t>
            </a:r>
          </a:p>
          <a:p>
            <a:pPr lvl="1"/>
            <a:r>
              <a:rPr lang="en-US" dirty="0"/>
              <a:t>Examples: GRANT, REVOKE statements</a:t>
            </a:r>
          </a:p>
          <a:p>
            <a:r>
              <a:rPr lang="en-US" b="1" dirty="0" smtClean="0"/>
              <a:t>TCL - </a:t>
            </a:r>
            <a:r>
              <a:rPr lang="en-US" dirty="0" smtClean="0"/>
              <a:t>TCL </a:t>
            </a:r>
            <a:r>
              <a:rPr lang="en-US" dirty="0"/>
              <a:t>is abbreviation of </a:t>
            </a:r>
            <a:r>
              <a:rPr lang="en-US" b="1" dirty="0"/>
              <a:t>Transactional Control Language</a:t>
            </a:r>
            <a:r>
              <a:rPr lang="en-US" dirty="0"/>
              <a:t>. It is used to manage different transactions occurring within a database.</a:t>
            </a:r>
          </a:p>
          <a:p>
            <a:pPr lvl="1"/>
            <a:r>
              <a:rPr lang="en-US" dirty="0"/>
              <a:t>Examples: COMMIT, ROLLBACK </a:t>
            </a:r>
            <a:r>
              <a:rPr lang="en-US" dirty="0" smtClean="0"/>
              <a:t>statements</a:t>
            </a:r>
            <a:endParaRPr lang="en-US" dirty="0"/>
          </a:p>
        </p:txBody>
      </p:sp>
    </p:spTree>
    <p:extLst>
      <p:ext uri="{BB962C8B-B14F-4D97-AF65-F5344CB8AC3E}">
        <p14:creationId xmlns:p14="http://schemas.microsoft.com/office/powerpoint/2010/main" val="36291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Manipulation Language (DML)</a:t>
            </a:r>
            <a:endParaRPr lang="en-US" dirty="0"/>
          </a:p>
        </p:txBody>
      </p:sp>
      <p:sp>
        <p:nvSpPr>
          <p:cNvPr id="3" name="Content Placeholder 2"/>
          <p:cNvSpPr>
            <a:spLocks noGrp="1"/>
          </p:cNvSpPr>
          <p:nvPr>
            <p:ph idx="1"/>
          </p:nvPr>
        </p:nvSpPr>
        <p:spPr>
          <a:xfrm>
            <a:off x="818712" y="2222287"/>
            <a:ext cx="10554574" cy="4521413"/>
          </a:xfrm>
        </p:spPr>
        <p:txBody>
          <a:bodyPr>
            <a:normAutofit/>
          </a:bodyPr>
          <a:lstStyle/>
          <a:p>
            <a:pPr fontAlgn="t"/>
            <a:r>
              <a:rPr lang="en-US" dirty="0"/>
              <a:t>The verbs for the basic SQL commands are:</a:t>
            </a:r>
          </a:p>
          <a:p>
            <a:pPr lvl="1" fontAlgn="t"/>
            <a:r>
              <a:rPr lang="en-US" sz="1800" dirty="0"/>
              <a:t>	</a:t>
            </a:r>
            <a:r>
              <a:rPr lang="en-US" sz="1800" dirty="0" smtClean="0"/>
              <a:t>SELECT </a:t>
            </a:r>
            <a:r>
              <a:rPr lang="en-US" sz="1800" dirty="0"/>
              <a:t> - to retrieve (query) data</a:t>
            </a:r>
          </a:p>
          <a:p>
            <a:pPr lvl="1" fontAlgn="t"/>
            <a:r>
              <a:rPr lang="en-US" sz="1800" dirty="0" smtClean="0"/>
              <a:t>	UPDATE </a:t>
            </a:r>
            <a:r>
              <a:rPr lang="en-US" sz="1800" dirty="0"/>
              <a:t>- to modify existing data</a:t>
            </a:r>
          </a:p>
          <a:p>
            <a:pPr lvl="1" fontAlgn="t"/>
            <a:r>
              <a:rPr lang="en-US" sz="1800" dirty="0" smtClean="0"/>
              <a:t>	DELETE </a:t>
            </a:r>
            <a:r>
              <a:rPr lang="en-US" sz="1800" dirty="0"/>
              <a:t>- to modify existing data</a:t>
            </a:r>
          </a:p>
          <a:p>
            <a:pPr lvl="1" fontAlgn="t"/>
            <a:r>
              <a:rPr lang="en-US" sz="1800" dirty="0" smtClean="0"/>
              <a:t>	INSERT </a:t>
            </a:r>
            <a:r>
              <a:rPr lang="en-US" sz="1800" dirty="0"/>
              <a:t>- to add new data</a:t>
            </a:r>
          </a:p>
          <a:p>
            <a:pPr marL="285750" indent="-285750" fontAlgn="t">
              <a:buFont typeface="Arial" panose="020B0604020202020204" pitchFamily="34" charset="0"/>
              <a:buChar char="•"/>
            </a:pPr>
            <a:endParaRPr lang="en-US" dirty="0"/>
          </a:p>
          <a:p>
            <a:pPr fontAlgn="t"/>
            <a:r>
              <a:rPr lang="en-US" dirty="0"/>
              <a:t>We further break down SQL commands into the following categories:</a:t>
            </a:r>
          </a:p>
          <a:p>
            <a:pPr marL="685800" lvl="1" fontAlgn="t"/>
            <a:r>
              <a:rPr lang="en-US" sz="1800" dirty="0"/>
              <a:t>Data Creation</a:t>
            </a:r>
          </a:p>
          <a:p>
            <a:pPr marL="685800" lvl="1" fontAlgn="t"/>
            <a:r>
              <a:rPr lang="en-US" sz="1800" dirty="0"/>
              <a:t>Data Manipulation</a:t>
            </a:r>
          </a:p>
          <a:p>
            <a:pPr marL="685800" lvl="1" fontAlgn="t"/>
            <a:r>
              <a:rPr lang="en-US" sz="1800" dirty="0"/>
              <a:t>Data </a:t>
            </a:r>
            <a:r>
              <a:rPr lang="en-US" sz="1800" dirty="0" smtClean="0"/>
              <a:t>Retrieval</a:t>
            </a:r>
            <a:endParaRPr lang="en-US" sz="1800" dirty="0"/>
          </a:p>
          <a:p>
            <a:pPr marL="685800" lvl="1" fontAlgn="t"/>
            <a:r>
              <a:rPr lang="en-US" sz="1800" dirty="0"/>
              <a:t>Advanced SQL with JOINS, Subqueries and </a:t>
            </a:r>
            <a:r>
              <a:rPr lang="en-US" sz="1800" dirty="0" smtClean="0"/>
              <a:t>UNIONS</a:t>
            </a:r>
            <a:endParaRPr lang="en-US" sz="1800" dirty="0"/>
          </a:p>
        </p:txBody>
      </p:sp>
    </p:spTree>
    <p:extLst>
      <p:ext uri="{BB962C8B-B14F-4D97-AF65-F5344CB8AC3E}">
        <p14:creationId xmlns:p14="http://schemas.microsoft.com/office/powerpoint/2010/main" val="2225833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a:xfrm>
            <a:off x="9232900" y="6470650"/>
            <a:ext cx="2133600" cy="476250"/>
          </a:xfrm>
        </p:spPr>
        <p:txBody>
          <a:bodyPr/>
          <a:lstStyle/>
          <a:p>
            <a:fld id="{27F82426-1266-4399-B085-57D6E950E7E3}" type="slidenum">
              <a:rPr lang="en-US" altLang="en-US"/>
              <a:pPr/>
              <a:t>6</a:t>
            </a:fld>
            <a:endParaRPr lang="en-US" altLang="en-US"/>
          </a:p>
        </p:txBody>
      </p:sp>
      <p:sp>
        <p:nvSpPr>
          <p:cNvPr id="5" name="Rectangle 30"/>
          <p:cNvSpPr>
            <a:spLocks noChangeArrowheads="1"/>
          </p:cNvSpPr>
          <p:nvPr/>
        </p:nvSpPr>
        <p:spPr bwMode="auto">
          <a:xfrm>
            <a:off x="4127500" y="4797425"/>
            <a:ext cx="7467600" cy="1295400"/>
          </a:xfrm>
          <a:prstGeom prst="rect">
            <a:avLst/>
          </a:prstGeom>
          <a:solidFill>
            <a:srgbClr val="FF99CC"/>
          </a:solidFill>
          <a:ln w="25400">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Rectangle 2"/>
          <p:cNvSpPr txBox="1">
            <a:spLocks noChangeArrowheads="1"/>
          </p:cNvSpPr>
          <p:nvPr/>
        </p:nvSpPr>
        <p:spPr>
          <a:xfrm>
            <a:off x="2095500" y="835025"/>
            <a:ext cx="4851400" cy="91440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ltLang="en-US" sz="3200" dirty="0" smtClean="0"/>
              <a:t>Systems Development Life Cycle </a:t>
            </a:r>
            <a:endParaRPr lang="en-US" altLang="en-US" sz="3200" dirty="0"/>
          </a:p>
        </p:txBody>
      </p:sp>
      <p:sp>
        <p:nvSpPr>
          <p:cNvPr id="7" name="Rectangle 3"/>
          <p:cNvSpPr>
            <a:spLocks noChangeArrowheads="1"/>
          </p:cNvSpPr>
          <p:nvPr/>
        </p:nvSpPr>
        <p:spPr bwMode="auto">
          <a:xfrm>
            <a:off x="3365500" y="2130425"/>
            <a:ext cx="2514600" cy="609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dirty="0">
                <a:solidFill>
                  <a:srgbClr val="000000"/>
                </a:solidFill>
                <a:latin typeface="Arial" panose="020B0604020202020204" pitchFamily="34" charset="0"/>
              </a:rPr>
              <a:t>Project Identification</a:t>
            </a:r>
          </a:p>
          <a:p>
            <a:pPr algn="ctr" eaLnBrk="0" hangingPunct="0"/>
            <a:r>
              <a:rPr lang="en-US" altLang="en-US" sz="2000" dirty="0">
                <a:solidFill>
                  <a:srgbClr val="000000"/>
                </a:solidFill>
                <a:latin typeface="Arial" panose="020B0604020202020204" pitchFamily="34" charset="0"/>
              </a:rPr>
              <a:t> and Selection</a:t>
            </a:r>
          </a:p>
        </p:txBody>
      </p:sp>
      <p:sp>
        <p:nvSpPr>
          <p:cNvPr id="8" name="Rectangle 4"/>
          <p:cNvSpPr>
            <a:spLocks noChangeArrowheads="1"/>
          </p:cNvSpPr>
          <p:nvPr/>
        </p:nvSpPr>
        <p:spPr bwMode="auto">
          <a:xfrm>
            <a:off x="3975100" y="2968625"/>
            <a:ext cx="1981200" cy="533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Project Initiation</a:t>
            </a:r>
          </a:p>
          <a:p>
            <a:pPr algn="ctr" eaLnBrk="0" hangingPunct="0"/>
            <a:r>
              <a:rPr lang="en-US" altLang="en-US" sz="2000">
                <a:solidFill>
                  <a:srgbClr val="000000"/>
                </a:solidFill>
                <a:latin typeface="Arial" panose="020B0604020202020204" pitchFamily="34" charset="0"/>
              </a:rPr>
              <a:t> and Planning</a:t>
            </a:r>
          </a:p>
        </p:txBody>
      </p:sp>
      <p:sp>
        <p:nvSpPr>
          <p:cNvPr id="9" name="Rectangle 5"/>
          <p:cNvSpPr>
            <a:spLocks noChangeArrowheads="1"/>
          </p:cNvSpPr>
          <p:nvPr/>
        </p:nvSpPr>
        <p:spPr bwMode="auto">
          <a:xfrm>
            <a:off x="4508500" y="3654425"/>
            <a:ext cx="15240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Analysis</a:t>
            </a:r>
          </a:p>
        </p:txBody>
      </p:sp>
      <p:sp>
        <p:nvSpPr>
          <p:cNvPr id="10" name="Rectangle 6"/>
          <p:cNvSpPr>
            <a:spLocks noChangeArrowheads="1"/>
          </p:cNvSpPr>
          <p:nvPr/>
        </p:nvSpPr>
        <p:spPr bwMode="auto">
          <a:xfrm>
            <a:off x="4737100" y="4949825"/>
            <a:ext cx="18288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Physical Design</a:t>
            </a:r>
          </a:p>
        </p:txBody>
      </p:sp>
      <p:sp>
        <p:nvSpPr>
          <p:cNvPr id="11" name="Rectangle 7"/>
          <p:cNvSpPr>
            <a:spLocks noChangeArrowheads="1"/>
          </p:cNvSpPr>
          <p:nvPr/>
        </p:nvSpPr>
        <p:spPr bwMode="auto">
          <a:xfrm>
            <a:off x="4889500" y="5559425"/>
            <a:ext cx="18288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Implementation</a:t>
            </a:r>
          </a:p>
        </p:txBody>
      </p:sp>
      <p:sp>
        <p:nvSpPr>
          <p:cNvPr id="12" name="Rectangle 8"/>
          <p:cNvSpPr>
            <a:spLocks noChangeArrowheads="1"/>
          </p:cNvSpPr>
          <p:nvPr/>
        </p:nvSpPr>
        <p:spPr bwMode="auto">
          <a:xfrm>
            <a:off x="5270500" y="6169025"/>
            <a:ext cx="15240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Maintenance</a:t>
            </a:r>
          </a:p>
        </p:txBody>
      </p:sp>
      <p:sp>
        <p:nvSpPr>
          <p:cNvPr id="13" name="Rectangle 9"/>
          <p:cNvSpPr>
            <a:spLocks noChangeArrowheads="1"/>
          </p:cNvSpPr>
          <p:nvPr/>
        </p:nvSpPr>
        <p:spPr bwMode="auto">
          <a:xfrm>
            <a:off x="4584700" y="4264025"/>
            <a:ext cx="17526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2000">
                <a:solidFill>
                  <a:srgbClr val="000000"/>
                </a:solidFill>
                <a:latin typeface="Arial" panose="020B0604020202020204" pitchFamily="34" charset="0"/>
              </a:rPr>
              <a:t>Logical Design</a:t>
            </a:r>
          </a:p>
        </p:txBody>
      </p:sp>
      <p:sp>
        <p:nvSpPr>
          <p:cNvPr id="14" name="AutoShape 10"/>
          <p:cNvSpPr>
            <a:spLocks noChangeArrowheads="1"/>
          </p:cNvSpPr>
          <p:nvPr/>
        </p:nvSpPr>
        <p:spPr bwMode="auto">
          <a:xfrm>
            <a:off x="5956300" y="2740025"/>
            <a:ext cx="304800" cy="685800"/>
          </a:xfrm>
          <a:prstGeom prst="curvedLeftArrow">
            <a:avLst>
              <a:gd name="adj1" fmla="val 45000"/>
              <a:gd name="adj2" fmla="val 90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AutoShape 11"/>
          <p:cNvSpPr>
            <a:spLocks noChangeArrowheads="1"/>
          </p:cNvSpPr>
          <p:nvPr/>
        </p:nvSpPr>
        <p:spPr bwMode="auto">
          <a:xfrm>
            <a:off x="6032500" y="3425825"/>
            <a:ext cx="304800" cy="685800"/>
          </a:xfrm>
          <a:prstGeom prst="curvedLeftArrow">
            <a:avLst>
              <a:gd name="adj1" fmla="val 45000"/>
              <a:gd name="adj2" fmla="val 90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AutoShape 12"/>
          <p:cNvSpPr>
            <a:spLocks noChangeArrowheads="1"/>
          </p:cNvSpPr>
          <p:nvPr/>
        </p:nvSpPr>
        <p:spPr bwMode="auto">
          <a:xfrm>
            <a:off x="6337300" y="4111625"/>
            <a:ext cx="381000" cy="609600"/>
          </a:xfrm>
          <a:prstGeom prst="curvedLeftArrow">
            <a:avLst>
              <a:gd name="adj1" fmla="val 32000"/>
              <a:gd name="adj2" fmla="val 64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AutoShape 13"/>
          <p:cNvSpPr>
            <a:spLocks noChangeArrowheads="1"/>
          </p:cNvSpPr>
          <p:nvPr/>
        </p:nvSpPr>
        <p:spPr bwMode="auto">
          <a:xfrm>
            <a:off x="6565900" y="4721225"/>
            <a:ext cx="381000" cy="609600"/>
          </a:xfrm>
          <a:prstGeom prst="curvedLeftArrow">
            <a:avLst>
              <a:gd name="adj1" fmla="val 32000"/>
              <a:gd name="adj2" fmla="val 64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AutoShape 14"/>
          <p:cNvSpPr>
            <a:spLocks noChangeArrowheads="1"/>
          </p:cNvSpPr>
          <p:nvPr/>
        </p:nvSpPr>
        <p:spPr bwMode="auto">
          <a:xfrm>
            <a:off x="6718300" y="5330825"/>
            <a:ext cx="381000" cy="609600"/>
          </a:xfrm>
          <a:prstGeom prst="curvedLeftArrow">
            <a:avLst>
              <a:gd name="adj1" fmla="val 32000"/>
              <a:gd name="adj2" fmla="val 64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AutoShape 15"/>
          <p:cNvSpPr>
            <a:spLocks noChangeArrowheads="1"/>
          </p:cNvSpPr>
          <p:nvPr/>
        </p:nvSpPr>
        <p:spPr bwMode="auto">
          <a:xfrm>
            <a:off x="6794500" y="6016625"/>
            <a:ext cx="381000" cy="609600"/>
          </a:xfrm>
          <a:prstGeom prst="curvedLeftArrow">
            <a:avLst>
              <a:gd name="adj1" fmla="val 32000"/>
              <a:gd name="adj2" fmla="val 64000"/>
              <a:gd name="adj3" fmla="val 4270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utoShape 16"/>
          <p:cNvSpPr>
            <a:spLocks noChangeArrowheads="1"/>
          </p:cNvSpPr>
          <p:nvPr/>
        </p:nvSpPr>
        <p:spPr bwMode="auto">
          <a:xfrm rot="10800000">
            <a:off x="3670300" y="26638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AutoShape 17"/>
          <p:cNvSpPr>
            <a:spLocks noChangeArrowheads="1"/>
          </p:cNvSpPr>
          <p:nvPr/>
        </p:nvSpPr>
        <p:spPr bwMode="auto">
          <a:xfrm rot="10800000">
            <a:off x="4203700" y="34258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AutoShape 18"/>
          <p:cNvSpPr>
            <a:spLocks noChangeArrowheads="1"/>
          </p:cNvSpPr>
          <p:nvPr/>
        </p:nvSpPr>
        <p:spPr bwMode="auto">
          <a:xfrm rot="10800000">
            <a:off x="4279900" y="40354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AutoShape 19"/>
          <p:cNvSpPr>
            <a:spLocks noChangeArrowheads="1"/>
          </p:cNvSpPr>
          <p:nvPr/>
        </p:nvSpPr>
        <p:spPr bwMode="auto">
          <a:xfrm rot="10800000">
            <a:off x="4432300" y="46450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AutoShape 20"/>
          <p:cNvSpPr>
            <a:spLocks noChangeArrowheads="1"/>
          </p:cNvSpPr>
          <p:nvPr/>
        </p:nvSpPr>
        <p:spPr bwMode="auto">
          <a:xfrm rot="10800000">
            <a:off x="4508500" y="52546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AutoShape 21"/>
          <p:cNvSpPr>
            <a:spLocks noChangeArrowheads="1"/>
          </p:cNvSpPr>
          <p:nvPr/>
        </p:nvSpPr>
        <p:spPr bwMode="auto">
          <a:xfrm rot="10800000">
            <a:off x="4965700" y="5940425"/>
            <a:ext cx="304800" cy="533400"/>
          </a:xfrm>
          <a:prstGeom prst="curvedLeftArrow">
            <a:avLst>
              <a:gd name="adj1" fmla="val 35000"/>
              <a:gd name="adj2" fmla="val 70000"/>
              <a:gd name="adj3" fmla="val 742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22"/>
          <p:cNvSpPr>
            <a:spLocks noChangeArrowheads="1"/>
          </p:cNvSpPr>
          <p:nvPr/>
        </p:nvSpPr>
        <p:spPr bwMode="auto">
          <a:xfrm>
            <a:off x="7785100" y="2054225"/>
            <a:ext cx="3276600" cy="6858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solidFill>
                  <a:srgbClr val="CC3300"/>
                </a:solidFill>
              </a:rPr>
              <a:t>Enterprise modeling</a:t>
            </a:r>
          </a:p>
        </p:txBody>
      </p:sp>
      <p:sp>
        <p:nvSpPr>
          <p:cNvPr id="27" name="Rectangle 23"/>
          <p:cNvSpPr>
            <a:spLocks noChangeArrowheads="1"/>
          </p:cNvSpPr>
          <p:nvPr/>
        </p:nvSpPr>
        <p:spPr bwMode="auto">
          <a:xfrm>
            <a:off x="7861300" y="2892425"/>
            <a:ext cx="3276600" cy="12192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solidFill>
                  <a:srgbClr val="CC3300"/>
                </a:solidFill>
              </a:rPr>
              <a:t>Conceptual data modeling</a:t>
            </a:r>
          </a:p>
        </p:txBody>
      </p:sp>
      <p:sp>
        <p:nvSpPr>
          <p:cNvPr id="28" name="Rectangle 24"/>
          <p:cNvSpPr>
            <a:spLocks noChangeArrowheads="1"/>
          </p:cNvSpPr>
          <p:nvPr/>
        </p:nvSpPr>
        <p:spPr bwMode="auto">
          <a:xfrm>
            <a:off x="7937500" y="4264025"/>
            <a:ext cx="3276600" cy="4572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solidFill>
                  <a:srgbClr val="CC3300"/>
                </a:solidFill>
              </a:rPr>
              <a:t>Logical database design</a:t>
            </a:r>
          </a:p>
        </p:txBody>
      </p:sp>
      <p:sp>
        <p:nvSpPr>
          <p:cNvPr id="29" name="Rectangle 25"/>
          <p:cNvSpPr>
            <a:spLocks noChangeArrowheads="1"/>
          </p:cNvSpPr>
          <p:nvPr/>
        </p:nvSpPr>
        <p:spPr bwMode="auto">
          <a:xfrm>
            <a:off x="8013700" y="4873625"/>
            <a:ext cx="3276600" cy="6096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solidFill>
                  <a:srgbClr val="CC3300"/>
                </a:solidFill>
              </a:rPr>
              <a:t>Physical database design and definition</a:t>
            </a:r>
          </a:p>
        </p:txBody>
      </p:sp>
      <p:sp>
        <p:nvSpPr>
          <p:cNvPr id="30" name="Rectangle 26"/>
          <p:cNvSpPr>
            <a:spLocks noChangeArrowheads="1"/>
          </p:cNvSpPr>
          <p:nvPr/>
        </p:nvSpPr>
        <p:spPr bwMode="auto">
          <a:xfrm>
            <a:off x="8089900" y="5559425"/>
            <a:ext cx="3276600" cy="4572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solidFill>
                  <a:srgbClr val="CC3300"/>
                </a:solidFill>
              </a:rPr>
              <a:t>Database implementation</a:t>
            </a:r>
          </a:p>
        </p:txBody>
      </p:sp>
      <p:sp>
        <p:nvSpPr>
          <p:cNvPr id="31" name="Rectangle 27"/>
          <p:cNvSpPr>
            <a:spLocks noChangeArrowheads="1"/>
          </p:cNvSpPr>
          <p:nvPr/>
        </p:nvSpPr>
        <p:spPr bwMode="auto">
          <a:xfrm>
            <a:off x="8166100" y="6169025"/>
            <a:ext cx="3276600" cy="457200"/>
          </a:xfrm>
          <a:prstGeom prst="rect">
            <a:avLst/>
          </a:prstGeom>
          <a:solidFill>
            <a:srgbClr val="FFFF99"/>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solidFill>
                  <a:srgbClr val="CC3300"/>
                </a:solidFill>
              </a:rPr>
              <a:t>Database maintenance</a:t>
            </a:r>
          </a:p>
        </p:txBody>
      </p:sp>
      <p:sp>
        <p:nvSpPr>
          <p:cNvPr id="32" name="Line 28"/>
          <p:cNvSpPr>
            <a:spLocks noChangeShapeType="1"/>
          </p:cNvSpPr>
          <p:nvPr/>
        </p:nvSpPr>
        <p:spPr bwMode="auto">
          <a:xfrm>
            <a:off x="7099300" y="606425"/>
            <a:ext cx="457200" cy="6172200"/>
          </a:xfrm>
          <a:prstGeom prst="line">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 name="Rectangle 29"/>
          <p:cNvSpPr>
            <a:spLocks noChangeArrowheads="1"/>
          </p:cNvSpPr>
          <p:nvPr/>
        </p:nvSpPr>
        <p:spPr bwMode="auto">
          <a:xfrm>
            <a:off x="7251700" y="835025"/>
            <a:ext cx="426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eaLnBrk="0" hangingPunct="0">
              <a:defRPr sz="2400">
                <a:solidFill>
                  <a:schemeClr val="tx1"/>
                </a:solidFill>
                <a:latin typeface="Times New Roman" panose="02020603050405020304" pitchFamily="18" charset="0"/>
              </a:defRPr>
            </a:lvl4pPr>
            <a:lvl5pPr eaLnBrk="0" hangingPunct="0">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dirty="0">
                <a:solidFill>
                  <a:srgbClr val="000000"/>
                </a:solidFill>
                <a:effectLst>
                  <a:outerShdw blurRad="38100" dist="38100" dir="2700000" algn="tl">
                    <a:srgbClr val="FFFFFF"/>
                  </a:outerShdw>
                </a:effectLst>
                <a:latin typeface="Tahoma" panose="020B0604030504040204" pitchFamily="34" charset="0"/>
              </a:rPr>
              <a:t>Database Development Process </a:t>
            </a:r>
          </a:p>
        </p:txBody>
      </p:sp>
    </p:spTree>
    <p:extLst>
      <p:ext uri="{BB962C8B-B14F-4D97-AF65-F5344CB8AC3E}">
        <p14:creationId xmlns:p14="http://schemas.microsoft.com/office/powerpoint/2010/main" val="190971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300" y="63500"/>
            <a:ext cx="9144000" cy="669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30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0" y="127000"/>
            <a:ext cx="9144000" cy="6629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8350" y="323850"/>
            <a:ext cx="1428750" cy="1428750"/>
          </a:xfrm>
          <a:prstGeom prst="rect">
            <a:avLst/>
          </a:prstGeom>
        </p:spPr>
      </p:pic>
    </p:spTree>
    <p:extLst>
      <p:ext uri="{BB962C8B-B14F-4D97-AF65-F5344CB8AC3E}">
        <p14:creationId xmlns:p14="http://schemas.microsoft.com/office/powerpoint/2010/main" val="15655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leon\My Documents\IS 4420\Images\Hoffer_MDM7_Images_Ch 05\FIG05_05.gif"/>
          <p:cNvPicPr>
            <a:picLocks noChangeAspect="1" noChangeArrowheads="1"/>
          </p:cNvPicPr>
          <p:nvPr/>
        </p:nvPicPr>
        <p:blipFill rotWithShape="1">
          <a:blip r:embed="rId3">
            <a:extLst>
              <a:ext uri="{28A0092B-C50C-407E-A947-70E740481C1C}">
                <a14:useLocalDpi xmlns:a14="http://schemas.microsoft.com/office/drawing/2010/main" val="0"/>
              </a:ext>
            </a:extLst>
          </a:blip>
          <a:srcRect t="8704"/>
          <a:stretch/>
        </p:blipFill>
        <p:spPr bwMode="auto">
          <a:xfrm>
            <a:off x="1587500" y="317500"/>
            <a:ext cx="8686800" cy="626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357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10738</TotalTime>
  <Words>1688</Words>
  <Application>Microsoft Office PowerPoint</Application>
  <PresentationFormat>Widescreen</PresentationFormat>
  <Paragraphs>225</Paragraphs>
  <Slides>30</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Tahoma</vt:lpstr>
      <vt:lpstr>Times New Roman</vt:lpstr>
      <vt:lpstr>Wingdings</vt:lpstr>
      <vt:lpstr>Wingdings 2</vt:lpstr>
      <vt:lpstr>Quotable</vt:lpstr>
      <vt:lpstr>SQL Query</vt:lpstr>
      <vt:lpstr>Objectives</vt:lpstr>
      <vt:lpstr>SQL Environment</vt:lpstr>
      <vt:lpstr>SQL Language</vt:lpstr>
      <vt:lpstr>Data Manipulation Language (DML)</vt:lpstr>
      <vt:lpstr>PowerPoint Presentation</vt:lpstr>
      <vt:lpstr>PowerPoint Presentation</vt:lpstr>
      <vt:lpstr>PowerPoint Presentation</vt:lpstr>
      <vt:lpstr>PowerPoint Presentation</vt:lpstr>
      <vt:lpstr>SQL Database Definition</vt:lpstr>
      <vt:lpstr>SQL - Insert</vt:lpstr>
      <vt:lpstr>SQL - Insert</vt:lpstr>
      <vt:lpstr>SQL – Delete</vt:lpstr>
      <vt:lpstr>SQL - Drop</vt:lpstr>
      <vt:lpstr>SQL - Update</vt:lpstr>
      <vt:lpstr>SQL - Select</vt:lpstr>
      <vt:lpstr>PowerPoint Presentation</vt:lpstr>
      <vt:lpstr>SQL Comparison Operators</vt:lpstr>
      <vt:lpstr>SQL Aliases</vt:lpstr>
      <vt:lpstr>SQL Aggregate Functions</vt:lpstr>
      <vt:lpstr>SQL Aggregate Functions</vt:lpstr>
      <vt:lpstr>SQL Boolean Operators</vt:lpstr>
      <vt:lpstr>SQL Between Operator</vt:lpstr>
      <vt:lpstr>SQL Wildcards</vt:lpstr>
      <vt:lpstr>SQL Order Clause</vt:lpstr>
      <vt:lpstr>SQL Group Clause</vt:lpstr>
      <vt:lpstr>SQL Having Clause</vt:lpstr>
      <vt:lpstr>SQL Unions</vt:lpstr>
      <vt:lpstr>SQL Distinct</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109</cp:revision>
  <dcterms:created xsi:type="dcterms:W3CDTF">2015-08-25T16:21:52Z</dcterms:created>
  <dcterms:modified xsi:type="dcterms:W3CDTF">2015-10-22T21:25:49Z</dcterms:modified>
</cp:coreProperties>
</file>