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46"/>
  </p:notesMasterIdLst>
  <p:sldIdLst>
    <p:sldId id="256" r:id="rId2"/>
    <p:sldId id="266" r:id="rId3"/>
    <p:sldId id="267" r:id="rId4"/>
    <p:sldId id="306" r:id="rId5"/>
    <p:sldId id="275" r:id="rId6"/>
    <p:sldId id="276" r:id="rId7"/>
    <p:sldId id="277" r:id="rId8"/>
    <p:sldId id="268" r:id="rId9"/>
    <p:sldId id="278" r:id="rId10"/>
    <p:sldId id="279" r:id="rId11"/>
    <p:sldId id="280" r:id="rId12"/>
    <p:sldId id="281" r:id="rId13"/>
    <p:sldId id="282" r:id="rId14"/>
    <p:sldId id="269" r:id="rId15"/>
    <p:sldId id="270" r:id="rId16"/>
    <p:sldId id="283" r:id="rId17"/>
    <p:sldId id="285" r:id="rId18"/>
    <p:sldId id="284" r:id="rId19"/>
    <p:sldId id="286" r:id="rId20"/>
    <p:sldId id="287" r:id="rId21"/>
    <p:sldId id="288" r:id="rId22"/>
    <p:sldId id="289" r:id="rId23"/>
    <p:sldId id="290" r:id="rId24"/>
    <p:sldId id="292" r:id="rId25"/>
    <p:sldId id="293" r:id="rId26"/>
    <p:sldId id="294" r:id="rId27"/>
    <p:sldId id="295" r:id="rId28"/>
    <p:sldId id="291" r:id="rId29"/>
    <p:sldId id="296" r:id="rId30"/>
    <p:sldId id="271" r:id="rId31"/>
    <p:sldId id="272" r:id="rId32"/>
    <p:sldId id="297" r:id="rId33"/>
    <p:sldId id="298" r:id="rId34"/>
    <p:sldId id="299" r:id="rId35"/>
    <p:sldId id="300" r:id="rId36"/>
    <p:sldId id="301" r:id="rId37"/>
    <p:sldId id="302" r:id="rId38"/>
    <p:sldId id="307" r:id="rId39"/>
    <p:sldId id="273" r:id="rId40"/>
    <p:sldId id="274" r:id="rId41"/>
    <p:sldId id="303" r:id="rId42"/>
    <p:sldId id="304" r:id="rId43"/>
    <p:sldId id="305" r:id="rId44"/>
    <p:sldId id="26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nto, Kimberly" initials="GK" lastIdx="1" clrIdx="0">
    <p:extLst>
      <p:ext uri="{19B8F6BF-5375-455C-9EA6-DF929625EA0E}">
        <p15:presenceInfo xmlns:p15="http://schemas.microsoft.com/office/powerpoint/2012/main" userId="S-1-5-21-1844237615-1801674531-682003330-26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1124" autoAdjust="0"/>
  </p:normalViewPr>
  <p:slideViewPr>
    <p:cSldViewPr snapToGrid="0">
      <p:cViewPr varScale="1">
        <p:scale>
          <a:sx n="60" d="100"/>
          <a:sy n="60" d="100"/>
        </p:scale>
        <p:origin x="50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37F07-0947-43E9-9B34-5191954A2CE8}" type="datetimeFigureOut">
              <a:rPr lang="en-US" smtClean="0"/>
              <a:t>10/29/2015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3676-49CF-44B9-96F2-F1F8E5F3A990}" type="slidenum">
              <a:rPr lang="en-US" smtClean="0"/>
              <a:t>‹#›</a:t>
            </a:fld>
            <a:endParaRPr lang="en-US"/>
          </a:p>
        </p:txBody>
      </p:sp>
    </p:spTree>
    <p:extLst>
      <p:ext uri="{BB962C8B-B14F-4D97-AF65-F5344CB8AC3E}">
        <p14:creationId xmlns:p14="http://schemas.microsoft.com/office/powerpoint/2010/main" val="4053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18</a:t>
            </a:fld>
            <a:endParaRPr lang="en-US"/>
          </a:p>
        </p:txBody>
      </p:sp>
    </p:spTree>
    <p:extLst>
      <p:ext uri="{BB962C8B-B14F-4D97-AF65-F5344CB8AC3E}">
        <p14:creationId xmlns:p14="http://schemas.microsoft.com/office/powerpoint/2010/main" val="263892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28</a:t>
            </a:fld>
            <a:endParaRPr lang="en-US"/>
          </a:p>
        </p:txBody>
      </p:sp>
    </p:spTree>
    <p:extLst>
      <p:ext uri="{BB962C8B-B14F-4D97-AF65-F5344CB8AC3E}">
        <p14:creationId xmlns:p14="http://schemas.microsoft.com/office/powerpoint/2010/main" val="314764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29</a:t>
            </a:fld>
            <a:endParaRPr lang="en-US"/>
          </a:p>
        </p:txBody>
      </p:sp>
    </p:spTree>
    <p:extLst>
      <p:ext uri="{BB962C8B-B14F-4D97-AF65-F5344CB8AC3E}">
        <p14:creationId xmlns:p14="http://schemas.microsoft.com/office/powerpoint/2010/main" val="265056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41</a:t>
            </a:fld>
            <a:endParaRPr lang="en-US"/>
          </a:p>
        </p:txBody>
      </p:sp>
    </p:spTree>
    <p:extLst>
      <p:ext uri="{BB962C8B-B14F-4D97-AF65-F5344CB8AC3E}">
        <p14:creationId xmlns:p14="http://schemas.microsoft.com/office/powerpoint/2010/main" val="362536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6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45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20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225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50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90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74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22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0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235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05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99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10/29/2015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87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10/29/2015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20926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Security</a:t>
            </a:r>
            <a:endParaRPr lang="en-US" dirty="0"/>
          </a:p>
        </p:txBody>
      </p:sp>
      <p:sp>
        <p:nvSpPr>
          <p:cNvPr id="3" name="Subtitle 2"/>
          <p:cNvSpPr>
            <a:spLocks noGrp="1"/>
          </p:cNvSpPr>
          <p:nvPr>
            <p:ph type="subTitle" idx="1"/>
          </p:nvPr>
        </p:nvSpPr>
        <p:spPr/>
        <p:txBody>
          <a:bodyPr/>
          <a:lstStyle/>
          <a:p>
            <a:r>
              <a:rPr lang="en-US" dirty="0" smtClean="0"/>
              <a:t>Securing and Administering the Data</a:t>
            </a:r>
            <a:endParaRPr lang="en-US" dirty="0"/>
          </a:p>
        </p:txBody>
      </p:sp>
    </p:spTree>
    <p:extLst>
      <p:ext uri="{BB962C8B-B14F-4D97-AF65-F5344CB8AC3E}">
        <p14:creationId xmlns:p14="http://schemas.microsoft.com/office/powerpoint/2010/main" val="132600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Authentication Mode</a:t>
            </a:r>
            <a:endParaRPr lang="en-US" dirty="0"/>
          </a:p>
        </p:txBody>
      </p:sp>
      <p:sp>
        <p:nvSpPr>
          <p:cNvPr id="3" name="Content Placeholder 2"/>
          <p:cNvSpPr>
            <a:spLocks noGrp="1"/>
          </p:cNvSpPr>
          <p:nvPr>
            <p:ph idx="1"/>
          </p:nvPr>
        </p:nvSpPr>
        <p:spPr>
          <a:xfrm>
            <a:off x="818712" y="2222287"/>
            <a:ext cx="10554574" cy="4369013"/>
          </a:xfrm>
        </p:spPr>
        <p:txBody>
          <a:bodyPr/>
          <a:lstStyle/>
          <a:p>
            <a:r>
              <a:rPr lang="en-US" dirty="0"/>
              <a:t>Along with limiting administration of a user to a single location (within a Windows domain), Windows authentication provides the following benefits:</a:t>
            </a:r>
          </a:p>
          <a:p>
            <a:pPr lvl="1"/>
            <a:r>
              <a:rPr lang="en-US" sz="1800" dirty="0"/>
              <a:t>Secure validation of credentials through Windows and encryption of passwords passed over the network</a:t>
            </a:r>
          </a:p>
          <a:p>
            <a:pPr lvl="1"/>
            <a:r>
              <a:rPr lang="en-US" sz="1800" dirty="0"/>
              <a:t>Windows password requirements</a:t>
            </a:r>
          </a:p>
          <a:p>
            <a:pPr lvl="1"/>
            <a:r>
              <a:rPr lang="en-US" sz="1800" dirty="0"/>
              <a:t>Automatic locking out of accounts that repeatedly fail to connect</a:t>
            </a:r>
          </a:p>
          <a:p>
            <a:pPr lvl="1"/>
            <a:r>
              <a:rPr lang="en-US" sz="1800" dirty="0"/>
              <a:t>Native auditing capabilities of Windows accounts</a:t>
            </a:r>
          </a:p>
          <a:p>
            <a:endParaRPr lang="en-US" dirty="0"/>
          </a:p>
        </p:txBody>
      </p:sp>
    </p:spTree>
    <p:extLst>
      <p:ext uri="{BB962C8B-B14F-4D97-AF65-F5344CB8AC3E}">
        <p14:creationId xmlns:p14="http://schemas.microsoft.com/office/powerpoint/2010/main" val="353992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Authentication Mode</a:t>
            </a:r>
            <a:endParaRPr lang="en-US" dirty="0"/>
          </a:p>
        </p:txBody>
      </p:sp>
      <p:sp>
        <p:nvSpPr>
          <p:cNvPr id="3" name="Content Placeholder 2"/>
          <p:cNvSpPr>
            <a:spLocks noGrp="1"/>
          </p:cNvSpPr>
          <p:nvPr>
            <p:ph idx="1"/>
          </p:nvPr>
        </p:nvSpPr>
        <p:spPr>
          <a:xfrm>
            <a:off x="818712" y="2222287"/>
            <a:ext cx="10554574" cy="4356313"/>
          </a:xfrm>
        </p:spPr>
        <p:txBody>
          <a:bodyPr>
            <a:normAutofit/>
          </a:bodyPr>
          <a:lstStyle/>
          <a:p>
            <a:r>
              <a:rPr lang="en-US" dirty="0"/>
              <a:t>In Mixed Authentication Mode, either a Windows-based account or a SQL </a:t>
            </a:r>
            <a:r>
              <a:rPr lang="en-US" dirty="0" smtClean="0"/>
              <a:t>Server-based </a:t>
            </a:r>
            <a:r>
              <a:rPr lang="en-US" dirty="0"/>
              <a:t>login can be used to connect to an instance</a:t>
            </a:r>
          </a:p>
          <a:p>
            <a:pPr lvl="1"/>
            <a:r>
              <a:rPr lang="en-US" sz="1800" dirty="0"/>
              <a:t>Mixed Authentication Mode is provided for backward compatibility with older applications designed to utilize SQL Server-based logins</a:t>
            </a:r>
          </a:p>
          <a:p>
            <a:pPr lvl="1"/>
            <a:r>
              <a:rPr lang="en-US" sz="1800" dirty="0"/>
              <a:t>Mixed Authentication Mode is also necessary for situations where users connecting to an instance of SQL Server </a:t>
            </a:r>
            <a:r>
              <a:rPr lang="en-US" sz="1800" dirty="0" smtClean="0"/>
              <a:t>do </a:t>
            </a:r>
            <a:r>
              <a:rPr lang="en-US" sz="1800" dirty="0"/>
              <a:t>not have a Windows domain account</a:t>
            </a:r>
          </a:p>
          <a:p>
            <a:endParaRPr lang="en-US" dirty="0"/>
          </a:p>
        </p:txBody>
      </p:sp>
    </p:spTree>
    <p:extLst>
      <p:ext uri="{BB962C8B-B14F-4D97-AF65-F5344CB8AC3E}">
        <p14:creationId xmlns:p14="http://schemas.microsoft.com/office/powerpoint/2010/main" val="427270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Authentication Mode</a:t>
            </a:r>
            <a:endParaRPr lang="en-US" dirty="0"/>
          </a:p>
        </p:txBody>
      </p:sp>
      <p:sp>
        <p:nvSpPr>
          <p:cNvPr id="3" name="Content Placeholder 2"/>
          <p:cNvSpPr>
            <a:spLocks noGrp="1"/>
          </p:cNvSpPr>
          <p:nvPr>
            <p:ph idx="1"/>
          </p:nvPr>
        </p:nvSpPr>
        <p:spPr>
          <a:xfrm>
            <a:off x="818712" y="2222287"/>
            <a:ext cx="3118288" cy="3636511"/>
          </a:xfrm>
        </p:spPr>
        <p:txBody>
          <a:bodyPr/>
          <a:lstStyle/>
          <a:p>
            <a:r>
              <a:rPr lang="en-US" dirty="0"/>
              <a:t>Once an authentication mode is specified for a SQL Server 2000 instance, it can be modified easily through Enterprise Manager</a:t>
            </a:r>
          </a:p>
          <a:p>
            <a:endParaRPr lang="en-US" dirty="0"/>
          </a:p>
        </p:txBody>
      </p:sp>
      <p:pic>
        <p:nvPicPr>
          <p:cNvPr id="4" name="Picture 3"/>
          <p:cNvPicPr>
            <a:picLocks noChangeAspect="1"/>
          </p:cNvPicPr>
          <p:nvPr/>
        </p:nvPicPr>
        <p:blipFill>
          <a:blip r:embed="rId2"/>
          <a:stretch>
            <a:fillRect/>
          </a:stretch>
        </p:blipFill>
        <p:spPr>
          <a:xfrm>
            <a:off x="4800600" y="1606991"/>
            <a:ext cx="7025898" cy="5070302"/>
          </a:xfrm>
          <a:prstGeom prst="rect">
            <a:avLst/>
          </a:prstGeom>
        </p:spPr>
      </p:pic>
    </p:spTree>
    <p:extLst>
      <p:ext uri="{BB962C8B-B14F-4D97-AF65-F5344CB8AC3E}">
        <p14:creationId xmlns:p14="http://schemas.microsoft.com/office/powerpoint/2010/main" val="390310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Logins</a:t>
            </a:r>
            <a:endParaRPr lang="en-US" dirty="0"/>
          </a:p>
        </p:txBody>
      </p:sp>
      <p:sp>
        <p:nvSpPr>
          <p:cNvPr id="3" name="Content Placeholder 2"/>
          <p:cNvSpPr>
            <a:spLocks noGrp="1"/>
          </p:cNvSpPr>
          <p:nvPr>
            <p:ph idx="1"/>
          </p:nvPr>
        </p:nvSpPr>
        <p:spPr>
          <a:xfrm>
            <a:off x="818712" y="2222287"/>
            <a:ext cx="10554574" cy="4165813"/>
          </a:xfrm>
        </p:spPr>
        <p:txBody>
          <a:bodyPr>
            <a:normAutofit/>
          </a:bodyPr>
          <a:lstStyle/>
          <a:p>
            <a:r>
              <a:rPr lang="en-US" dirty="0"/>
              <a:t>Authentication is implemented using logins in SQL Server </a:t>
            </a:r>
            <a:endParaRPr lang="en-US" dirty="0" smtClean="0"/>
          </a:p>
          <a:p>
            <a:r>
              <a:rPr lang="en-US" dirty="0" smtClean="0"/>
              <a:t>Logins</a:t>
            </a:r>
          </a:p>
          <a:p>
            <a:pPr lvl="1"/>
            <a:r>
              <a:rPr lang="en-US" sz="1800" dirty="0" smtClean="0"/>
              <a:t> SQL </a:t>
            </a:r>
            <a:r>
              <a:rPr lang="en-US" sz="1800" dirty="0"/>
              <a:t>Server </a:t>
            </a:r>
            <a:r>
              <a:rPr lang="en-US" sz="1800" dirty="0" smtClean="0"/>
              <a:t>object </a:t>
            </a:r>
            <a:r>
              <a:rPr lang="en-US" sz="1800" dirty="0"/>
              <a:t>that provides connection access to an instance of SQL Server </a:t>
            </a:r>
            <a:r>
              <a:rPr lang="en-US" sz="1800" dirty="0" smtClean="0"/>
              <a:t>(authentication)</a:t>
            </a:r>
          </a:p>
          <a:p>
            <a:pPr lvl="1"/>
            <a:r>
              <a:rPr lang="en-US" sz="1800" dirty="0"/>
              <a:t> </a:t>
            </a:r>
            <a:r>
              <a:rPr lang="en-US" sz="1800" dirty="0" smtClean="0"/>
              <a:t>Logins </a:t>
            </a:r>
            <a:r>
              <a:rPr lang="en-US" sz="1800" dirty="0"/>
              <a:t>can be based on Windows users and groups defined natively in SQL </a:t>
            </a:r>
            <a:r>
              <a:rPr lang="en-US" sz="1800" dirty="0" smtClean="0"/>
              <a:t>Server</a:t>
            </a:r>
            <a:endParaRPr lang="en-US" sz="1800" dirty="0"/>
          </a:p>
        </p:txBody>
      </p:sp>
    </p:spTree>
    <p:extLst>
      <p:ext uri="{BB962C8B-B14F-4D97-AF65-F5344CB8AC3E}">
        <p14:creationId xmlns:p14="http://schemas.microsoft.com/office/powerpoint/2010/main" val="234080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Standard Login</a:t>
            </a:r>
            <a:endParaRPr lang="en-US" dirty="0"/>
          </a:p>
        </p:txBody>
      </p:sp>
      <p:sp>
        <p:nvSpPr>
          <p:cNvPr id="3" name="Content Placeholder 2"/>
          <p:cNvSpPr>
            <a:spLocks noGrp="1"/>
          </p:cNvSpPr>
          <p:nvPr>
            <p:ph idx="1"/>
          </p:nvPr>
        </p:nvSpPr>
        <p:spPr>
          <a:xfrm>
            <a:off x="818712" y="2222287"/>
            <a:ext cx="10554574" cy="4483313"/>
          </a:xfrm>
        </p:spPr>
        <p:txBody>
          <a:bodyPr>
            <a:normAutofit/>
          </a:bodyPr>
          <a:lstStyle/>
          <a:p>
            <a:r>
              <a:rPr lang="en-US" dirty="0"/>
              <a:t>Open Management Studio and expand your server</a:t>
            </a:r>
          </a:p>
          <a:p>
            <a:r>
              <a:rPr lang="en-US" dirty="0" smtClean="0"/>
              <a:t>Expand </a:t>
            </a:r>
            <a:r>
              <a:rPr lang="en-US" dirty="0"/>
              <a:t>Security and then click Logins</a:t>
            </a:r>
          </a:p>
          <a:p>
            <a:r>
              <a:rPr lang="en-US" dirty="0" smtClean="0"/>
              <a:t>Right-click </a:t>
            </a:r>
            <a:r>
              <a:rPr lang="en-US" dirty="0"/>
              <a:t>Logins and select New Login from the </a:t>
            </a:r>
            <a:r>
              <a:rPr lang="en-US" dirty="0" smtClean="0"/>
              <a:t>context menu</a:t>
            </a:r>
            <a:endParaRPr lang="en-US" dirty="0"/>
          </a:p>
          <a:p>
            <a:r>
              <a:rPr lang="en-US" dirty="0" smtClean="0"/>
              <a:t>In </a:t>
            </a:r>
            <a:r>
              <a:rPr lang="en-US" dirty="0"/>
              <a:t>the Logic name box, type </a:t>
            </a:r>
            <a:r>
              <a:rPr lang="en-US" dirty="0" smtClean="0"/>
              <a:t>“</a:t>
            </a:r>
            <a:r>
              <a:rPr lang="en-US" dirty="0" err="1" smtClean="0"/>
              <a:t>SQLClass_User</a:t>
            </a:r>
            <a:r>
              <a:rPr lang="en-US" dirty="0" smtClean="0"/>
              <a:t>”</a:t>
            </a:r>
            <a:endParaRPr lang="en-US" dirty="0"/>
          </a:p>
          <a:p>
            <a:r>
              <a:rPr lang="en-US" dirty="0" smtClean="0"/>
              <a:t>Select </a:t>
            </a:r>
            <a:r>
              <a:rPr lang="en-US" dirty="0"/>
              <a:t>SQL Server Authentication mode</a:t>
            </a:r>
          </a:p>
          <a:p>
            <a:r>
              <a:rPr lang="en-US" dirty="0" smtClean="0"/>
              <a:t>In </a:t>
            </a:r>
            <a:r>
              <a:rPr lang="en-US" dirty="0"/>
              <a:t>the Password text box, type a complex string </a:t>
            </a:r>
            <a:r>
              <a:rPr lang="en-US" dirty="0" smtClean="0"/>
              <a:t>and confirm </a:t>
            </a:r>
            <a:r>
              <a:rPr lang="en-US" dirty="0"/>
              <a:t>it</a:t>
            </a:r>
          </a:p>
          <a:p>
            <a:r>
              <a:rPr lang="en-US" dirty="0" smtClean="0"/>
              <a:t>Uncheck “User </a:t>
            </a:r>
            <a:r>
              <a:rPr lang="en-US" dirty="0"/>
              <a:t>must change password at next </a:t>
            </a:r>
            <a:r>
              <a:rPr lang="en-US" dirty="0" smtClean="0"/>
              <a:t>login”</a:t>
            </a:r>
            <a:endParaRPr lang="en-US" dirty="0"/>
          </a:p>
          <a:p>
            <a:r>
              <a:rPr lang="en-US" dirty="0" smtClean="0"/>
              <a:t>Under </a:t>
            </a:r>
            <a:r>
              <a:rPr lang="en-US" dirty="0"/>
              <a:t>Default database, select your target database </a:t>
            </a:r>
            <a:r>
              <a:rPr lang="en-US" dirty="0" smtClean="0"/>
              <a:t>as the </a:t>
            </a:r>
            <a:r>
              <a:rPr lang="en-US" dirty="0"/>
              <a:t>default database</a:t>
            </a:r>
          </a:p>
          <a:p>
            <a:r>
              <a:rPr lang="en-US" dirty="0" smtClean="0"/>
              <a:t>Click </a:t>
            </a:r>
            <a:r>
              <a:rPr lang="en-US" dirty="0"/>
              <a:t>the OK button</a:t>
            </a:r>
          </a:p>
        </p:txBody>
      </p:sp>
    </p:spTree>
    <p:extLst>
      <p:ext uri="{BB962C8B-B14F-4D97-AF65-F5344CB8AC3E}">
        <p14:creationId xmlns:p14="http://schemas.microsoft.com/office/powerpoint/2010/main" val="52359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7500" y="117626"/>
            <a:ext cx="9523412" cy="6689574"/>
          </a:xfrm>
          <a:prstGeom prst="rect">
            <a:avLst/>
          </a:prstGeom>
        </p:spPr>
      </p:pic>
    </p:spTree>
    <p:extLst>
      <p:ext uri="{BB962C8B-B14F-4D97-AF65-F5344CB8AC3E}">
        <p14:creationId xmlns:p14="http://schemas.microsoft.com/office/powerpoint/2010/main" val="286901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Logins with T-SQL</a:t>
            </a:r>
            <a:endParaRPr lang="en-US" dirty="0"/>
          </a:p>
        </p:txBody>
      </p:sp>
      <p:sp>
        <p:nvSpPr>
          <p:cNvPr id="3" name="Content Placeholder 2"/>
          <p:cNvSpPr>
            <a:spLocks noGrp="1"/>
          </p:cNvSpPr>
          <p:nvPr>
            <p:ph idx="1"/>
          </p:nvPr>
        </p:nvSpPr>
        <p:spPr/>
        <p:txBody>
          <a:bodyPr/>
          <a:lstStyle/>
          <a:p>
            <a:r>
              <a:rPr lang="en-US" dirty="0"/>
              <a:t>Windows-based logins</a:t>
            </a:r>
          </a:p>
          <a:p>
            <a:pPr lvl="1"/>
            <a:r>
              <a:rPr lang="en-US" sz="1800" dirty="0" smtClean="0"/>
              <a:t> The </a:t>
            </a:r>
            <a:r>
              <a:rPr lang="en-US" sz="1800" b="1" dirty="0" err="1"/>
              <a:t>sp_grantlogin</a:t>
            </a:r>
            <a:r>
              <a:rPr lang="en-US" sz="1800" dirty="0"/>
              <a:t> system-stored procedure is used to add Windows users and groups to a SQL Server </a:t>
            </a:r>
            <a:r>
              <a:rPr lang="en-US" sz="1800" dirty="0" smtClean="0"/>
              <a:t>instance</a:t>
            </a:r>
            <a:endParaRPr lang="en-US" sz="1800" dirty="0"/>
          </a:p>
          <a:p>
            <a:pPr lvl="1"/>
            <a:r>
              <a:rPr lang="en-US" sz="1800" dirty="0" smtClean="0"/>
              <a:t> The </a:t>
            </a:r>
            <a:r>
              <a:rPr lang="en-US" sz="1800" b="1" dirty="0" err="1"/>
              <a:t>sp_denylogin</a:t>
            </a:r>
            <a:r>
              <a:rPr lang="en-US" sz="1800" dirty="0"/>
              <a:t> system-stored procedure is used to deny access to a particular Windows user or group, without removing its SQL Server login entries</a:t>
            </a:r>
          </a:p>
          <a:p>
            <a:pPr lvl="1"/>
            <a:r>
              <a:rPr lang="en-US" sz="1800" dirty="0" smtClean="0"/>
              <a:t> The </a:t>
            </a:r>
            <a:r>
              <a:rPr lang="en-US" sz="1800" b="1" dirty="0" err="1"/>
              <a:t>sp_revokelogin</a:t>
            </a:r>
            <a:r>
              <a:rPr lang="en-US" sz="1800" dirty="0"/>
              <a:t> system-stored procedure is used to remove a login for a Windows user or group</a:t>
            </a:r>
          </a:p>
          <a:p>
            <a:endParaRPr lang="en-US" dirty="0"/>
          </a:p>
        </p:txBody>
      </p:sp>
    </p:spTree>
    <p:extLst>
      <p:ext uri="{BB962C8B-B14F-4D97-AF65-F5344CB8AC3E}">
        <p14:creationId xmlns:p14="http://schemas.microsoft.com/office/powerpoint/2010/main" val="273991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Logins with T-SQL</a:t>
            </a:r>
            <a:endParaRPr lang="en-US" dirty="0"/>
          </a:p>
        </p:txBody>
      </p:sp>
      <p:sp>
        <p:nvSpPr>
          <p:cNvPr id="3" name="Content Placeholder 2"/>
          <p:cNvSpPr>
            <a:spLocks noGrp="1"/>
          </p:cNvSpPr>
          <p:nvPr>
            <p:ph idx="1"/>
          </p:nvPr>
        </p:nvSpPr>
        <p:spPr>
          <a:xfrm>
            <a:off x="818712" y="2222287"/>
            <a:ext cx="10554574" cy="4242013"/>
          </a:xfrm>
        </p:spPr>
        <p:txBody>
          <a:bodyPr>
            <a:normAutofit/>
          </a:bodyPr>
          <a:lstStyle/>
          <a:p>
            <a:r>
              <a:rPr lang="en-US" dirty="0"/>
              <a:t>SQL </a:t>
            </a:r>
            <a:r>
              <a:rPr lang="en-US" dirty="0" smtClean="0"/>
              <a:t>Server-based </a:t>
            </a:r>
            <a:r>
              <a:rPr lang="en-US" dirty="0"/>
              <a:t>logins</a:t>
            </a:r>
          </a:p>
          <a:p>
            <a:pPr lvl="1"/>
            <a:r>
              <a:rPr lang="en-US" sz="1800" dirty="0"/>
              <a:t>The system-stored procedures used to add and remove logins for SQL Server authentication are:</a:t>
            </a:r>
          </a:p>
          <a:p>
            <a:pPr lvl="2"/>
            <a:r>
              <a:rPr lang="en-US" sz="1800" dirty="0"/>
              <a:t>The </a:t>
            </a:r>
            <a:r>
              <a:rPr lang="en-US" sz="1800" b="1" dirty="0" err="1"/>
              <a:t>sp_addlogin</a:t>
            </a:r>
            <a:r>
              <a:rPr lang="en-US" sz="1800" dirty="0"/>
              <a:t> system-stored procedure</a:t>
            </a:r>
          </a:p>
          <a:p>
            <a:pPr lvl="2"/>
            <a:r>
              <a:rPr lang="en-US" sz="1800" dirty="0"/>
              <a:t>The </a:t>
            </a:r>
            <a:r>
              <a:rPr lang="en-US" sz="1800" b="1" dirty="0" err="1"/>
              <a:t>sp_droplogin</a:t>
            </a:r>
            <a:r>
              <a:rPr lang="en-US" sz="1800" dirty="0"/>
              <a:t> </a:t>
            </a:r>
            <a:r>
              <a:rPr lang="en-US" sz="1800" dirty="0" smtClean="0"/>
              <a:t>system-stored procedure</a:t>
            </a:r>
          </a:p>
          <a:p>
            <a:pPr lvl="2"/>
            <a:endParaRPr lang="en-US" sz="1800" dirty="0"/>
          </a:p>
          <a:p>
            <a:pPr marL="0" indent="0">
              <a:buNone/>
            </a:pPr>
            <a:r>
              <a:rPr lang="en-US" i="1" dirty="0"/>
              <a:t>EXEC </a:t>
            </a:r>
            <a:r>
              <a:rPr lang="en-US" i="1" dirty="0" err="1"/>
              <a:t>sp_addlogin</a:t>
            </a:r>
            <a:r>
              <a:rPr lang="en-US" i="1" dirty="0"/>
              <a:t> 'Albert', </a:t>
            </a:r>
            <a:r>
              <a:rPr lang="en-US" i="1" dirty="0" smtClean="0"/>
              <a:t>‘</a:t>
            </a:r>
            <a:r>
              <a:rPr lang="en-US" i="1" dirty="0" err="1" smtClean="0"/>
              <a:t>SQLCLass_DB</a:t>
            </a:r>
            <a:r>
              <a:rPr lang="en-US" i="1" dirty="0" smtClean="0"/>
              <a:t>', </a:t>
            </a:r>
            <a:r>
              <a:rPr lang="en-US" i="1" dirty="0"/>
              <a:t>'corporate'; GO</a:t>
            </a:r>
          </a:p>
        </p:txBody>
      </p:sp>
    </p:spTree>
    <p:extLst>
      <p:ext uri="{BB962C8B-B14F-4D97-AF65-F5344CB8AC3E}">
        <p14:creationId xmlns:p14="http://schemas.microsoft.com/office/powerpoint/2010/main" val="394803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Stored Procedures for working with Logins</a:t>
            </a:r>
            <a:endParaRPr lang="en-US" dirty="0"/>
          </a:p>
        </p:txBody>
      </p:sp>
      <p:sp>
        <p:nvSpPr>
          <p:cNvPr id="3" name="Content Placeholder 2"/>
          <p:cNvSpPr>
            <a:spLocks noGrp="1"/>
          </p:cNvSpPr>
          <p:nvPr>
            <p:ph idx="1"/>
          </p:nvPr>
        </p:nvSpPr>
        <p:spPr/>
        <p:txBody>
          <a:bodyPr/>
          <a:lstStyle/>
          <a:p>
            <a:r>
              <a:rPr lang="en-US" dirty="0"/>
              <a:t>As seen in the Enterprise Manager interface for creating new logins, both a default database and default language can be set for each new or existing login</a:t>
            </a:r>
          </a:p>
          <a:p>
            <a:pPr lvl="1"/>
            <a:r>
              <a:rPr lang="en-US" sz="1800" dirty="0"/>
              <a:t>The </a:t>
            </a:r>
            <a:r>
              <a:rPr lang="en-US" sz="1800" b="1" dirty="0" err="1"/>
              <a:t>sp_defaultdb</a:t>
            </a:r>
            <a:r>
              <a:rPr lang="en-US" sz="1800" dirty="0"/>
              <a:t> and </a:t>
            </a:r>
            <a:r>
              <a:rPr lang="en-US" sz="1800" b="1" dirty="0" err="1"/>
              <a:t>sp_defaultlanguage</a:t>
            </a:r>
            <a:r>
              <a:rPr lang="en-US" sz="1800" dirty="0"/>
              <a:t> stored procedures are used to specify a default database and language for a </a:t>
            </a:r>
            <a:r>
              <a:rPr lang="en-US" sz="1800" dirty="0" smtClean="0"/>
              <a:t>login</a:t>
            </a:r>
          </a:p>
          <a:p>
            <a:pPr lvl="1"/>
            <a:endParaRPr lang="en-US" sz="1800" dirty="0"/>
          </a:p>
          <a:p>
            <a:pPr marL="457200" lvl="1" indent="0">
              <a:buNone/>
            </a:pPr>
            <a:endParaRPr lang="en-US" sz="1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30065693"/>
              </p:ext>
            </p:extLst>
          </p:nvPr>
        </p:nvGraphicFramePr>
        <p:xfrm>
          <a:off x="1562100" y="4673600"/>
          <a:ext cx="8496300" cy="1828800"/>
        </p:xfrm>
        <a:graphic>
          <a:graphicData uri="http://schemas.openxmlformats.org/drawingml/2006/table">
            <a:tbl>
              <a:tblPr/>
              <a:tblGrid>
                <a:gridCol w="2989208"/>
                <a:gridCol w="5507092"/>
              </a:tblGrid>
              <a:tr h="349007">
                <a:tc>
                  <a:txBody>
                    <a:bodyPr/>
                    <a:lstStyle/>
                    <a:p>
                      <a:r>
                        <a:rPr lang="en-US" sz="1800" b="1" u="sng" dirty="0"/>
                        <a:t>Stored procedure</a:t>
                      </a:r>
                    </a:p>
                  </a:txBody>
                  <a:tcPr anchor="ctr">
                    <a:lnL>
                      <a:noFill/>
                    </a:lnL>
                    <a:lnR>
                      <a:noFill/>
                    </a:lnR>
                    <a:lnT>
                      <a:noFill/>
                    </a:lnT>
                    <a:lnB>
                      <a:noFill/>
                    </a:lnB>
                  </a:tcPr>
                </a:tc>
                <a:tc>
                  <a:txBody>
                    <a:bodyPr/>
                    <a:lstStyle/>
                    <a:p>
                      <a:r>
                        <a:rPr lang="en-US" sz="1800" b="1" u="sng"/>
                        <a:t>Description</a:t>
                      </a:r>
                    </a:p>
                  </a:txBody>
                  <a:tcPr anchor="ctr">
                    <a:lnL>
                      <a:noFill/>
                    </a:lnL>
                    <a:lnR>
                      <a:noFill/>
                    </a:lnR>
                    <a:lnT>
                      <a:noFill/>
                    </a:lnT>
                    <a:lnB>
                      <a:noFill/>
                    </a:lnB>
                  </a:tcPr>
                </a:tc>
              </a:tr>
              <a:tr h="365760">
                <a:tc>
                  <a:txBody>
                    <a:bodyPr/>
                    <a:lstStyle/>
                    <a:p>
                      <a:r>
                        <a:rPr lang="en-US" sz="1800" u="sng" dirty="0" err="1" smtClean="0">
                          <a:solidFill>
                            <a:schemeClr val="tx1"/>
                          </a:solidFill>
                        </a:rPr>
                        <a:t>sp_grantlogin</a:t>
                      </a:r>
                      <a:endParaRPr lang="en-US" sz="1800" u="sng" dirty="0">
                        <a:solidFill>
                          <a:schemeClr val="tx1"/>
                        </a:solidFill>
                      </a:endParaRPr>
                    </a:p>
                  </a:txBody>
                  <a:tcPr anchor="ctr">
                    <a:lnL>
                      <a:noFill/>
                    </a:lnL>
                    <a:lnR>
                      <a:noFill/>
                    </a:lnR>
                    <a:lnT>
                      <a:noFill/>
                    </a:lnT>
                    <a:lnB>
                      <a:noFill/>
                    </a:lnB>
                  </a:tcPr>
                </a:tc>
                <a:tc>
                  <a:txBody>
                    <a:bodyPr/>
                    <a:lstStyle/>
                    <a:p>
                      <a:r>
                        <a:rPr lang="en-US" sz="1800" dirty="0"/>
                        <a:t>Adds a Windows user or group.</a:t>
                      </a:r>
                    </a:p>
                  </a:txBody>
                  <a:tcPr anchor="ctr">
                    <a:lnL>
                      <a:noFill/>
                    </a:lnL>
                    <a:lnR>
                      <a:noFill/>
                    </a:lnR>
                    <a:lnT>
                      <a:noFill/>
                    </a:lnT>
                    <a:lnB>
                      <a:noFill/>
                    </a:lnB>
                  </a:tcPr>
                </a:tc>
              </a:tr>
              <a:tr h="365760">
                <a:tc>
                  <a:txBody>
                    <a:bodyPr/>
                    <a:lstStyle/>
                    <a:p>
                      <a:r>
                        <a:rPr lang="en-US" sz="1800" u="sng" dirty="0" err="1" smtClean="0">
                          <a:solidFill>
                            <a:schemeClr val="tx1"/>
                          </a:solidFill>
                        </a:rPr>
                        <a:t>sp_password</a:t>
                      </a:r>
                      <a:endParaRPr lang="en-US" sz="1800" u="sng" dirty="0">
                        <a:solidFill>
                          <a:schemeClr val="tx1"/>
                        </a:solidFill>
                      </a:endParaRPr>
                    </a:p>
                  </a:txBody>
                  <a:tcPr anchor="ctr">
                    <a:lnL>
                      <a:noFill/>
                    </a:lnL>
                    <a:lnR>
                      <a:noFill/>
                    </a:lnR>
                    <a:lnT>
                      <a:noFill/>
                    </a:lnT>
                    <a:lnB>
                      <a:noFill/>
                    </a:lnB>
                  </a:tcPr>
                </a:tc>
                <a:tc>
                  <a:txBody>
                    <a:bodyPr/>
                    <a:lstStyle/>
                    <a:p>
                      <a:r>
                        <a:rPr lang="en-US" sz="1800"/>
                        <a:t>Changes the password of a user.</a:t>
                      </a:r>
                    </a:p>
                  </a:txBody>
                  <a:tcPr anchor="ctr">
                    <a:lnL>
                      <a:noFill/>
                    </a:lnL>
                    <a:lnR>
                      <a:noFill/>
                    </a:lnR>
                    <a:lnT>
                      <a:noFill/>
                    </a:lnT>
                    <a:lnB>
                      <a:noFill/>
                    </a:lnB>
                  </a:tcPr>
                </a:tc>
              </a:tr>
              <a:tr h="365760">
                <a:tc>
                  <a:txBody>
                    <a:bodyPr/>
                    <a:lstStyle/>
                    <a:p>
                      <a:r>
                        <a:rPr lang="en-US" sz="1800" u="sng" dirty="0" err="1" smtClean="0">
                          <a:solidFill>
                            <a:schemeClr val="tx1"/>
                          </a:solidFill>
                        </a:rPr>
                        <a:t>sp_defaultdb</a:t>
                      </a:r>
                      <a:endParaRPr lang="en-US" sz="1800" u="sng" dirty="0">
                        <a:solidFill>
                          <a:schemeClr val="tx1"/>
                        </a:solidFill>
                      </a:endParaRPr>
                    </a:p>
                  </a:txBody>
                  <a:tcPr anchor="ctr">
                    <a:lnL>
                      <a:noFill/>
                    </a:lnL>
                    <a:lnR>
                      <a:noFill/>
                    </a:lnR>
                    <a:lnT>
                      <a:noFill/>
                    </a:lnT>
                    <a:lnB>
                      <a:noFill/>
                    </a:lnB>
                  </a:tcPr>
                </a:tc>
                <a:tc>
                  <a:txBody>
                    <a:bodyPr/>
                    <a:lstStyle/>
                    <a:p>
                      <a:r>
                        <a:rPr lang="en-US" sz="1800"/>
                        <a:t>Changes the default database of a user.</a:t>
                      </a:r>
                    </a:p>
                  </a:txBody>
                  <a:tcPr anchor="ctr">
                    <a:lnL>
                      <a:noFill/>
                    </a:lnL>
                    <a:lnR>
                      <a:noFill/>
                    </a:lnR>
                    <a:lnT>
                      <a:noFill/>
                    </a:lnT>
                    <a:lnB>
                      <a:noFill/>
                    </a:lnB>
                  </a:tcPr>
                </a:tc>
              </a:tr>
              <a:tr h="365760">
                <a:tc>
                  <a:txBody>
                    <a:bodyPr/>
                    <a:lstStyle/>
                    <a:p>
                      <a:r>
                        <a:rPr lang="en-US" sz="1800" u="sng" dirty="0" err="1" smtClean="0">
                          <a:solidFill>
                            <a:schemeClr val="tx1"/>
                          </a:solidFill>
                        </a:rPr>
                        <a:t>sp_defaultlanguage</a:t>
                      </a:r>
                      <a:endParaRPr lang="en-US" sz="1800" u="sng" dirty="0">
                        <a:solidFill>
                          <a:schemeClr val="tx1"/>
                        </a:solidFill>
                      </a:endParaRPr>
                    </a:p>
                  </a:txBody>
                  <a:tcPr anchor="ctr">
                    <a:lnL>
                      <a:noFill/>
                    </a:lnL>
                    <a:lnR>
                      <a:noFill/>
                    </a:lnR>
                    <a:lnT>
                      <a:noFill/>
                    </a:lnT>
                    <a:lnB>
                      <a:noFill/>
                    </a:lnB>
                  </a:tcPr>
                </a:tc>
                <a:tc>
                  <a:txBody>
                    <a:bodyPr/>
                    <a:lstStyle/>
                    <a:p>
                      <a:r>
                        <a:rPr lang="en-US" sz="1800" dirty="0"/>
                        <a:t>Changes the default language of a user.</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71082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Users</a:t>
            </a:r>
            <a:endParaRPr lang="en-US" dirty="0"/>
          </a:p>
        </p:txBody>
      </p:sp>
      <p:sp>
        <p:nvSpPr>
          <p:cNvPr id="3" name="Content Placeholder 2"/>
          <p:cNvSpPr>
            <a:spLocks noGrp="1"/>
          </p:cNvSpPr>
          <p:nvPr>
            <p:ph idx="1"/>
          </p:nvPr>
        </p:nvSpPr>
        <p:spPr/>
        <p:txBody>
          <a:bodyPr>
            <a:normAutofit/>
          </a:bodyPr>
          <a:lstStyle/>
          <a:p>
            <a:r>
              <a:rPr lang="en-US" sz="2000" dirty="0"/>
              <a:t>Database users</a:t>
            </a:r>
          </a:p>
          <a:p>
            <a:pPr lvl="1"/>
            <a:r>
              <a:rPr lang="en-US" sz="2000" dirty="0"/>
              <a:t>Individual accounts stored within each database that control access to database objects through permissions</a:t>
            </a:r>
          </a:p>
          <a:p>
            <a:r>
              <a:rPr lang="en-US" sz="2000" dirty="0"/>
              <a:t>Database users are mapped to Windows users, Windows groups and SQL Server </a:t>
            </a:r>
            <a:r>
              <a:rPr lang="en-US" sz="2000" dirty="0" smtClean="0"/>
              <a:t>logins</a:t>
            </a:r>
            <a:endParaRPr lang="en-US" sz="2000" dirty="0"/>
          </a:p>
        </p:txBody>
      </p:sp>
    </p:spTree>
    <p:extLst>
      <p:ext uri="{BB962C8B-B14F-4D97-AF65-F5344CB8AC3E}">
        <p14:creationId xmlns:p14="http://schemas.microsoft.com/office/powerpoint/2010/main" val="258509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18712" y="2387387"/>
            <a:ext cx="10554574" cy="4026113"/>
          </a:xfrm>
        </p:spPr>
        <p:txBody>
          <a:bodyPr>
            <a:normAutofit/>
          </a:bodyPr>
          <a:lstStyle/>
          <a:p>
            <a:r>
              <a:rPr lang="en-US" dirty="0"/>
              <a:t>Understand the security architecture of SQL </a:t>
            </a:r>
            <a:r>
              <a:rPr lang="en-US" dirty="0" smtClean="0"/>
              <a:t>Server</a:t>
            </a:r>
            <a:endParaRPr lang="en-US" dirty="0"/>
          </a:p>
          <a:p>
            <a:r>
              <a:rPr lang="en-US" dirty="0"/>
              <a:t>Manage logins, users and roles</a:t>
            </a:r>
          </a:p>
          <a:p>
            <a:r>
              <a:rPr lang="en-US" dirty="0"/>
              <a:t>Manage permissions</a:t>
            </a:r>
          </a:p>
          <a:p>
            <a:r>
              <a:rPr lang="en-US" dirty="0"/>
              <a:t>Control access with database objects and ownership chains</a:t>
            </a:r>
          </a:p>
          <a:p>
            <a:r>
              <a:rPr lang="en-US" dirty="0"/>
              <a:t>Audit SQL </a:t>
            </a:r>
            <a:r>
              <a:rPr lang="en-US" dirty="0" smtClean="0"/>
              <a:t>Server</a:t>
            </a:r>
          </a:p>
          <a:p>
            <a:pPr lvl="1"/>
            <a:endParaRPr lang="en-US" dirty="0" smtClean="0"/>
          </a:p>
          <a:p>
            <a:pPr marL="0" indent="0">
              <a:buNone/>
            </a:pPr>
            <a:endParaRPr lang="en-US" dirty="0"/>
          </a:p>
        </p:txBody>
      </p:sp>
    </p:spTree>
    <p:extLst>
      <p:ext uri="{BB962C8B-B14F-4D97-AF65-F5344CB8AC3E}">
        <p14:creationId xmlns:p14="http://schemas.microsoft.com/office/powerpoint/2010/main" val="246866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Content Placeholder 2"/>
          <p:cNvSpPr>
            <a:spLocks noGrp="1"/>
          </p:cNvSpPr>
          <p:nvPr>
            <p:ph idx="1"/>
          </p:nvPr>
        </p:nvSpPr>
        <p:spPr/>
        <p:txBody>
          <a:bodyPr/>
          <a:lstStyle/>
          <a:p>
            <a:r>
              <a:rPr lang="en-US" sz="2000" b="1" dirty="0"/>
              <a:t>Roles</a:t>
            </a:r>
          </a:p>
          <a:p>
            <a:pPr lvl="1"/>
            <a:r>
              <a:rPr lang="en-US" sz="2000" dirty="0"/>
              <a:t>Allow you to group database users (and even logins) who perform similar functions and to apply permissions for the group instead of the individual users</a:t>
            </a:r>
          </a:p>
          <a:p>
            <a:pPr lvl="1"/>
            <a:r>
              <a:rPr lang="en-US" sz="2000" dirty="0"/>
              <a:t>Allow both Windows and SQL Server logins to be grouped together, which eases administration in diverse network environments</a:t>
            </a:r>
          </a:p>
          <a:p>
            <a:endParaRPr lang="en-US" dirty="0"/>
          </a:p>
        </p:txBody>
      </p:sp>
    </p:spTree>
    <p:extLst>
      <p:ext uri="{BB962C8B-B14F-4D97-AF65-F5344CB8AC3E}">
        <p14:creationId xmlns:p14="http://schemas.microsoft.com/office/powerpoint/2010/main" val="325321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Server Roles</a:t>
            </a:r>
            <a:endParaRPr lang="en-US" dirty="0"/>
          </a:p>
        </p:txBody>
      </p:sp>
      <p:sp>
        <p:nvSpPr>
          <p:cNvPr id="3" name="Content Placeholder 2"/>
          <p:cNvSpPr>
            <a:spLocks noGrp="1"/>
          </p:cNvSpPr>
          <p:nvPr>
            <p:ph idx="1"/>
          </p:nvPr>
        </p:nvSpPr>
        <p:spPr/>
        <p:txBody>
          <a:bodyPr/>
          <a:lstStyle/>
          <a:p>
            <a:r>
              <a:rPr lang="en-US" sz="2000" b="1" dirty="0"/>
              <a:t>Fixed Server Roles</a:t>
            </a:r>
          </a:p>
          <a:p>
            <a:pPr lvl="1"/>
            <a:r>
              <a:rPr lang="en-US" sz="2000" dirty="0"/>
              <a:t>Associated with Windows and SQL Server logins defined for an instance</a:t>
            </a:r>
          </a:p>
          <a:p>
            <a:pPr lvl="1"/>
            <a:r>
              <a:rPr lang="en-US" sz="2000" dirty="0"/>
              <a:t>Used to provide special permissions, like configuring instance-wide settings and creating databases that cannot be explicitly provided to individual logins</a:t>
            </a:r>
          </a:p>
          <a:p>
            <a:endParaRPr lang="en-US" dirty="0"/>
          </a:p>
        </p:txBody>
      </p:sp>
    </p:spTree>
    <p:extLst>
      <p:ext uri="{BB962C8B-B14F-4D97-AF65-F5344CB8AC3E}">
        <p14:creationId xmlns:p14="http://schemas.microsoft.com/office/powerpoint/2010/main" val="328165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Server Roles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7819304"/>
              </p:ext>
            </p:extLst>
          </p:nvPr>
        </p:nvGraphicFramePr>
        <p:xfrm>
          <a:off x="828298" y="2374900"/>
          <a:ext cx="10553700" cy="4145280"/>
        </p:xfrm>
        <a:graphic>
          <a:graphicData uri="http://schemas.openxmlformats.org/drawingml/2006/table">
            <a:tbl>
              <a:tblPr firstRow="1" bandRow="1">
                <a:tableStyleId>{5C22544A-7EE6-4342-B048-85BDC9FD1C3A}</a:tableStyleId>
              </a:tblPr>
              <a:tblGrid>
                <a:gridCol w="3019802"/>
                <a:gridCol w="7533898"/>
              </a:tblGrid>
              <a:tr h="370840">
                <a:tc>
                  <a:txBody>
                    <a:bodyPr/>
                    <a:lstStyle/>
                    <a:p>
                      <a:r>
                        <a:rPr lang="en-US" dirty="0" smtClean="0"/>
                        <a:t>Fixed Server Role</a:t>
                      </a:r>
                      <a:endParaRPr lang="en-US" dirty="0"/>
                    </a:p>
                  </a:txBody>
                  <a:tcPr/>
                </a:tc>
                <a:tc>
                  <a:txBody>
                    <a:bodyPr/>
                    <a:lstStyle/>
                    <a:p>
                      <a:r>
                        <a:rPr lang="en-US" dirty="0" smtClean="0"/>
                        <a:t>Description</a:t>
                      </a:r>
                      <a:endParaRPr lang="en-US" dirty="0"/>
                    </a:p>
                  </a:txBody>
                  <a:tcPr/>
                </a:tc>
              </a:tr>
              <a:tr h="370840">
                <a:tc>
                  <a:txBody>
                    <a:bodyPr/>
                    <a:lstStyle/>
                    <a:p>
                      <a:r>
                        <a:rPr lang="en-US" dirty="0" smtClean="0"/>
                        <a:t>Sysadmin</a:t>
                      </a:r>
                      <a:endParaRPr lang="en-US" dirty="0"/>
                    </a:p>
                  </a:txBody>
                  <a:tcPr/>
                </a:tc>
                <a:tc>
                  <a:txBody>
                    <a:bodyPr/>
                    <a:lstStyle/>
                    <a:p>
                      <a:r>
                        <a:rPr lang="en-US" dirty="0" smtClean="0"/>
                        <a:t>Allowed to perform</a:t>
                      </a:r>
                      <a:r>
                        <a:rPr lang="en-US" baseline="0" dirty="0" smtClean="0"/>
                        <a:t> any action in SQL Server</a:t>
                      </a:r>
                      <a:endParaRPr lang="en-US" dirty="0"/>
                    </a:p>
                  </a:txBody>
                  <a:tcPr/>
                </a:tc>
              </a:tr>
              <a:tr h="370840">
                <a:tc>
                  <a:txBody>
                    <a:bodyPr/>
                    <a:lstStyle/>
                    <a:p>
                      <a:r>
                        <a:rPr lang="en-US" dirty="0" err="1" smtClean="0"/>
                        <a:t>Serveradmin</a:t>
                      </a:r>
                      <a:endParaRPr lang="en-US" dirty="0"/>
                    </a:p>
                  </a:txBody>
                  <a:tcPr/>
                </a:tc>
                <a:tc>
                  <a:txBody>
                    <a:bodyPr/>
                    <a:lstStyle/>
                    <a:p>
                      <a:r>
                        <a:rPr lang="en-US" dirty="0" smtClean="0"/>
                        <a:t>Allowed to configure instance-wide settings and shut down the instance</a:t>
                      </a:r>
                      <a:endParaRPr lang="en-US" dirty="0"/>
                    </a:p>
                  </a:txBody>
                  <a:tcPr/>
                </a:tc>
              </a:tr>
              <a:tr h="370840">
                <a:tc>
                  <a:txBody>
                    <a:bodyPr/>
                    <a:lstStyle/>
                    <a:p>
                      <a:r>
                        <a:rPr lang="en-US" dirty="0" err="1" smtClean="0"/>
                        <a:t>Setupadmin</a:t>
                      </a:r>
                      <a:endParaRPr lang="en-US" dirty="0"/>
                    </a:p>
                  </a:txBody>
                  <a:tcPr/>
                </a:tc>
                <a:tc>
                  <a:txBody>
                    <a:bodyPr/>
                    <a:lstStyle/>
                    <a:p>
                      <a:r>
                        <a:rPr lang="en-US" dirty="0" smtClean="0"/>
                        <a:t>Allowed</a:t>
                      </a:r>
                      <a:r>
                        <a:rPr lang="en-US" baseline="0" dirty="0" smtClean="0"/>
                        <a:t> to manage linked servers and startup procedures</a:t>
                      </a:r>
                      <a:endParaRPr lang="en-US" dirty="0"/>
                    </a:p>
                  </a:txBody>
                  <a:tcPr/>
                </a:tc>
              </a:tr>
              <a:tr h="370840">
                <a:tc>
                  <a:txBody>
                    <a:bodyPr/>
                    <a:lstStyle/>
                    <a:p>
                      <a:r>
                        <a:rPr lang="en-US" dirty="0" err="1" smtClean="0"/>
                        <a:t>Securityadmin</a:t>
                      </a:r>
                      <a:endParaRPr lang="en-US" dirty="0"/>
                    </a:p>
                  </a:txBody>
                  <a:tcPr/>
                </a:tc>
                <a:tc>
                  <a:txBody>
                    <a:bodyPr/>
                    <a:lstStyle/>
                    <a:p>
                      <a:r>
                        <a:rPr lang="en-US" dirty="0" smtClean="0"/>
                        <a:t>Allowed</a:t>
                      </a:r>
                      <a:r>
                        <a:rPr lang="en-US" baseline="0" dirty="0" smtClean="0"/>
                        <a:t> to manage logins and provide CREATE DATABASE permissions to them, read error logs, and change passwords</a:t>
                      </a:r>
                      <a:endParaRPr lang="en-US" dirty="0"/>
                    </a:p>
                  </a:txBody>
                  <a:tcPr/>
                </a:tc>
              </a:tr>
              <a:tr h="370840">
                <a:tc>
                  <a:txBody>
                    <a:bodyPr/>
                    <a:lstStyle/>
                    <a:p>
                      <a:r>
                        <a:rPr lang="en-US" dirty="0" err="1" smtClean="0"/>
                        <a:t>Processadmin</a:t>
                      </a:r>
                      <a:endParaRPr lang="en-US" dirty="0"/>
                    </a:p>
                  </a:txBody>
                  <a:tcPr/>
                </a:tc>
                <a:tc>
                  <a:txBody>
                    <a:bodyPr/>
                    <a:lstStyle/>
                    <a:p>
                      <a:r>
                        <a:rPr lang="en-US" dirty="0" smtClean="0"/>
                        <a:t>Allowed to manage running processes in SQL Server</a:t>
                      </a:r>
                      <a:endParaRPr lang="en-US" dirty="0"/>
                    </a:p>
                  </a:txBody>
                  <a:tcPr/>
                </a:tc>
              </a:tr>
              <a:tr h="370840">
                <a:tc>
                  <a:txBody>
                    <a:bodyPr/>
                    <a:lstStyle/>
                    <a:p>
                      <a:r>
                        <a:rPr lang="en-US" dirty="0" err="1" smtClean="0"/>
                        <a:t>Dbcreator</a:t>
                      </a:r>
                      <a:endParaRPr lang="en-US" dirty="0"/>
                    </a:p>
                  </a:txBody>
                  <a:tcPr/>
                </a:tc>
                <a:tc>
                  <a:txBody>
                    <a:bodyPr/>
                    <a:lstStyle/>
                    <a:p>
                      <a:r>
                        <a:rPr lang="en-US" dirty="0" smtClean="0"/>
                        <a:t>Allowed to create, modify, and delete databases</a:t>
                      </a:r>
                      <a:endParaRPr lang="en-US" dirty="0"/>
                    </a:p>
                  </a:txBody>
                  <a:tcPr/>
                </a:tc>
              </a:tr>
              <a:tr h="370840">
                <a:tc>
                  <a:txBody>
                    <a:bodyPr/>
                    <a:lstStyle/>
                    <a:p>
                      <a:r>
                        <a:rPr lang="en-US" dirty="0" err="1" smtClean="0"/>
                        <a:t>Diskadmin</a:t>
                      </a:r>
                      <a:endParaRPr lang="en-US" dirty="0"/>
                    </a:p>
                  </a:txBody>
                  <a:tcPr/>
                </a:tc>
                <a:tc>
                  <a:txBody>
                    <a:bodyPr/>
                    <a:lstStyle/>
                    <a:p>
                      <a:r>
                        <a:rPr lang="en-US" dirty="0" smtClean="0"/>
                        <a:t>Allowed to manage disk files</a:t>
                      </a:r>
                      <a:endParaRPr lang="en-US" dirty="0"/>
                    </a:p>
                  </a:txBody>
                  <a:tcPr/>
                </a:tc>
              </a:tr>
              <a:tr h="370840">
                <a:tc>
                  <a:txBody>
                    <a:bodyPr/>
                    <a:lstStyle/>
                    <a:p>
                      <a:r>
                        <a:rPr lang="en-US" dirty="0" err="1" smtClean="0"/>
                        <a:t>Bulkadmin</a:t>
                      </a:r>
                      <a:endParaRPr lang="en-US" dirty="0"/>
                    </a:p>
                  </a:txBody>
                  <a:tcPr/>
                </a:tc>
                <a:tc>
                  <a:txBody>
                    <a:bodyPr/>
                    <a:lstStyle/>
                    <a:p>
                      <a:r>
                        <a:rPr lang="en-US" dirty="0" smtClean="0"/>
                        <a:t>Allowed to use the BULD</a:t>
                      </a:r>
                      <a:r>
                        <a:rPr lang="en-US" baseline="0" dirty="0" smtClean="0"/>
                        <a:t> INSERT statement to perform mass imports of data</a:t>
                      </a:r>
                      <a:endParaRPr lang="en-US" dirty="0"/>
                    </a:p>
                  </a:txBody>
                  <a:tcPr/>
                </a:tc>
              </a:tr>
            </a:tbl>
          </a:graphicData>
        </a:graphic>
      </p:graphicFrame>
    </p:spTree>
    <p:extLst>
      <p:ext uri="{BB962C8B-B14F-4D97-AF65-F5344CB8AC3E}">
        <p14:creationId xmlns:p14="http://schemas.microsoft.com/office/powerpoint/2010/main" val="1350392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Server Roles</a:t>
            </a:r>
            <a:endParaRPr lang="en-US" dirty="0"/>
          </a:p>
        </p:txBody>
      </p:sp>
      <p:sp>
        <p:nvSpPr>
          <p:cNvPr id="3" name="Content Placeholder 2"/>
          <p:cNvSpPr>
            <a:spLocks noGrp="1"/>
          </p:cNvSpPr>
          <p:nvPr>
            <p:ph idx="1"/>
          </p:nvPr>
        </p:nvSpPr>
        <p:spPr>
          <a:xfrm>
            <a:off x="818712" y="2222287"/>
            <a:ext cx="10554574" cy="4432513"/>
          </a:xfrm>
        </p:spPr>
        <p:txBody>
          <a:bodyPr>
            <a:normAutofit/>
          </a:bodyPr>
          <a:lstStyle/>
          <a:p>
            <a:r>
              <a:rPr lang="en-US" dirty="0" smtClean="0"/>
              <a:t>The </a:t>
            </a:r>
            <a:r>
              <a:rPr lang="en-US" b="1" u="sng" dirty="0" smtClean="0"/>
              <a:t>sysadmin</a:t>
            </a:r>
            <a:r>
              <a:rPr lang="en-US" dirty="0" smtClean="0"/>
              <a:t> role is the </a:t>
            </a:r>
            <a:r>
              <a:rPr lang="en-US" dirty="0"/>
              <a:t>most important of all the server roles. Quite simply, if a login is a member of this role, it can do anything within the SQL Server. Moreover, it bypasses all security checks. So even if you are able to set up a scenario that should block a login from doing something, by nature of the login being a member of this role, it will ignore that restriction. As a result, membership in this role should be carefully controlled. In typical production environments you would only see DBAs being a member of this role. In very strict environments, you'll even see it restricted so that only particular DBAs within an organization have this level of access</a:t>
            </a:r>
            <a:r>
              <a:rPr lang="en-US" dirty="0" smtClean="0"/>
              <a:t>.</a:t>
            </a:r>
          </a:p>
          <a:p>
            <a:pPr lvl="1"/>
            <a:r>
              <a:rPr lang="en-US" dirty="0"/>
              <a:t>This role can do anything within SQL Server. </a:t>
            </a:r>
          </a:p>
          <a:p>
            <a:pPr lvl="1"/>
            <a:r>
              <a:rPr lang="en-US" dirty="0"/>
              <a:t>This role completely bypasses all security checks. </a:t>
            </a:r>
          </a:p>
          <a:p>
            <a:pPr lvl="1"/>
            <a:r>
              <a:rPr lang="en-US" dirty="0"/>
              <a:t>This role can do everything any other role can do and more. </a:t>
            </a:r>
          </a:p>
          <a:p>
            <a:pPr lvl="1"/>
            <a:r>
              <a:rPr lang="en-US" dirty="0"/>
              <a:t>This is the most powerful role in SQL Server. Limit its access to only those who absolutely need it.</a:t>
            </a:r>
          </a:p>
          <a:p>
            <a:endParaRPr lang="en-US" dirty="0"/>
          </a:p>
        </p:txBody>
      </p:sp>
    </p:spTree>
    <p:extLst>
      <p:ext uri="{BB962C8B-B14F-4D97-AF65-F5344CB8AC3E}">
        <p14:creationId xmlns:p14="http://schemas.microsoft.com/office/powerpoint/2010/main" val="180129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Server Roles</a:t>
            </a:r>
            <a:endParaRPr lang="en-US" dirty="0"/>
          </a:p>
        </p:txBody>
      </p:sp>
      <p:sp>
        <p:nvSpPr>
          <p:cNvPr id="3" name="Content Placeholder 2"/>
          <p:cNvSpPr>
            <a:spLocks noGrp="1"/>
          </p:cNvSpPr>
          <p:nvPr>
            <p:ph idx="1"/>
          </p:nvPr>
        </p:nvSpPr>
        <p:spPr>
          <a:xfrm>
            <a:off x="818712" y="2222287"/>
            <a:ext cx="10554574" cy="4432513"/>
          </a:xfrm>
        </p:spPr>
        <p:txBody>
          <a:bodyPr>
            <a:normAutofit/>
          </a:bodyPr>
          <a:lstStyle/>
          <a:p>
            <a:r>
              <a:rPr lang="en-US" dirty="0" smtClean="0"/>
              <a:t>The </a:t>
            </a:r>
            <a:r>
              <a:rPr lang="en-US" b="1" dirty="0" err="1" smtClean="0"/>
              <a:t>dbcreator</a:t>
            </a:r>
            <a:r>
              <a:rPr lang="en-US" dirty="0" smtClean="0"/>
              <a:t> role </a:t>
            </a:r>
            <a:r>
              <a:rPr lang="en-US" dirty="0"/>
              <a:t>allows a login the ability to create databases. Again, this is typically not something a normal user is a member of. In environments where you might have junior DBAs who aren't given full sysadmin rights, this is typically one of the roles which are used</a:t>
            </a:r>
            <a:r>
              <a:rPr lang="en-US" dirty="0" smtClean="0"/>
              <a:t>.</a:t>
            </a:r>
          </a:p>
          <a:p>
            <a:pPr lvl="1"/>
            <a:r>
              <a:rPr lang="en-US" dirty="0"/>
              <a:t>This role allows creation of databases within SQL Server. </a:t>
            </a:r>
          </a:p>
          <a:p>
            <a:pPr lvl="1"/>
            <a:r>
              <a:rPr lang="en-US" dirty="0"/>
              <a:t>This is another role that should be rarely used. </a:t>
            </a:r>
          </a:p>
          <a:p>
            <a:pPr lvl="1"/>
            <a:r>
              <a:rPr lang="en-US" dirty="0"/>
              <a:t>It is an ideal role for a junior DBA to give him/her some control over SQL Server, but not the level of permission sysadmin grants. </a:t>
            </a:r>
          </a:p>
          <a:p>
            <a:pPr lvl="1"/>
            <a:r>
              <a:rPr lang="en-US" dirty="0"/>
              <a:t>Some applications will need to be a member of this role if they "roll over" databases as part of their operations</a:t>
            </a:r>
            <a:r>
              <a:rPr lang="en-US" dirty="0" smtClean="0"/>
              <a:t>.</a:t>
            </a:r>
            <a:endParaRPr lang="en-US" dirty="0"/>
          </a:p>
        </p:txBody>
      </p:sp>
    </p:spTree>
    <p:extLst>
      <p:ext uri="{BB962C8B-B14F-4D97-AF65-F5344CB8AC3E}">
        <p14:creationId xmlns:p14="http://schemas.microsoft.com/office/powerpoint/2010/main" val="303270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Server Roles</a:t>
            </a:r>
            <a:endParaRPr lang="en-US" dirty="0"/>
          </a:p>
        </p:txBody>
      </p:sp>
      <p:sp>
        <p:nvSpPr>
          <p:cNvPr id="3" name="Content Placeholder 2"/>
          <p:cNvSpPr>
            <a:spLocks noGrp="1"/>
          </p:cNvSpPr>
          <p:nvPr>
            <p:ph idx="1"/>
          </p:nvPr>
        </p:nvSpPr>
        <p:spPr>
          <a:xfrm>
            <a:off x="818712" y="2222287"/>
            <a:ext cx="10554574" cy="4432513"/>
          </a:xfrm>
        </p:spPr>
        <p:txBody>
          <a:bodyPr>
            <a:normAutofit/>
          </a:bodyPr>
          <a:lstStyle/>
          <a:p>
            <a:r>
              <a:rPr lang="en-US" dirty="0"/>
              <a:t>The </a:t>
            </a:r>
            <a:r>
              <a:rPr lang="en-US" b="1" dirty="0" err="1"/>
              <a:t>processadmin</a:t>
            </a:r>
            <a:r>
              <a:rPr lang="en-US" dirty="0"/>
              <a:t> server role has the ability to alter any connection. That basically means it can disconnect folks from SQL Server. Because it doesn't have much more than this capability, it's also a server role that's typically not used. However, because it can terminate a connection to SQL Server, it's a powerful server role. Therefore, if you do use it, make sure the logins which are members of this role are trustworthy. Someone with this role could effectively create a denial of service attack on your SQL Server by terminating connections as they come in.</a:t>
            </a:r>
          </a:p>
          <a:p>
            <a:pPr lvl="1"/>
            <a:r>
              <a:rPr lang="en-US" dirty="0"/>
              <a:t>This is a powerful role because it can kill connections to SQL Server. </a:t>
            </a:r>
          </a:p>
          <a:p>
            <a:pPr lvl="1"/>
            <a:r>
              <a:rPr lang="en-US" dirty="0"/>
              <a:t>This is another role that should be rarely used. </a:t>
            </a:r>
          </a:p>
          <a:p>
            <a:pPr lvl="1"/>
            <a:r>
              <a:rPr lang="en-US" dirty="0"/>
              <a:t>I have never seen this role used in practice because typically if connections are to be killed off, you want a fully trained DBA handling this, who are typically members of the sysadmin role. </a:t>
            </a:r>
            <a:endParaRPr lang="en-US" dirty="0">
              <a:effectLst/>
            </a:endParaRPr>
          </a:p>
        </p:txBody>
      </p:sp>
    </p:spTree>
    <p:extLst>
      <p:ext uri="{BB962C8B-B14F-4D97-AF65-F5344CB8AC3E}">
        <p14:creationId xmlns:p14="http://schemas.microsoft.com/office/powerpoint/2010/main" val="198997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Server Roles</a:t>
            </a:r>
            <a:endParaRPr lang="en-US" dirty="0"/>
          </a:p>
        </p:txBody>
      </p:sp>
      <p:sp>
        <p:nvSpPr>
          <p:cNvPr id="3" name="Content Placeholder 2"/>
          <p:cNvSpPr>
            <a:spLocks noGrp="1"/>
          </p:cNvSpPr>
          <p:nvPr>
            <p:ph idx="1"/>
          </p:nvPr>
        </p:nvSpPr>
        <p:spPr>
          <a:xfrm>
            <a:off x="818712" y="2222287"/>
            <a:ext cx="10554574" cy="4432513"/>
          </a:xfrm>
        </p:spPr>
        <p:txBody>
          <a:bodyPr>
            <a:normAutofit lnSpcReduction="10000"/>
          </a:bodyPr>
          <a:lstStyle/>
          <a:p>
            <a:r>
              <a:rPr lang="en-US" dirty="0" smtClean="0"/>
              <a:t>The </a:t>
            </a:r>
            <a:r>
              <a:rPr lang="en-US" b="1" dirty="0" err="1" smtClean="0"/>
              <a:t>securityadmin</a:t>
            </a:r>
            <a:r>
              <a:rPr lang="en-US" dirty="0" smtClean="0"/>
              <a:t> role </a:t>
            </a:r>
            <a:r>
              <a:rPr lang="en-US" dirty="0"/>
              <a:t>controls security for the SQL Server... to a point. This role allows a login to manage logins to SQL Server as far as granting/revoking, enabling/disabling, and determining what databases logins have access to. But once you cross that database boundary, a login without additional rights on the specific database can't manage permissions within the database. However, due to the fact that it can manage logins, it is a powerful role. I should also point out that a member of </a:t>
            </a:r>
            <a:r>
              <a:rPr lang="en-US" b="1" dirty="0" err="1"/>
              <a:t>securityadmin</a:t>
            </a:r>
            <a:r>
              <a:rPr lang="en-US" dirty="0"/>
              <a:t> can manage the other server roles with the exception of the sysadmin role. Therefore, membership in this role should be carefully controlled. This is another role you might see be given to junior DBAs where sysadmin rights aren't appropriate.</a:t>
            </a:r>
          </a:p>
          <a:p>
            <a:pPr lvl="1"/>
            <a:r>
              <a:rPr lang="en-US" dirty="0"/>
              <a:t>This role controls logins for SQL Server. </a:t>
            </a:r>
          </a:p>
          <a:p>
            <a:pPr lvl="1"/>
            <a:r>
              <a:rPr lang="en-US" dirty="0"/>
              <a:t>This role can grant access to databases within SQL Server. </a:t>
            </a:r>
          </a:p>
          <a:p>
            <a:pPr lvl="1"/>
            <a:r>
              <a:rPr lang="en-US" dirty="0"/>
              <a:t>This role, by itself, cannot define any further security within a database. </a:t>
            </a:r>
          </a:p>
          <a:p>
            <a:pPr lvl="1"/>
            <a:r>
              <a:rPr lang="en-US" dirty="0"/>
              <a:t>This is another good role for junior DBAs when sysadmin is too much. </a:t>
            </a:r>
          </a:p>
          <a:p>
            <a:pPr lvl="1"/>
            <a:r>
              <a:rPr lang="en-US" dirty="0"/>
              <a:t>Because it is a security related role, membership in it should be carefully restricted, especially in production. </a:t>
            </a:r>
            <a:endParaRPr lang="en-US" dirty="0">
              <a:effectLst/>
            </a:endParaRPr>
          </a:p>
        </p:txBody>
      </p:sp>
    </p:spTree>
    <p:extLst>
      <p:ext uri="{BB962C8B-B14F-4D97-AF65-F5344CB8AC3E}">
        <p14:creationId xmlns:p14="http://schemas.microsoft.com/office/powerpoint/2010/main" val="2405929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Server Roles</a:t>
            </a:r>
            <a:endParaRPr lang="en-US" dirty="0"/>
          </a:p>
        </p:txBody>
      </p:sp>
      <p:sp>
        <p:nvSpPr>
          <p:cNvPr id="3" name="Content Placeholder 2"/>
          <p:cNvSpPr>
            <a:spLocks noGrp="1"/>
          </p:cNvSpPr>
          <p:nvPr>
            <p:ph idx="1"/>
          </p:nvPr>
        </p:nvSpPr>
        <p:spPr>
          <a:xfrm>
            <a:off x="818712" y="2222287"/>
            <a:ext cx="10554574" cy="4432513"/>
          </a:xfrm>
        </p:spPr>
        <p:txBody>
          <a:bodyPr>
            <a:normAutofit/>
          </a:bodyPr>
          <a:lstStyle/>
          <a:p>
            <a:r>
              <a:rPr lang="en-US" dirty="0"/>
              <a:t>A member of </a:t>
            </a:r>
            <a:r>
              <a:rPr lang="en-US" b="1" dirty="0" err="1"/>
              <a:t>serveradmin</a:t>
            </a:r>
            <a:r>
              <a:rPr lang="en-US" dirty="0"/>
              <a:t> can control the SQL Server configuration and even shutdown SQL Server by issuing the SHUTDOWN command if connected. Because of this, you should rarely see anyone be a member of this role. Typically DBAs control SQL Server configuration and they are usually in the sysadmin fixed server role, which already has such permissions. There are occasions where you might want junior DBAs to have this level of access, but typically you want your SQL Server configurations standardized and changed rarely, and even then, only intentionally. So you'd typically see senior DBAs with such access.</a:t>
            </a:r>
          </a:p>
          <a:p>
            <a:pPr lvl="1"/>
            <a:r>
              <a:rPr lang="en-US" dirty="0"/>
              <a:t>This role manages the SQL Server configuration. </a:t>
            </a:r>
          </a:p>
          <a:p>
            <a:pPr lvl="1"/>
            <a:r>
              <a:rPr lang="en-US" dirty="0"/>
              <a:t>This is another role I've not seen used in practice very much because typically you want DBAs who are members of sysadmin handing configuration. </a:t>
            </a:r>
          </a:p>
          <a:p>
            <a:pPr lvl="1"/>
            <a:r>
              <a:rPr lang="en-US" dirty="0"/>
              <a:t>This is possibly a role you would hand to a junior DBA, but I wouldn't, especially on a production system. </a:t>
            </a:r>
            <a:endParaRPr lang="en-US" dirty="0">
              <a:effectLst/>
            </a:endParaRPr>
          </a:p>
        </p:txBody>
      </p:sp>
    </p:spTree>
    <p:extLst>
      <p:ext uri="{BB962C8B-B14F-4D97-AF65-F5344CB8AC3E}">
        <p14:creationId xmlns:p14="http://schemas.microsoft.com/office/powerpoint/2010/main" val="31355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Database Roles</a:t>
            </a:r>
            <a:endParaRPr lang="en-US" dirty="0"/>
          </a:p>
        </p:txBody>
      </p:sp>
      <p:sp>
        <p:nvSpPr>
          <p:cNvPr id="5" name="Content Placeholder 4"/>
          <p:cNvSpPr>
            <a:spLocks noGrp="1"/>
          </p:cNvSpPr>
          <p:nvPr>
            <p:ph idx="1"/>
          </p:nvPr>
        </p:nvSpPr>
        <p:spPr>
          <a:xfrm>
            <a:off x="818712" y="2222287"/>
            <a:ext cx="2915088" cy="3636511"/>
          </a:xfrm>
        </p:spPr>
        <p:txBody>
          <a:bodyPr/>
          <a:lstStyle/>
          <a:p>
            <a:r>
              <a:rPr lang="en-US" dirty="0"/>
              <a:t>There are several predefined roles in each database that provide sets of permissions for the database users who belongs to them</a:t>
            </a:r>
          </a:p>
        </p:txBody>
      </p:sp>
      <p:pic>
        <p:nvPicPr>
          <p:cNvPr id="6" name="Picture 5"/>
          <p:cNvPicPr>
            <a:picLocks noChangeAspect="1"/>
          </p:cNvPicPr>
          <p:nvPr/>
        </p:nvPicPr>
        <p:blipFill>
          <a:blip r:embed="rId3"/>
          <a:stretch>
            <a:fillRect/>
          </a:stretch>
        </p:blipFill>
        <p:spPr>
          <a:xfrm>
            <a:off x="6045200" y="1424678"/>
            <a:ext cx="5783262" cy="5213759"/>
          </a:xfrm>
          <a:prstGeom prst="rect">
            <a:avLst/>
          </a:prstGeom>
        </p:spPr>
      </p:pic>
    </p:spTree>
    <p:extLst>
      <p:ext uri="{BB962C8B-B14F-4D97-AF65-F5344CB8AC3E}">
        <p14:creationId xmlns:p14="http://schemas.microsoft.com/office/powerpoint/2010/main" val="67704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Database Roles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9148907"/>
              </p:ext>
            </p:extLst>
          </p:nvPr>
        </p:nvGraphicFramePr>
        <p:xfrm>
          <a:off x="533400" y="2197100"/>
          <a:ext cx="11239500" cy="4607478"/>
        </p:xfrm>
        <a:graphic>
          <a:graphicData uri="http://schemas.openxmlformats.org/drawingml/2006/table">
            <a:tbl>
              <a:tblPr firstRow="1" bandRow="1">
                <a:tableStyleId>{5C22544A-7EE6-4342-B048-85BDC9FD1C3A}</a:tableStyleId>
              </a:tblPr>
              <a:tblGrid>
                <a:gridCol w="2197100"/>
                <a:gridCol w="9042400"/>
              </a:tblGrid>
              <a:tr h="402986">
                <a:tc>
                  <a:txBody>
                    <a:bodyPr/>
                    <a:lstStyle/>
                    <a:p>
                      <a:r>
                        <a:rPr lang="en-US" sz="1400" dirty="0" smtClean="0"/>
                        <a:t>Fixed Database Role</a:t>
                      </a:r>
                      <a:endParaRPr lang="en-US" sz="1400" dirty="0"/>
                    </a:p>
                  </a:txBody>
                  <a:tcPr/>
                </a:tc>
                <a:tc>
                  <a:txBody>
                    <a:bodyPr/>
                    <a:lstStyle/>
                    <a:p>
                      <a:r>
                        <a:rPr lang="en-US" sz="1400" dirty="0" smtClean="0"/>
                        <a:t>Description</a:t>
                      </a:r>
                      <a:endParaRPr lang="en-US" sz="1400" dirty="0"/>
                    </a:p>
                  </a:txBody>
                  <a:tcPr/>
                </a:tc>
              </a:tr>
              <a:tr h="371714">
                <a:tc>
                  <a:txBody>
                    <a:bodyPr/>
                    <a:lstStyle/>
                    <a:p>
                      <a:r>
                        <a:rPr lang="en-US" sz="1400" b="1" dirty="0" err="1" smtClean="0"/>
                        <a:t>db_owner</a:t>
                      </a:r>
                      <a:endParaRPr lang="en-US" sz="1400" b="1" dirty="0"/>
                    </a:p>
                  </a:txBody>
                  <a:tcPr/>
                </a:tc>
                <a:tc>
                  <a:txBody>
                    <a:bodyPr/>
                    <a:lstStyle/>
                    <a:p>
                      <a:r>
                        <a:rPr lang="en-US" sz="1400" dirty="0" smtClean="0"/>
                        <a:t>Allowed to perform all of the operations permitted</a:t>
                      </a:r>
                      <a:r>
                        <a:rPr lang="en-US" sz="1400" baseline="0" dirty="0" smtClean="0"/>
                        <a:t> to the other roles, as well as activities to maintain and configure the database</a:t>
                      </a:r>
                      <a:endParaRPr lang="en-US" sz="1400" dirty="0"/>
                    </a:p>
                  </a:txBody>
                  <a:tcPr/>
                </a:tc>
              </a:tr>
              <a:tr h="501254">
                <a:tc>
                  <a:txBody>
                    <a:bodyPr/>
                    <a:lstStyle/>
                    <a:p>
                      <a:r>
                        <a:rPr lang="en-US" sz="1400" b="1" dirty="0" err="1" smtClean="0"/>
                        <a:t>db_accessadmin</a:t>
                      </a:r>
                      <a:endParaRPr lang="en-US" sz="1400" b="1" dirty="0"/>
                    </a:p>
                  </a:txBody>
                  <a:tcPr/>
                </a:tc>
                <a:tc>
                  <a:txBody>
                    <a:bodyPr/>
                    <a:lstStyle/>
                    <a:p>
                      <a:r>
                        <a:rPr lang="en-US" sz="1400" dirty="0" smtClean="0"/>
                        <a:t>Allowed to manage database users mapped from Windows users, Windows Groups, and SQL Server Logins</a:t>
                      </a:r>
                      <a:endParaRPr lang="en-US" sz="1400" dirty="0"/>
                    </a:p>
                  </a:txBody>
                  <a:tcPr/>
                </a:tc>
              </a:tr>
              <a:tr h="275194">
                <a:tc>
                  <a:txBody>
                    <a:bodyPr/>
                    <a:lstStyle/>
                    <a:p>
                      <a:r>
                        <a:rPr lang="en-US" sz="1400" b="1" dirty="0" err="1" smtClean="0"/>
                        <a:t>db_datareader</a:t>
                      </a:r>
                      <a:endParaRPr lang="en-US" sz="1400" b="1" dirty="0"/>
                    </a:p>
                  </a:txBody>
                  <a:tcPr/>
                </a:tc>
                <a:tc>
                  <a:txBody>
                    <a:bodyPr/>
                    <a:lstStyle/>
                    <a:p>
                      <a:r>
                        <a:rPr lang="en-US" sz="1400" dirty="0" smtClean="0"/>
                        <a:t>Allowed to see (read access) all data in all of the user-defined tables in a database</a:t>
                      </a:r>
                      <a:endParaRPr lang="en-US" sz="1400" dirty="0"/>
                    </a:p>
                  </a:txBody>
                  <a:tcPr/>
                </a:tc>
              </a:tr>
              <a:tr h="211694">
                <a:tc>
                  <a:txBody>
                    <a:bodyPr/>
                    <a:lstStyle/>
                    <a:p>
                      <a:r>
                        <a:rPr lang="en-US" sz="1400" b="1" dirty="0" err="1" smtClean="0"/>
                        <a:t>db_datawriter</a:t>
                      </a:r>
                      <a:endParaRPr lang="en-US" sz="1400" b="1" dirty="0"/>
                    </a:p>
                  </a:txBody>
                  <a:tcPr/>
                </a:tc>
                <a:tc>
                  <a:txBody>
                    <a:bodyPr/>
                    <a:lstStyle/>
                    <a:p>
                      <a:r>
                        <a:rPr lang="en-US" sz="1400" dirty="0" smtClean="0"/>
                        <a:t>Allowed to insert, update, and delete data from all user-defined tables</a:t>
                      </a:r>
                      <a:endParaRPr lang="en-US" sz="1400" dirty="0"/>
                    </a:p>
                  </a:txBody>
                  <a:tcPr/>
                </a:tc>
              </a:tr>
              <a:tr h="313294">
                <a:tc>
                  <a:txBody>
                    <a:bodyPr/>
                    <a:lstStyle/>
                    <a:p>
                      <a:r>
                        <a:rPr lang="en-US" sz="1400" b="1" dirty="0" err="1" smtClean="0"/>
                        <a:t>db_ddladmin</a:t>
                      </a:r>
                      <a:endParaRPr lang="en-US" sz="1400" b="1" dirty="0"/>
                    </a:p>
                  </a:txBody>
                  <a:tcPr/>
                </a:tc>
                <a:tc>
                  <a:txBody>
                    <a:bodyPr/>
                    <a:lstStyle/>
                    <a:p>
                      <a:r>
                        <a:rPr lang="en-US" sz="1400" dirty="0" smtClean="0"/>
                        <a:t>Allowed to create, modify, and remove all database objects, like tables and views</a:t>
                      </a:r>
                      <a:endParaRPr lang="en-US" sz="1400" dirty="0"/>
                    </a:p>
                  </a:txBody>
                  <a:tcPr/>
                </a:tc>
              </a:tr>
              <a:tr h="406400">
                <a:tc>
                  <a:txBody>
                    <a:bodyPr/>
                    <a:lstStyle/>
                    <a:p>
                      <a:r>
                        <a:rPr lang="en-US" sz="1400" b="1" dirty="0" err="1" smtClean="0"/>
                        <a:t>db_securityadmin</a:t>
                      </a:r>
                      <a:endParaRPr lang="en-US" sz="1400" b="1" dirty="0"/>
                    </a:p>
                  </a:txBody>
                  <a:tcPr/>
                </a:tc>
                <a:tc>
                  <a:txBody>
                    <a:bodyPr/>
                    <a:lstStyle/>
                    <a:p>
                      <a:r>
                        <a:rPr lang="en-US" sz="1400" dirty="0" smtClean="0"/>
                        <a:t>Allowed to manage roles and role membership, as well as</a:t>
                      </a:r>
                      <a:r>
                        <a:rPr lang="en-US" sz="1400" baseline="0" dirty="0" smtClean="0"/>
                        <a:t> to apply permissions to database users and roles</a:t>
                      </a:r>
                      <a:endParaRPr lang="en-US" sz="1400" dirty="0"/>
                    </a:p>
                  </a:txBody>
                  <a:tcPr/>
                </a:tc>
              </a:tr>
              <a:tr h="402986">
                <a:tc>
                  <a:txBody>
                    <a:bodyPr/>
                    <a:lstStyle/>
                    <a:p>
                      <a:r>
                        <a:rPr lang="en-US" sz="1400" b="1" dirty="0" err="1" smtClean="0"/>
                        <a:t>db_backupoperator</a:t>
                      </a:r>
                      <a:endParaRPr lang="en-US" sz="1400" b="1" dirty="0"/>
                    </a:p>
                  </a:txBody>
                  <a:tcPr/>
                </a:tc>
                <a:tc>
                  <a:txBody>
                    <a:bodyPr/>
                    <a:lstStyle/>
                    <a:p>
                      <a:r>
                        <a:rPr lang="en-US" sz="1400" dirty="0" smtClean="0"/>
                        <a:t>Allowed</a:t>
                      </a:r>
                      <a:r>
                        <a:rPr lang="en-US" sz="1400" baseline="0" dirty="0" smtClean="0"/>
                        <a:t> to back up the database</a:t>
                      </a:r>
                      <a:endParaRPr lang="en-US" sz="1400" dirty="0"/>
                    </a:p>
                  </a:txBody>
                  <a:tcPr/>
                </a:tc>
              </a:tr>
              <a:tr h="402986">
                <a:tc>
                  <a:txBody>
                    <a:bodyPr/>
                    <a:lstStyle/>
                    <a:p>
                      <a:r>
                        <a:rPr lang="en-US" sz="1400" b="1" dirty="0" err="1" smtClean="0"/>
                        <a:t>db_denydatereader</a:t>
                      </a:r>
                      <a:endParaRPr lang="en-US" sz="1400" b="1" dirty="0"/>
                    </a:p>
                  </a:txBody>
                  <a:tcPr/>
                </a:tc>
                <a:tc>
                  <a:txBody>
                    <a:bodyPr/>
                    <a:lstStyle/>
                    <a:p>
                      <a:r>
                        <a:rPr lang="en-US" sz="1400" dirty="0" smtClean="0"/>
                        <a:t>Not allowed to view data in the database</a:t>
                      </a:r>
                      <a:endParaRPr lang="en-US" sz="1400" dirty="0"/>
                    </a:p>
                  </a:txBody>
                  <a:tcPr/>
                </a:tc>
              </a:tr>
              <a:tr h="402986">
                <a:tc>
                  <a:txBody>
                    <a:bodyPr/>
                    <a:lstStyle/>
                    <a:p>
                      <a:r>
                        <a:rPr lang="en-US" sz="1400" b="1" dirty="0" err="1" smtClean="0"/>
                        <a:t>db-denydatawriter</a:t>
                      </a:r>
                      <a:endParaRPr lang="en-US" sz="1400" b="1" dirty="0"/>
                    </a:p>
                  </a:txBody>
                  <a:tcPr/>
                </a:tc>
                <a:tc>
                  <a:txBody>
                    <a:bodyPr/>
                    <a:lstStyle/>
                    <a:p>
                      <a:r>
                        <a:rPr lang="en-US" sz="1400" dirty="0" smtClean="0"/>
                        <a:t>Not allowed to modify data in the database</a:t>
                      </a:r>
                      <a:endParaRPr lang="en-US" sz="1400" dirty="0"/>
                    </a:p>
                  </a:txBody>
                  <a:tcPr/>
                </a:tc>
              </a:tr>
              <a:tr h="402986">
                <a:tc>
                  <a:txBody>
                    <a:bodyPr/>
                    <a:lstStyle/>
                    <a:p>
                      <a:r>
                        <a:rPr lang="en-US" sz="1400" b="1" dirty="0" smtClean="0"/>
                        <a:t>public</a:t>
                      </a:r>
                      <a:endParaRPr lang="en-US" sz="1400" b="1" dirty="0"/>
                    </a:p>
                  </a:txBody>
                  <a:tcPr/>
                </a:tc>
                <a:tc>
                  <a:txBody>
                    <a:bodyPr/>
                    <a:lstStyle/>
                    <a:p>
                      <a:r>
                        <a:rPr lang="en-US" sz="1400" dirty="0" smtClean="0"/>
                        <a:t>The default role of which every database user is a member.  If a user does not have permission to access an object like</a:t>
                      </a:r>
                      <a:r>
                        <a:rPr lang="en-US" sz="1400" baseline="0" dirty="0" smtClean="0"/>
                        <a:t> a table, then the permissions of the public role are checked as last resort</a:t>
                      </a:r>
                      <a:endParaRPr lang="en-US" sz="1400" dirty="0"/>
                    </a:p>
                  </a:txBody>
                  <a:tcPr/>
                </a:tc>
              </a:tr>
            </a:tbl>
          </a:graphicData>
        </a:graphic>
      </p:graphicFrame>
    </p:spTree>
    <p:extLst>
      <p:ext uri="{BB962C8B-B14F-4D97-AF65-F5344CB8AC3E}">
        <p14:creationId xmlns:p14="http://schemas.microsoft.com/office/powerpoint/2010/main" val="141415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Administrator’s Duties</a:t>
            </a:r>
            <a:endParaRPr lang="en-US" dirty="0"/>
          </a:p>
        </p:txBody>
      </p:sp>
      <p:sp>
        <p:nvSpPr>
          <p:cNvPr id="3" name="Content Placeholder 2"/>
          <p:cNvSpPr>
            <a:spLocks noGrp="1"/>
          </p:cNvSpPr>
          <p:nvPr>
            <p:ph idx="1"/>
          </p:nvPr>
        </p:nvSpPr>
        <p:spPr>
          <a:xfrm>
            <a:off x="818712" y="2222287"/>
            <a:ext cx="10554574" cy="4445213"/>
          </a:xfrm>
        </p:spPr>
        <p:txBody>
          <a:bodyPr>
            <a:normAutofit/>
          </a:bodyPr>
          <a:lstStyle/>
          <a:p>
            <a:r>
              <a:rPr lang="en-US" dirty="0"/>
              <a:t>Install and configure SQL </a:t>
            </a:r>
            <a:r>
              <a:rPr lang="en-US" dirty="0" smtClean="0"/>
              <a:t>Server</a:t>
            </a:r>
            <a:endParaRPr lang="en-US" dirty="0"/>
          </a:p>
          <a:p>
            <a:r>
              <a:rPr lang="en-US" dirty="0" smtClean="0"/>
              <a:t>Plan </a:t>
            </a:r>
            <a:r>
              <a:rPr lang="en-US" dirty="0"/>
              <a:t>and create databases </a:t>
            </a:r>
            <a:endParaRPr lang="en-US" dirty="0" smtClean="0"/>
          </a:p>
          <a:p>
            <a:r>
              <a:rPr lang="en-US" dirty="0" smtClean="0"/>
              <a:t>Back </a:t>
            </a:r>
            <a:r>
              <a:rPr lang="en-US" dirty="0"/>
              <a:t>up the databases </a:t>
            </a:r>
            <a:endParaRPr lang="en-US" dirty="0" smtClean="0"/>
          </a:p>
          <a:p>
            <a:r>
              <a:rPr lang="en-US" dirty="0" smtClean="0"/>
              <a:t>Restore </a:t>
            </a:r>
            <a:r>
              <a:rPr lang="en-US" dirty="0"/>
              <a:t>the databases when necessary </a:t>
            </a:r>
            <a:endParaRPr lang="en-US" dirty="0" smtClean="0"/>
          </a:p>
          <a:p>
            <a:r>
              <a:rPr lang="en-US" b="1" u="sng" dirty="0" smtClean="0">
                <a:solidFill>
                  <a:srgbClr val="FFFF00"/>
                </a:solidFill>
              </a:rPr>
              <a:t>Set </a:t>
            </a:r>
            <a:r>
              <a:rPr lang="en-US" b="1" u="sng" dirty="0">
                <a:solidFill>
                  <a:srgbClr val="FFFF00"/>
                </a:solidFill>
              </a:rPr>
              <a:t>up and manage users for SQL Server </a:t>
            </a:r>
            <a:endParaRPr lang="en-US" b="1" u="sng" dirty="0" smtClean="0">
              <a:solidFill>
                <a:srgbClr val="FFFF00"/>
              </a:solidFill>
            </a:endParaRPr>
          </a:p>
          <a:p>
            <a:r>
              <a:rPr lang="en-US" b="1" u="sng" dirty="0" smtClean="0">
                <a:solidFill>
                  <a:srgbClr val="FFFF00"/>
                </a:solidFill>
              </a:rPr>
              <a:t>Manage </a:t>
            </a:r>
            <a:r>
              <a:rPr lang="en-US" b="1" u="sng" dirty="0">
                <a:solidFill>
                  <a:srgbClr val="FFFF00"/>
                </a:solidFill>
              </a:rPr>
              <a:t>security for new users and existing users </a:t>
            </a:r>
            <a:endParaRPr lang="en-US" b="1" u="sng" dirty="0" smtClean="0">
              <a:solidFill>
                <a:srgbClr val="FFFF00"/>
              </a:solidFill>
            </a:endParaRPr>
          </a:p>
          <a:p>
            <a:r>
              <a:rPr lang="en-US" dirty="0" smtClean="0"/>
              <a:t>Import </a:t>
            </a:r>
            <a:r>
              <a:rPr lang="en-US" dirty="0"/>
              <a:t>and export data </a:t>
            </a:r>
            <a:endParaRPr lang="en-US" dirty="0" smtClean="0"/>
          </a:p>
          <a:p>
            <a:r>
              <a:rPr lang="en-US" dirty="0" smtClean="0"/>
              <a:t>Set </a:t>
            </a:r>
            <a:r>
              <a:rPr lang="en-US" dirty="0"/>
              <a:t>up and manage tasks, alerts, and operators </a:t>
            </a:r>
            <a:endParaRPr lang="en-US" dirty="0" smtClean="0"/>
          </a:p>
          <a:p>
            <a:r>
              <a:rPr lang="en-US" dirty="0" smtClean="0"/>
              <a:t>Manage </a:t>
            </a:r>
            <a:r>
              <a:rPr lang="en-US" dirty="0"/>
              <a:t>the replication environment </a:t>
            </a:r>
            <a:endParaRPr lang="en-US" dirty="0" smtClean="0"/>
          </a:p>
          <a:p>
            <a:r>
              <a:rPr lang="en-US" dirty="0" smtClean="0"/>
              <a:t>Tune </a:t>
            </a:r>
            <a:r>
              <a:rPr lang="en-US" dirty="0"/>
              <a:t>the SQL Server system for the optimal performance </a:t>
            </a:r>
          </a:p>
          <a:p>
            <a:r>
              <a:rPr lang="en-US" dirty="0"/>
              <a:t>Troubleshoot any SQL Server problems </a:t>
            </a:r>
          </a:p>
        </p:txBody>
      </p:sp>
    </p:spTree>
    <p:extLst>
      <p:ext uri="{BB962C8B-B14F-4D97-AF65-F5344CB8AC3E}">
        <p14:creationId xmlns:p14="http://schemas.microsoft.com/office/powerpoint/2010/main" val="4104681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Database User Account</a:t>
            </a:r>
            <a:endParaRPr lang="en-US" dirty="0"/>
          </a:p>
        </p:txBody>
      </p:sp>
      <p:sp>
        <p:nvSpPr>
          <p:cNvPr id="3" name="Content Placeholder 2"/>
          <p:cNvSpPr>
            <a:spLocks noGrp="1"/>
          </p:cNvSpPr>
          <p:nvPr>
            <p:ph idx="1"/>
          </p:nvPr>
        </p:nvSpPr>
        <p:spPr>
          <a:xfrm>
            <a:off x="818712" y="2222287"/>
            <a:ext cx="10554574" cy="4229313"/>
          </a:xfrm>
        </p:spPr>
        <p:txBody>
          <a:bodyPr>
            <a:normAutofit/>
          </a:bodyPr>
          <a:lstStyle/>
          <a:p>
            <a:r>
              <a:rPr lang="en-US" dirty="0"/>
              <a:t>Open Management Studio and expand your server </a:t>
            </a:r>
          </a:p>
          <a:p>
            <a:r>
              <a:rPr lang="en-US" dirty="0" smtClean="0"/>
              <a:t>Expand </a:t>
            </a:r>
            <a:r>
              <a:rPr lang="en-US" dirty="0"/>
              <a:t>Databases by clicking the plus sign next to the </a:t>
            </a:r>
            <a:r>
              <a:rPr lang="en-US" dirty="0" smtClean="0"/>
              <a:t>icon</a:t>
            </a:r>
          </a:p>
          <a:p>
            <a:r>
              <a:rPr lang="en-US" dirty="0" smtClean="0"/>
              <a:t>Expand </a:t>
            </a:r>
            <a:r>
              <a:rPr lang="en-US" dirty="0"/>
              <a:t>the target database, then expand Security </a:t>
            </a:r>
            <a:endParaRPr lang="en-US" dirty="0" smtClean="0"/>
          </a:p>
          <a:p>
            <a:r>
              <a:rPr lang="en-US" dirty="0" smtClean="0"/>
              <a:t>Right-click </a:t>
            </a:r>
            <a:r>
              <a:rPr lang="en-US" dirty="0"/>
              <a:t>the Users icon and from the context menu, select New User </a:t>
            </a:r>
            <a:endParaRPr lang="en-US" dirty="0" smtClean="0"/>
          </a:p>
          <a:p>
            <a:r>
              <a:rPr lang="en-US" dirty="0" smtClean="0"/>
              <a:t>Input </a:t>
            </a:r>
            <a:r>
              <a:rPr lang="en-US" dirty="0"/>
              <a:t>a User name </a:t>
            </a:r>
            <a:endParaRPr lang="en-US" dirty="0" smtClean="0"/>
          </a:p>
          <a:p>
            <a:r>
              <a:rPr lang="en-US" dirty="0" smtClean="0"/>
              <a:t>Click </a:t>
            </a:r>
            <a:r>
              <a:rPr lang="en-US" dirty="0"/>
              <a:t>the button at the right of Login name box, then browse all the available </a:t>
            </a:r>
            <a:r>
              <a:rPr lang="en-US" dirty="0" smtClean="0"/>
              <a:t>names</a:t>
            </a:r>
          </a:p>
          <a:p>
            <a:r>
              <a:rPr lang="en-US" dirty="0" smtClean="0"/>
              <a:t>Select </a:t>
            </a:r>
            <a:r>
              <a:rPr lang="en-US" dirty="0"/>
              <a:t>the target name </a:t>
            </a:r>
            <a:r>
              <a:rPr lang="en-US" dirty="0" smtClean="0"/>
              <a:t>(</a:t>
            </a:r>
            <a:r>
              <a:rPr lang="en-US" dirty="0" err="1" smtClean="0"/>
              <a:t>SQLClass_User</a:t>
            </a:r>
            <a:r>
              <a:rPr lang="en-US" dirty="0" smtClean="0"/>
              <a:t>, </a:t>
            </a:r>
            <a:r>
              <a:rPr lang="en-US" dirty="0"/>
              <a:t>the one you just created) </a:t>
            </a:r>
          </a:p>
          <a:p>
            <a:r>
              <a:rPr lang="en-US" dirty="0"/>
              <a:t>Click OK </a:t>
            </a:r>
          </a:p>
        </p:txBody>
      </p:sp>
    </p:spTree>
    <p:extLst>
      <p:ext uri="{BB962C8B-B14F-4D97-AF65-F5344CB8AC3E}">
        <p14:creationId xmlns:p14="http://schemas.microsoft.com/office/powerpoint/2010/main" val="876806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500" y="145236"/>
            <a:ext cx="9048750" cy="6476226"/>
          </a:xfrm>
          <a:prstGeom prst="rect">
            <a:avLst/>
          </a:prstGeom>
        </p:spPr>
      </p:pic>
    </p:spTree>
    <p:extLst>
      <p:ext uri="{BB962C8B-B14F-4D97-AF65-F5344CB8AC3E}">
        <p14:creationId xmlns:p14="http://schemas.microsoft.com/office/powerpoint/2010/main" val="154759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DBO and the Guest Database User</a:t>
            </a:r>
            <a:endParaRPr lang="en-US" dirty="0"/>
          </a:p>
        </p:txBody>
      </p:sp>
      <p:sp>
        <p:nvSpPr>
          <p:cNvPr id="3" name="Content Placeholder 2"/>
          <p:cNvSpPr>
            <a:spLocks noGrp="1"/>
          </p:cNvSpPr>
          <p:nvPr>
            <p:ph idx="1"/>
          </p:nvPr>
        </p:nvSpPr>
        <p:spPr>
          <a:xfrm>
            <a:off x="818712" y="2222287"/>
            <a:ext cx="10554574" cy="4229313"/>
          </a:xfrm>
        </p:spPr>
        <p:txBody>
          <a:bodyPr>
            <a:normAutofit/>
          </a:bodyPr>
          <a:lstStyle/>
          <a:p>
            <a:r>
              <a:rPr lang="en-US" sz="2000" dirty="0"/>
              <a:t>Every database in an instance of SQL Server 2000 can have two special users:</a:t>
            </a:r>
          </a:p>
          <a:p>
            <a:pPr lvl="1"/>
            <a:r>
              <a:rPr lang="en-US" sz="2000" b="1" dirty="0"/>
              <a:t>Database owner</a:t>
            </a:r>
          </a:p>
          <a:p>
            <a:pPr lvl="2"/>
            <a:r>
              <a:rPr lang="en-US" sz="2000" dirty="0" smtClean="0"/>
              <a:t> Special </a:t>
            </a:r>
            <a:r>
              <a:rPr lang="en-US" sz="2000" dirty="0"/>
              <a:t>user that has permissions to perform all database activities</a:t>
            </a:r>
          </a:p>
          <a:p>
            <a:pPr lvl="1"/>
            <a:r>
              <a:rPr lang="en-US" sz="2000" b="1" dirty="0"/>
              <a:t>Guest user</a:t>
            </a:r>
          </a:p>
          <a:p>
            <a:pPr lvl="2"/>
            <a:r>
              <a:rPr lang="en-US" sz="2000" dirty="0" smtClean="0"/>
              <a:t> Special </a:t>
            </a:r>
            <a:r>
              <a:rPr lang="en-US" sz="2000" dirty="0"/>
              <a:t>account that allows database access to a login without a mapped database user</a:t>
            </a:r>
          </a:p>
        </p:txBody>
      </p:sp>
    </p:spTree>
    <p:extLst>
      <p:ext uri="{BB962C8B-B14F-4D97-AF65-F5344CB8AC3E}">
        <p14:creationId xmlns:p14="http://schemas.microsoft.com/office/powerpoint/2010/main" val="354598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Permissions</a:t>
            </a:r>
            <a:endParaRPr lang="en-US" dirty="0"/>
          </a:p>
        </p:txBody>
      </p:sp>
      <p:sp>
        <p:nvSpPr>
          <p:cNvPr id="3" name="Content Placeholder 2"/>
          <p:cNvSpPr>
            <a:spLocks noGrp="1"/>
          </p:cNvSpPr>
          <p:nvPr>
            <p:ph idx="1"/>
          </p:nvPr>
        </p:nvSpPr>
        <p:spPr>
          <a:xfrm>
            <a:off x="818712" y="2222287"/>
            <a:ext cx="10554574" cy="4330913"/>
          </a:xfrm>
        </p:spPr>
        <p:txBody>
          <a:bodyPr>
            <a:normAutofit/>
          </a:bodyPr>
          <a:lstStyle/>
          <a:p>
            <a:r>
              <a:rPr lang="en-US" sz="3000" dirty="0" smtClean="0"/>
              <a:t> </a:t>
            </a:r>
            <a:r>
              <a:rPr lang="en-US" dirty="0" smtClean="0"/>
              <a:t>The </a:t>
            </a:r>
            <a:r>
              <a:rPr lang="en-US" dirty="0"/>
              <a:t>three types of permissions that can be used to control user access within a database:</a:t>
            </a:r>
          </a:p>
          <a:p>
            <a:pPr lvl="1"/>
            <a:r>
              <a:rPr lang="en-US" sz="1800" dirty="0" smtClean="0"/>
              <a:t> </a:t>
            </a:r>
            <a:r>
              <a:rPr lang="en-US" sz="1800" b="1" u="sng" dirty="0" smtClean="0"/>
              <a:t>Object </a:t>
            </a:r>
            <a:r>
              <a:rPr lang="en-US" sz="1800" b="1" u="sng" dirty="0"/>
              <a:t>permissions</a:t>
            </a:r>
          </a:p>
          <a:p>
            <a:pPr lvl="2"/>
            <a:r>
              <a:rPr lang="en-US" sz="1800" dirty="0"/>
              <a:t>Allow access/modification to data as well as execution of stored procedures and user-defined functions</a:t>
            </a:r>
          </a:p>
          <a:p>
            <a:pPr lvl="1"/>
            <a:r>
              <a:rPr lang="en-US" sz="1800" dirty="0" smtClean="0"/>
              <a:t> </a:t>
            </a:r>
            <a:r>
              <a:rPr lang="en-US" sz="1800" b="1" u="sng" dirty="0" smtClean="0"/>
              <a:t>Statement </a:t>
            </a:r>
            <a:r>
              <a:rPr lang="en-US" sz="1800" b="1" u="sng" dirty="0"/>
              <a:t>permissions</a:t>
            </a:r>
          </a:p>
          <a:p>
            <a:pPr lvl="2"/>
            <a:r>
              <a:rPr lang="en-US" sz="1800" dirty="0" smtClean="0"/>
              <a:t> Allow </a:t>
            </a:r>
            <a:r>
              <a:rPr lang="en-US" sz="1800" dirty="0"/>
              <a:t>access to certain object-creation T-SQL statements like CREATE DATABASE and CREATE TABLE</a:t>
            </a:r>
          </a:p>
          <a:p>
            <a:pPr lvl="1"/>
            <a:r>
              <a:rPr lang="en-US" sz="1800" dirty="0" smtClean="0"/>
              <a:t> </a:t>
            </a:r>
            <a:r>
              <a:rPr lang="en-US" sz="1800" b="1" u="sng" dirty="0" smtClean="0"/>
              <a:t>Implied </a:t>
            </a:r>
            <a:r>
              <a:rPr lang="en-US" sz="1800" b="1" u="sng" dirty="0"/>
              <a:t>permissions</a:t>
            </a:r>
          </a:p>
          <a:p>
            <a:pPr lvl="2"/>
            <a:r>
              <a:rPr lang="en-US" sz="1800" dirty="0" smtClean="0"/>
              <a:t> Permissions </a:t>
            </a:r>
            <a:r>
              <a:rPr lang="en-US" sz="1800" dirty="0"/>
              <a:t>only available through predefined roles</a:t>
            </a:r>
          </a:p>
          <a:p>
            <a:endParaRPr lang="en-US" dirty="0"/>
          </a:p>
        </p:txBody>
      </p:sp>
    </p:spTree>
    <p:extLst>
      <p:ext uri="{BB962C8B-B14F-4D97-AF65-F5344CB8AC3E}">
        <p14:creationId xmlns:p14="http://schemas.microsoft.com/office/powerpoint/2010/main" val="3392399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Permissions</a:t>
            </a:r>
            <a:endParaRPr lang="en-US" dirty="0"/>
          </a:p>
        </p:txBody>
      </p:sp>
      <p:sp>
        <p:nvSpPr>
          <p:cNvPr id="3" name="Content Placeholder 2"/>
          <p:cNvSpPr>
            <a:spLocks noGrp="1"/>
          </p:cNvSpPr>
          <p:nvPr>
            <p:ph idx="1"/>
          </p:nvPr>
        </p:nvSpPr>
        <p:spPr>
          <a:xfrm>
            <a:off x="818712" y="2222287"/>
            <a:ext cx="10554574" cy="4330913"/>
          </a:xfrm>
        </p:spPr>
        <p:txBody>
          <a:bodyPr>
            <a:normAutofit/>
          </a:bodyPr>
          <a:lstStyle/>
          <a:p>
            <a:r>
              <a:rPr lang="en-US" sz="3000" dirty="0" smtClean="0"/>
              <a:t> </a:t>
            </a:r>
            <a:r>
              <a:rPr lang="en-US" sz="2000" b="1" dirty="0"/>
              <a:t>Object permissions</a:t>
            </a:r>
          </a:p>
          <a:p>
            <a:pPr lvl="1"/>
            <a:r>
              <a:rPr lang="en-US" sz="2000" dirty="0"/>
              <a:t>Allow users to work with objects and they can be granted to users or roles for database objects</a:t>
            </a:r>
          </a:p>
          <a:p>
            <a:pPr lvl="1"/>
            <a:r>
              <a:rPr lang="en-US" sz="2000" dirty="0"/>
              <a:t>Allow users to insert, update, delete and select data from tables and views</a:t>
            </a:r>
          </a:p>
          <a:p>
            <a:endParaRPr lang="en-US" sz="2000" dirty="0"/>
          </a:p>
        </p:txBody>
      </p:sp>
    </p:spTree>
    <p:extLst>
      <p:ext uri="{BB962C8B-B14F-4D97-AF65-F5344CB8AC3E}">
        <p14:creationId xmlns:p14="http://schemas.microsoft.com/office/powerpoint/2010/main" val="2783961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Permissions</a:t>
            </a:r>
            <a:endParaRPr lang="en-US" dirty="0"/>
          </a:p>
        </p:txBody>
      </p:sp>
      <p:sp>
        <p:nvSpPr>
          <p:cNvPr id="3" name="Content Placeholder 2"/>
          <p:cNvSpPr>
            <a:spLocks noGrp="1"/>
          </p:cNvSpPr>
          <p:nvPr>
            <p:ph idx="1"/>
          </p:nvPr>
        </p:nvSpPr>
        <p:spPr>
          <a:xfrm>
            <a:off x="818712" y="2222287"/>
            <a:ext cx="10554574" cy="4330913"/>
          </a:xfrm>
        </p:spPr>
        <p:txBody>
          <a:bodyPr>
            <a:normAutofit/>
          </a:bodyPr>
          <a:lstStyle/>
          <a:p>
            <a:r>
              <a:rPr lang="en-US" sz="3000" dirty="0" smtClean="0"/>
              <a:t> </a:t>
            </a:r>
            <a:r>
              <a:rPr lang="en-US" sz="2000" b="1" dirty="0"/>
              <a:t>Statement permissions</a:t>
            </a:r>
          </a:p>
          <a:p>
            <a:pPr lvl="1"/>
            <a:r>
              <a:rPr lang="en-US" sz="2000" dirty="0"/>
              <a:t>Used to allow users to create databases and database objects</a:t>
            </a:r>
          </a:p>
          <a:p>
            <a:r>
              <a:rPr lang="en-US" sz="2000" dirty="0"/>
              <a:t>Access to the following statements are controlled through the statement permissions</a:t>
            </a:r>
          </a:p>
          <a:p>
            <a:pPr lvl="1"/>
            <a:r>
              <a:rPr lang="en-US" sz="2000" dirty="0"/>
              <a:t>CREATE DATABASE</a:t>
            </a:r>
          </a:p>
          <a:p>
            <a:pPr lvl="1"/>
            <a:r>
              <a:rPr lang="en-US" sz="2000" dirty="0"/>
              <a:t>BACKUP DATABASE</a:t>
            </a:r>
          </a:p>
          <a:p>
            <a:pPr lvl="1"/>
            <a:r>
              <a:rPr lang="en-US" sz="2000" dirty="0"/>
              <a:t>BACKUP LOG</a:t>
            </a:r>
          </a:p>
          <a:p>
            <a:pPr lvl="1"/>
            <a:r>
              <a:rPr lang="en-US" sz="2000" dirty="0"/>
              <a:t>CREATE TABLE</a:t>
            </a:r>
          </a:p>
          <a:p>
            <a:endParaRPr lang="en-US" sz="2000" dirty="0"/>
          </a:p>
        </p:txBody>
      </p:sp>
    </p:spTree>
    <p:extLst>
      <p:ext uri="{BB962C8B-B14F-4D97-AF65-F5344CB8AC3E}">
        <p14:creationId xmlns:p14="http://schemas.microsoft.com/office/powerpoint/2010/main" val="1154765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Permissions</a:t>
            </a:r>
            <a:endParaRPr lang="en-US" dirty="0"/>
          </a:p>
        </p:txBody>
      </p:sp>
      <p:sp>
        <p:nvSpPr>
          <p:cNvPr id="3" name="Content Placeholder 2"/>
          <p:cNvSpPr>
            <a:spLocks noGrp="1"/>
          </p:cNvSpPr>
          <p:nvPr>
            <p:ph idx="1"/>
          </p:nvPr>
        </p:nvSpPr>
        <p:spPr>
          <a:xfrm>
            <a:off x="818712" y="2222287"/>
            <a:ext cx="10554574" cy="4330913"/>
          </a:xfrm>
        </p:spPr>
        <p:txBody>
          <a:bodyPr>
            <a:normAutofit/>
          </a:bodyPr>
          <a:lstStyle/>
          <a:p>
            <a:r>
              <a:rPr lang="en-US" sz="3000" dirty="0" smtClean="0"/>
              <a:t> </a:t>
            </a:r>
            <a:r>
              <a:rPr lang="en-US" sz="2000" b="1" dirty="0"/>
              <a:t>Implied permissions</a:t>
            </a:r>
          </a:p>
          <a:p>
            <a:pPr lvl="1"/>
            <a:r>
              <a:rPr lang="en-US" sz="2000" dirty="0"/>
              <a:t>Special privileges that are provided through membership to a user-defined role</a:t>
            </a:r>
          </a:p>
          <a:p>
            <a:pPr lvl="1"/>
            <a:r>
              <a:rPr lang="en-US" sz="2000" dirty="0"/>
              <a:t>These are often permissions that cannot be explicitly provided to individual users</a:t>
            </a:r>
          </a:p>
          <a:p>
            <a:endParaRPr lang="en-US" sz="2000" dirty="0"/>
          </a:p>
        </p:txBody>
      </p:sp>
    </p:spTree>
    <p:extLst>
      <p:ext uri="{BB962C8B-B14F-4D97-AF65-F5344CB8AC3E}">
        <p14:creationId xmlns:p14="http://schemas.microsoft.com/office/powerpoint/2010/main" val="337270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Revoking and Denying Rights</a:t>
            </a:r>
            <a:endParaRPr lang="en-US" dirty="0"/>
          </a:p>
        </p:txBody>
      </p:sp>
      <p:sp>
        <p:nvSpPr>
          <p:cNvPr id="3" name="Content Placeholder 2"/>
          <p:cNvSpPr>
            <a:spLocks noGrp="1"/>
          </p:cNvSpPr>
          <p:nvPr>
            <p:ph idx="1"/>
          </p:nvPr>
        </p:nvSpPr>
        <p:spPr>
          <a:xfrm>
            <a:off x="818712" y="2222287"/>
            <a:ext cx="10554574" cy="4445213"/>
          </a:xfrm>
        </p:spPr>
        <p:txBody>
          <a:bodyPr>
            <a:normAutofit/>
          </a:bodyPr>
          <a:lstStyle/>
          <a:p>
            <a:r>
              <a:rPr lang="en-US" sz="2000" dirty="0"/>
              <a:t>Permissions within databases are hierarchical and, consequently, are inherited through group and role membership</a:t>
            </a:r>
          </a:p>
          <a:p>
            <a:r>
              <a:rPr lang="en-US" sz="2000" dirty="0"/>
              <a:t>Since a database role can contain users, groups and other roles, permissions could be applied to a high-level role and all of the users and groups associated with that role would </a:t>
            </a:r>
            <a:r>
              <a:rPr lang="en-US" sz="2000" dirty="0" smtClean="0"/>
              <a:t>r</a:t>
            </a:r>
            <a:r>
              <a:rPr lang="en-US" sz="2000" dirty="0"/>
              <a:t>eceive the rights assigned to </a:t>
            </a:r>
            <a:r>
              <a:rPr lang="en-US" sz="2000" dirty="0" smtClean="0"/>
              <a:t>it</a:t>
            </a:r>
          </a:p>
          <a:p>
            <a:r>
              <a:rPr lang="en-US" sz="2000" dirty="0"/>
              <a:t>Both statement and object permissions can be assigned to users, groups and roles within a database</a:t>
            </a:r>
          </a:p>
          <a:p>
            <a:pPr lvl="1"/>
            <a:r>
              <a:rPr lang="en-US" sz="2000" dirty="0"/>
              <a:t>Each permission can be granted, denied or revoked</a:t>
            </a:r>
          </a:p>
          <a:p>
            <a:r>
              <a:rPr lang="en-US" sz="2000" dirty="0"/>
              <a:t>When a permission is granted to a user, the user is able to perform the operation in the </a:t>
            </a:r>
            <a:r>
              <a:rPr lang="en-US" sz="2000" dirty="0" smtClean="0"/>
              <a:t>database</a:t>
            </a:r>
            <a:endParaRPr lang="en-US" sz="2000" dirty="0"/>
          </a:p>
        </p:txBody>
      </p:sp>
    </p:spTree>
    <p:extLst>
      <p:ext uri="{BB962C8B-B14F-4D97-AF65-F5344CB8AC3E}">
        <p14:creationId xmlns:p14="http://schemas.microsoft.com/office/powerpoint/2010/main" val="2863489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Revoking and Denying Rights</a:t>
            </a:r>
            <a:endParaRPr lang="en-US" dirty="0"/>
          </a:p>
        </p:txBody>
      </p:sp>
      <p:sp>
        <p:nvSpPr>
          <p:cNvPr id="3" name="Content Placeholder 2"/>
          <p:cNvSpPr>
            <a:spLocks noGrp="1"/>
          </p:cNvSpPr>
          <p:nvPr>
            <p:ph idx="1"/>
          </p:nvPr>
        </p:nvSpPr>
        <p:spPr>
          <a:xfrm>
            <a:off x="818712" y="2222287"/>
            <a:ext cx="10554574" cy="4445213"/>
          </a:xfrm>
        </p:spPr>
        <p:txBody>
          <a:bodyPr>
            <a:normAutofit/>
          </a:bodyPr>
          <a:lstStyle/>
          <a:p>
            <a:r>
              <a:rPr lang="en-US" sz="2000" dirty="0"/>
              <a:t>The </a:t>
            </a:r>
            <a:r>
              <a:rPr lang="en-US" sz="2000" b="1" dirty="0"/>
              <a:t>GRANT</a:t>
            </a:r>
            <a:r>
              <a:rPr lang="en-US" sz="2000" dirty="0"/>
              <a:t> keyword is a DCL statement that creates permissions on a securable and grants these permissions to a principal</a:t>
            </a:r>
            <a:r>
              <a:rPr lang="en-US" sz="2000" dirty="0" smtClean="0"/>
              <a:t>. </a:t>
            </a:r>
            <a:r>
              <a:rPr lang="en-US" sz="2000" dirty="0"/>
              <a:t>With the GRANT keyword, you can tell the SQL Server (securable) to allow the ‘</a:t>
            </a:r>
            <a:r>
              <a:rPr lang="en-US" sz="2000" i="1" dirty="0"/>
              <a:t>Alter Any Database’</a:t>
            </a:r>
            <a:r>
              <a:rPr lang="en-US" sz="2000" dirty="0"/>
              <a:t> (permission level) to Murray (principal), while also allowing the ‘</a:t>
            </a:r>
            <a:r>
              <a:rPr lang="en-US" sz="2000" i="1" dirty="0"/>
              <a:t>Control Server’</a:t>
            </a:r>
            <a:r>
              <a:rPr lang="en-US" sz="2000" dirty="0"/>
              <a:t> (permission level) to Murray and Sara (principal</a:t>
            </a:r>
            <a:r>
              <a:rPr lang="en-US" sz="2000" dirty="0" smtClean="0"/>
              <a:t>).</a:t>
            </a:r>
          </a:p>
          <a:p>
            <a:r>
              <a:rPr lang="en-US" sz="2000" dirty="0"/>
              <a:t>With the </a:t>
            </a:r>
            <a:r>
              <a:rPr lang="en-US" sz="2000" b="1" dirty="0"/>
              <a:t>DENY</a:t>
            </a:r>
            <a:r>
              <a:rPr lang="en-US" sz="2000" dirty="0"/>
              <a:t> keyword, you can tell the SQL Server to explicitly deny the ‘</a:t>
            </a:r>
            <a:r>
              <a:rPr lang="en-US" sz="2000" i="1" dirty="0"/>
              <a:t>Alter Any Database’</a:t>
            </a:r>
            <a:r>
              <a:rPr lang="en-US" sz="2000" dirty="0"/>
              <a:t> to Sara, without affecting any of the permissions already given to Murray. However; this action will prevent Sara from having the ability to modify or create any databases on the SQL Server securable</a:t>
            </a:r>
            <a:r>
              <a:rPr lang="en-US" sz="2000" dirty="0" smtClean="0"/>
              <a:t>.</a:t>
            </a:r>
          </a:p>
          <a:p>
            <a:r>
              <a:rPr lang="en-US" sz="2000" dirty="0"/>
              <a:t>The </a:t>
            </a:r>
            <a:r>
              <a:rPr lang="en-US" sz="2000" b="1" dirty="0"/>
              <a:t>REVOKE</a:t>
            </a:r>
            <a:r>
              <a:rPr lang="en-US" sz="2000" dirty="0"/>
              <a:t> keyword will simply remove an existing GRANT or DENY permission from the SQL Server access list.</a:t>
            </a:r>
            <a:endParaRPr lang="en-US" sz="2000" dirty="0"/>
          </a:p>
        </p:txBody>
      </p:sp>
    </p:spTree>
    <p:extLst>
      <p:ext uri="{BB962C8B-B14F-4D97-AF65-F5344CB8AC3E}">
        <p14:creationId xmlns:p14="http://schemas.microsoft.com/office/powerpoint/2010/main" val="1444934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Revoking and Denying Rights</a:t>
            </a:r>
            <a:endParaRPr lang="en-US" dirty="0"/>
          </a:p>
        </p:txBody>
      </p:sp>
      <p:sp>
        <p:nvSpPr>
          <p:cNvPr id="3" name="Content Placeholder 2"/>
          <p:cNvSpPr>
            <a:spLocks noGrp="1"/>
          </p:cNvSpPr>
          <p:nvPr>
            <p:ph idx="1"/>
          </p:nvPr>
        </p:nvSpPr>
        <p:spPr>
          <a:xfrm>
            <a:off x="818712" y="2222287"/>
            <a:ext cx="10554574" cy="4445213"/>
          </a:xfrm>
        </p:spPr>
        <p:txBody>
          <a:bodyPr>
            <a:normAutofit/>
          </a:bodyPr>
          <a:lstStyle/>
          <a:p>
            <a:r>
              <a:rPr lang="en-US" dirty="0"/>
              <a:t>Open Management Studio, expand your server and Databases, then select the target database </a:t>
            </a:r>
          </a:p>
          <a:p>
            <a:r>
              <a:rPr lang="en-US" dirty="0" smtClean="0"/>
              <a:t>Expand </a:t>
            </a:r>
            <a:r>
              <a:rPr lang="en-US" dirty="0"/>
              <a:t>the database, then expand Security and Users </a:t>
            </a:r>
            <a:endParaRPr lang="en-US" dirty="0" smtClean="0"/>
          </a:p>
          <a:p>
            <a:r>
              <a:rPr lang="en-US" dirty="0" smtClean="0"/>
              <a:t>Double-Click </a:t>
            </a:r>
            <a:r>
              <a:rPr lang="en-US" dirty="0"/>
              <a:t>the target user, and select the </a:t>
            </a:r>
            <a:r>
              <a:rPr lang="en-US" dirty="0" err="1"/>
              <a:t>Securables</a:t>
            </a:r>
            <a:r>
              <a:rPr lang="en-US" dirty="0"/>
              <a:t> page from the dialog window </a:t>
            </a:r>
            <a:endParaRPr lang="en-US" dirty="0" smtClean="0"/>
          </a:p>
          <a:p>
            <a:r>
              <a:rPr lang="en-US" dirty="0" smtClean="0"/>
              <a:t>In </a:t>
            </a:r>
            <a:r>
              <a:rPr lang="en-US" dirty="0" err="1"/>
              <a:t>Securables</a:t>
            </a:r>
            <a:r>
              <a:rPr lang="en-US" dirty="0"/>
              <a:t> section, click </a:t>
            </a:r>
            <a:r>
              <a:rPr lang="en-US" b="1" u="sng" dirty="0" smtClean="0"/>
              <a:t>Search</a:t>
            </a:r>
            <a:r>
              <a:rPr lang="en-US" dirty="0" smtClean="0"/>
              <a:t>, </a:t>
            </a:r>
            <a:r>
              <a:rPr lang="en-US" dirty="0"/>
              <a:t>and in the Add Objects window click OK </a:t>
            </a:r>
            <a:endParaRPr lang="en-US" dirty="0" smtClean="0"/>
          </a:p>
          <a:p>
            <a:r>
              <a:rPr lang="en-US" dirty="0" smtClean="0"/>
              <a:t>In </a:t>
            </a:r>
            <a:r>
              <a:rPr lang="en-US" dirty="0"/>
              <a:t>the Select Objects window, click Object Types, then check Tables and click OK </a:t>
            </a:r>
            <a:endParaRPr lang="en-US" dirty="0" smtClean="0"/>
          </a:p>
          <a:p>
            <a:r>
              <a:rPr lang="en-US" dirty="0" smtClean="0"/>
              <a:t>Browse </a:t>
            </a:r>
            <a:r>
              <a:rPr lang="en-US" dirty="0"/>
              <a:t>available table and check the target table, then click </a:t>
            </a:r>
            <a:r>
              <a:rPr lang="en-US" dirty="0" smtClean="0"/>
              <a:t>OK</a:t>
            </a:r>
          </a:p>
          <a:p>
            <a:r>
              <a:rPr lang="en-US" dirty="0" smtClean="0"/>
              <a:t> </a:t>
            </a:r>
            <a:r>
              <a:rPr lang="en-US" dirty="0"/>
              <a:t>If necessary, define more detailed permissions on the target table </a:t>
            </a:r>
          </a:p>
          <a:p>
            <a:r>
              <a:rPr lang="en-US" dirty="0"/>
              <a:t>Click OK to return to Enterprise </a:t>
            </a:r>
            <a:r>
              <a:rPr lang="en-US" dirty="0" smtClean="0"/>
              <a:t>Manager</a:t>
            </a:r>
            <a:endParaRPr lang="en-US" dirty="0"/>
          </a:p>
        </p:txBody>
      </p:sp>
    </p:spTree>
    <p:extLst>
      <p:ext uri="{BB962C8B-B14F-4D97-AF65-F5344CB8AC3E}">
        <p14:creationId xmlns:p14="http://schemas.microsoft.com/office/powerpoint/2010/main" val="94117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Architecture</a:t>
            </a:r>
            <a:endParaRPr lang="en-US" dirty="0"/>
          </a:p>
        </p:txBody>
      </p:sp>
      <p:sp>
        <p:nvSpPr>
          <p:cNvPr id="3" name="Content Placeholder 2"/>
          <p:cNvSpPr>
            <a:spLocks noGrp="1"/>
          </p:cNvSpPr>
          <p:nvPr>
            <p:ph idx="1"/>
          </p:nvPr>
        </p:nvSpPr>
        <p:spPr>
          <a:xfrm>
            <a:off x="818712" y="2222287"/>
            <a:ext cx="10554574" cy="4445213"/>
          </a:xfrm>
        </p:spPr>
        <p:txBody>
          <a:bodyPr>
            <a:normAutofit/>
          </a:bodyPr>
          <a:lstStyle/>
          <a:p>
            <a:r>
              <a:rPr lang="en-US" dirty="0"/>
              <a:t>A </a:t>
            </a:r>
            <a:r>
              <a:rPr lang="en-US" b="1" dirty="0"/>
              <a:t>Securable</a:t>
            </a:r>
            <a:r>
              <a:rPr lang="en-US" dirty="0"/>
              <a:t> is a resource that someone might want to access (like the Financial Folder).</a:t>
            </a:r>
          </a:p>
          <a:p>
            <a:r>
              <a:rPr lang="en-US" dirty="0"/>
              <a:t>A </a:t>
            </a:r>
            <a:r>
              <a:rPr lang="en-US" b="1" dirty="0"/>
              <a:t>Principal</a:t>
            </a:r>
            <a:r>
              <a:rPr lang="en-US" dirty="0"/>
              <a:t> is anything that might want to gain access to the securable (like Tom).</a:t>
            </a:r>
          </a:p>
          <a:p>
            <a:r>
              <a:rPr lang="en-US" dirty="0"/>
              <a:t>A </a:t>
            </a:r>
            <a:r>
              <a:rPr lang="en-US" b="1" dirty="0"/>
              <a:t>Permission</a:t>
            </a:r>
            <a:r>
              <a:rPr lang="en-US" dirty="0"/>
              <a:t> is the level of access a principal has to a securable (like Read</a:t>
            </a:r>
            <a:r>
              <a:rPr lang="en-US" dirty="0" smtClean="0"/>
              <a:t>).</a:t>
            </a:r>
          </a:p>
          <a:p>
            <a:endParaRPr lang="en-US" dirty="0"/>
          </a:p>
          <a:p>
            <a:r>
              <a:rPr lang="en-US" dirty="0"/>
              <a:t>The </a:t>
            </a:r>
            <a:r>
              <a:rPr lang="en-US" b="1" dirty="0"/>
              <a:t>Securable</a:t>
            </a:r>
            <a:r>
              <a:rPr lang="en-US" dirty="0"/>
              <a:t> </a:t>
            </a:r>
            <a:r>
              <a:rPr lang="en-US" dirty="0" smtClean="0"/>
              <a:t>can be </a:t>
            </a:r>
            <a:r>
              <a:rPr lang="en-US" dirty="0"/>
              <a:t>the entire SQL Server itself.</a:t>
            </a:r>
          </a:p>
          <a:p>
            <a:r>
              <a:rPr lang="en-US" dirty="0"/>
              <a:t>The </a:t>
            </a:r>
            <a:r>
              <a:rPr lang="en-US" b="1" dirty="0"/>
              <a:t>Principal</a:t>
            </a:r>
            <a:r>
              <a:rPr lang="en-US" dirty="0"/>
              <a:t> is </a:t>
            </a:r>
            <a:r>
              <a:rPr lang="en-US" dirty="0" smtClean="0"/>
              <a:t>a user named </a:t>
            </a:r>
            <a:r>
              <a:rPr lang="en-US" dirty="0"/>
              <a:t>either </a:t>
            </a:r>
            <a:r>
              <a:rPr lang="en-US" dirty="0" smtClean="0"/>
              <a:t>Tom, Murray </a:t>
            </a:r>
            <a:r>
              <a:rPr lang="en-US" dirty="0"/>
              <a:t>or Sara.</a:t>
            </a:r>
          </a:p>
          <a:p>
            <a:r>
              <a:rPr lang="en-US" dirty="0"/>
              <a:t>The </a:t>
            </a:r>
            <a:r>
              <a:rPr lang="en-US" b="1" dirty="0"/>
              <a:t>Permission</a:t>
            </a:r>
            <a:r>
              <a:rPr lang="en-US" dirty="0"/>
              <a:t>(s) will either be ‘</a:t>
            </a:r>
            <a:r>
              <a:rPr lang="en-US" i="1" dirty="0"/>
              <a:t>Control Server</a:t>
            </a:r>
            <a:r>
              <a:rPr lang="en-US" dirty="0"/>
              <a:t>’ </a:t>
            </a:r>
          </a:p>
          <a:p>
            <a:pPr marL="0" indent="0">
              <a:buNone/>
            </a:pPr>
            <a:r>
              <a:rPr lang="en-US" dirty="0" smtClean="0"/>
              <a:t>	or </a:t>
            </a:r>
            <a:r>
              <a:rPr lang="en-US" dirty="0"/>
              <a:t>‘</a:t>
            </a:r>
            <a:r>
              <a:rPr lang="en-US" i="1" dirty="0"/>
              <a:t>Alter Any Database</a:t>
            </a:r>
            <a:r>
              <a:rPr lang="en-US" dirty="0" smtClean="0"/>
              <a:t>’.</a:t>
            </a:r>
            <a:endParaRPr lang="en-US" dirty="0">
              <a:effectLst/>
            </a:endParaRPr>
          </a:p>
          <a:p>
            <a:endParaRPr lang="en-US" dirty="0" smtClean="0"/>
          </a:p>
          <a:p>
            <a:endParaRPr lang="en-US" dirty="0">
              <a:effectLst/>
            </a:endParaRP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176" y="3997452"/>
            <a:ext cx="4194048" cy="2670048"/>
          </a:xfrm>
          <a:prstGeom prst="rect">
            <a:avLst/>
          </a:prstGeom>
        </p:spPr>
      </p:pic>
    </p:spTree>
    <p:extLst>
      <p:ext uri="{BB962C8B-B14F-4D97-AF65-F5344CB8AC3E}">
        <p14:creationId xmlns:p14="http://schemas.microsoft.com/office/powerpoint/2010/main" val="3144783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5500" y="187823"/>
            <a:ext cx="10675784" cy="6492377"/>
          </a:xfrm>
          <a:prstGeom prst="rect">
            <a:avLst/>
          </a:prstGeom>
        </p:spPr>
      </p:pic>
    </p:spTree>
    <p:extLst>
      <p:ext uri="{BB962C8B-B14F-4D97-AF65-F5344CB8AC3E}">
        <p14:creationId xmlns:p14="http://schemas.microsoft.com/office/powerpoint/2010/main" val="1749432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Permission Conflicts</a:t>
            </a:r>
            <a:endParaRPr lang="en-US" dirty="0"/>
          </a:p>
        </p:txBody>
      </p:sp>
      <p:sp>
        <p:nvSpPr>
          <p:cNvPr id="3" name="Content Placeholder 2"/>
          <p:cNvSpPr>
            <a:spLocks noGrp="1"/>
          </p:cNvSpPr>
          <p:nvPr>
            <p:ph idx="1"/>
          </p:nvPr>
        </p:nvSpPr>
        <p:spPr>
          <a:xfrm>
            <a:off x="818712" y="2222287"/>
            <a:ext cx="3842188" cy="4445213"/>
          </a:xfrm>
        </p:spPr>
        <p:txBody>
          <a:bodyPr>
            <a:normAutofit/>
          </a:bodyPr>
          <a:lstStyle/>
          <a:p>
            <a:r>
              <a:rPr lang="en-US" dirty="0"/>
              <a:t>SQL Server </a:t>
            </a:r>
            <a:r>
              <a:rPr lang="en-US" dirty="0" smtClean="0"/>
              <a:t>always </a:t>
            </a:r>
            <a:r>
              <a:rPr lang="en-US" dirty="0"/>
              <a:t>applies deny permissions first when evaluating a particular action for authorization</a:t>
            </a:r>
          </a:p>
          <a:p>
            <a:r>
              <a:rPr lang="en-US" dirty="0"/>
              <a:t>Denied permissions always take precedence over conflicting granted permissions at the user or role level</a:t>
            </a:r>
          </a:p>
          <a:p>
            <a:r>
              <a:rPr lang="en-US" dirty="0"/>
              <a:t>When permissions are revoked, SQL Server </a:t>
            </a:r>
            <a:r>
              <a:rPr lang="en-US" dirty="0" smtClean="0"/>
              <a:t>simply </a:t>
            </a:r>
            <a:r>
              <a:rPr lang="en-US" dirty="0"/>
              <a:t>removes the previous granted </a:t>
            </a:r>
            <a:r>
              <a:rPr lang="en-US" dirty="0" smtClean="0"/>
              <a:t>or </a:t>
            </a:r>
            <a:r>
              <a:rPr lang="en-US" dirty="0"/>
              <a:t>denied </a:t>
            </a:r>
            <a:r>
              <a:rPr lang="en-US" dirty="0" smtClean="0"/>
              <a:t>permission</a:t>
            </a:r>
            <a:endParaRPr lang="en-US" dirty="0"/>
          </a:p>
        </p:txBody>
      </p:sp>
      <p:pic>
        <p:nvPicPr>
          <p:cNvPr id="4" name="Picture 3" descr="C:\My Documents\Folder for Paul\COURSE\SQL Server\art\CH08\Fig08-11_1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2222287"/>
            <a:ext cx="5715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93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Security through Database Objects</a:t>
            </a:r>
            <a:endParaRPr lang="en-US" dirty="0"/>
          </a:p>
        </p:txBody>
      </p:sp>
      <p:sp>
        <p:nvSpPr>
          <p:cNvPr id="3" name="Content Placeholder 2"/>
          <p:cNvSpPr>
            <a:spLocks noGrp="1"/>
          </p:cNvSpPr>
          <p:nvPr>
            <p:ph idx="1"/>
          </p:nvPr>
        </p:nvSpPr>
        <p:spPr>
          <a:xfrm>
            <a:off x="818712" y="2222287"/>
            <a:ext cx="10554574" cy="4496013"/>
          </a:xfrm>
        </p:spPr>
        <p:txBody>
          <a:bodyPr>
            <a:normAutofit/>
          </a:bodyPr>
          <a:lstStyle/>
          <a:p>
            <a:r>
              <a:rPr lang="en-US" sz="2000" dirty="0"/>
              <a:t>Securing data with views</a:t>
            </a:r>
          </a:p>
          <a:p>
            <a:pPr lvl="1"/>
            <a:r>
              <a:rPr lang="en-US" sz="2000" dirty="0"/>
              <a:t>Views can be defined to provide either a filtered set of table columns or a limited set of data rows from underlying tables</a:t>
            </a:r>
          </a:p>
          <a:p>
            <a:pPr lvl="1"/>
            <a:r>
              <a:rPr lang="en-US" sz="2000" dirty="0"/>
              <a:t>A common use of a view is to create a special representation of a table that does </a:t>
            </a:r>
            <a:r>
              <a:rPr lang="en-US" sz="2000" dirty="0" smtClean="0"/>
              <a:t>not </a:t>
            </a:r>
            <a:r>
              <a:rPr lang="en-US" sz="2000" dirty="0"/>
              <a:t>contain certain sensitive </a:t>
            </a:r>
            <a:r>
              <a:rPr lang="en-US" sz="2000" dirty="0" smtClean="0"/>
              <a:t>information</a:t>
            </a:r>
          </a:p>
          <a:p>
            <a:r>
              <a:rPr lang="en-US" sz="2000" dirty="0"/>
              <a:t>Securing data with stored procedures and user-defined functions</a:t>
            </a:r>
          </a:p>
          <a:p>
            <a:pPr lvl="1"/>
            <a:r>
              <a:rPr lang="en-US" sz="2000" dirty="0"/>
              <a:t>Stored procedures and user-defined functions allow sets of T-SQL statements to be stored and executed as a single unit</a:t>
            </a:r>
          </a:p>
          <a:p>
            <a:pPr lvl="2"/>
            <a:r>
              <a:rPr lang="en-US" sz="2000" dirty="0"/>
              <a:t>They are typically used to enforce business rules or perform logic</a:t>
            </a:r>
          </a:p>
          <a:p>
            <a:endParaRPr lang="en-US" sz="2200" dirty="0"/>
          </a:p>
        </p:txBody>
      </p:sp>
    </p:spTree>
    <p:extLst>
      <p:ext uri="{BB962C8B-B14F-4D97-AF65-F5344CB8AC3E}">
        <p14:creationId xmlns:p14="http://schemas.microsoft.com/office/powerpoint/2010/main" val="3396493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Security through Database Objects</a:t>
            </a:r>
            <a:endParaRPr lang="en-US" dirty="0"/>
          </a:p>
        </p:txBody>
      </p:sp>
      <p:sp>
        <p:nvSpPr>
          <p:cNvPr id="3" name="Content Placeholder 2"/>
          <p:cNvSpPr>
            <a:spLocks noGrp="1"/>
          </p:cNvSpPr>
          <p:nvPr>
            <p:ph idx="1"/>
          </p:nvPr>
        </p:nvSpPr>
        <p:spPr>
          <a:xfrm>
            <a:off x="818712" y="2222287"/>
            <a:ext cx="10554574" cy="4496013"/>
          </a:xfrm>
        </p:spPr>
        <p:txBody>
          <a:bodyPr>
            <a:normAutofit/>
          </a:bodyPr>
          <a:lstStyle/>
          <a:p>
            <a:r>
              <a:rPr lang="en-US" sz="2000" dirty="0"/>
              <a:t>Controlling access with triggers</a:t>
            </a:r>
          </a:p>
          <a:p>
            <a:pPr lvl="1"/>
            <a:r>
              <a:rPr lang="en-US" sz="2000" dirty="0"/>
              <a:t>Triggers are similar to stored procedures in that they contain saved groups of T-SQL statements</a:t>
            </a:r>
          </a:p>
          <a:p>
            <a:pPr lvl="2"/>
            <a:r>
              <a:rPr lang="en-US" sz="2000" dirty="0"/>
              <a:t>However, triggers are not called directly, so permissions cannot be granted directly to use them</a:t>
            </a:r>
          </a:p>
          <a:p>
            <a:pPr lvl="2"/>
            <a:r>
              <a:rPr lang="en-US" sz="2000" dirty="0"/>
              <a:t>They are controlled by insert, update and delete permissions on the table with which they are </a:t>
            </a:r>
            <a:r>
              <a:rPr lang="en-US" sz="2000" dirty="0" smtClean="0"/>
              <a:t>defined</a:t>
            </a:r>
          </a:p>
          <a:p>
            <a:pPr marL="914400" lvl="2" indent="0">
              <a:buNone/>
            </a:pPr>
            <a:endParaRPr lang="en-US" sz="2000" dirty="0"/>
          </a:p>
        </p:txBody>
      </p:sp>
    </p:spTree>
    <p:extLst>
      <p:ext uri="{BB962C8B-B14F-4D97-AF65-F5344CB8AC3E}">
        <p14:creationId xmlns:p14="http://schemas.microsoft.com/office/powerpoint/2010/main" val="2627542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0038" y="2222287"/>
            <a:ext cx="11530012" cy="4507126"/>
          </a:xfrm>
        </p:spPr>
        <p:txBody>
          <a:bodyPr>
            <a:normAutofit/>
          </a:bodyPr>
          <a:lstStyle/>
          <a:p>
            <a:r>
              <a:rPr lang="en-US" dirty="0"/>
              <a:t>SQL Server </a:t>
            </a:r>
            <a:r>
              <a:rPr lang="en-US" dirty="0" smtClean="0"/>
              <a:t>has </a:t>
            </a:r>
            <a:r>
              <a:rPr lang="en-US" dirty="0"/>
              <a:t>a flexible and scalable security architecture capable of supporting the full spectrum of requirements from 10 users to 10,000 users</a:t>
            </a:r>
          </a:p>
          <a:p>
            <a:r>
              <a:rPr lang="en-US" dirty="0"/>
              <a:t>Validating user activity is implemented as a two-part process consisting of authentication and authorization</a:t>
            </a:r>
          </a:p>
          <a:p>
            <a:r>
              <a:rPr lang="en-US" dirty="0"/>
              <a:t>Logins require a separate database user account in each database to gain </a:t>
            </a:r>
            <a:r>
              <a:rPr lang="en-US" dirty="0" smtClean="0"/>
              <a:t>access</a:t>
            </a:r>
          </a:p>
          <a:p>
            <a:r>
              <a:rPr lang="en-US" dirty="0"/>
              <a:t>Objects and statement permissions are assigned at the database level to users</a:t>
            </a:r>
          </a:p>
          <a:p>
            <a:r>
              <a:rPr lang="en-US" dirty="0"/>
              <a:t>Roles are an organizational unit in databases that allows users to be grouped together and share a set of permissions</a:t>
            </a:r>
          </a:p>
          <a:p>
            <a:r>
              <a:rPr lang="en-US" dirty="0"/>
              <a:t>SQL Server </a:t>
            </a:r>
            <a:r>
              <a:rPr lang="en-US" dirty="0" smtClean="0"/>
              <a:t>is </a:t>
            </a:r>
            <a:r>
              <a:rPr lang="en-US" dirty="0"/>
              <a:t>capable of meeting rigorous C2 certification standards for security and </a:t>
            </a:r>
            <a:r>
              <a:rPr lang="en-US" dirty="0" smtClean="0"/>
              <a:t>auditing</a:t>
            </a:r>
            <a:endParaRPr lang="en-US" altLang="en-US" dirty="0"/>
          </a:p>
        </p:txBody>
      </p:sp>
    </p:spTree>
    <p:extLst>
      <p:ext uri="{BB962C8B-B14F-4D97-AF65-F5344CB8AC3E}">
        <p14:creationId xmlns:p14="http://schemas.microsoft.com/office/powerpoint/2010/main" val="216179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Architecture</a:t>
            </a:r>
            <a:endParaRPr lang="en-US" dirty="0"/>
          </a:p>
        </p:txBody>
      </p:sp>
      <p:sp>
        <p:nvSpPr>
          <p:cNvPr id="3" name="Content Placeholder 2"/>
          <p:cNvSpPr>
            <a:spLocks noGrp="1"/>
          </p:cNvSpPr>
          <p:nvPr>
            <p:ph idx="1"/>
          </p:nvPr>
        </p:nvSpPr>
        <p:spPr>
          <a:xfrm>
            <a:off x="818712" y="2247687"/>
            <a:ext cx="10554574" cy="4419813"/>
          </a:xfrm>
        </p:spPr>
        <p:txBody>
          <a:bodyPr>
            <a:normAutofit/>
          </a:bodyPr>
          <a:lstStyle/>
          <a:p>
            <a:r>
              <a:rPr lang="en-US" b="1" dirty="0"/>
              <a:t>Authentication</a:t>
            </a:r>
          </a:p>
          <a:p>
            <a:pPr lvl="1"/>
            <a:r>
              <a:rPr lang="en-US" sz="1800" dirty="0"/>
              <a:t>First stage of security</a:t>
            </a:r>
          </a:p>
          <a:p>
            <a:pPr lvl="1"/>
            <a:r>
              <a:rPr lang="en-US" sz="1800" dirty="0"/>
              <a:t>Identifies users based on login information they provide</a:t>
            </a:r>
          </a:p>
          <a:p>
            <a:pPr lvl="1"/>
            <a:r>
              <a:rPr lang="en-US" sz="1800" dirty="0"/>
              <a:t>Only verifies that users can connect to a SQL Server </a:t>
            </a:r>
            <a:r>
              <a:rPr lang="en-US" sz="1800" dirty="0" smtClean="0"/>
              <a:t>instance</a:t>
            </a:r>
            <a:endParaRPr lang="en-US" sz="1800" dirty="0"/>
          </a:p>
          <a:p>
            <a:pPr lvl="1"/>
            <a:r>
              <a:rPr lang="en-US" sz="1800" dirty="0"/>
              <a:t>Does not provide access to databases and their objects</a:t>
            </a:r>
          </a:p>
          <a:p>
            <a:r>
              <a:rPr lang="en-US" b="1" dirty="0"/>
              <a:t>Authorization</a:t>
            </a:r>
            <a:endParaRPr lang="en-US" dirty="0"/>
          </a:p>
          <a:p>
            <a:pPr lvl="1"/>
            <a:r>
              <a:rPr lang="en-US" sz="1800" dirty="0"/>
              <a:t>Second stage of security</a:t>
            </a:r>
          </a:p>
          <a:p>
            <a:pPr lvl="1"/>
            <a:r>
              <a:rPr lang="en-US" sz="1800" dirty="0"/>
              <a:t>Occurs when database permissions are checked to determine which actions a particular user can perform within a database</a:t>
            </a:r>
          </a:p>
          <a:p>
            <a:endParaRPr lang="en-US" dirty="0"/>
          </a:p>
        </p:txBody>
      </p:sp>
    </p:spTree>
    <p:extLst>
      <p:ext uri="{BB962C8B-B14F-4D97-AF65-F5344CB8AC3E}">
        <p14:creationId xmlns:p14="http://schemas.microsoft.com/office/powerpoint/2010/main" val="3054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Architecture</a:t>
            </a:r>
            <a:endParaRPr lang="en-US" dirty="0"/>
          </a:p>
        </p:txBody>
      </p:sp>
      <p:sp>
        <p:nvSpPr>
          <p:cNvPr id="3" name="Content Placeholder 2"/>
          <p:cNvSpPr>
            <a:spLocks noGrp="1"/>
          </p:cNvSpPr>
          <p:nvPr>
            <p:ph idx="1"/>
          </p:nvPr>
        </p:nvSpPr>
        <p:spPr>
          <a:xfrm>
            <a:off x="818712" y="2222287"/>
            <a:ext cx="3435788" cy="3636511"/>
          </a:xfrm>
        </p:spPr>
        <p:txBody>
          <a:bodyPr/>
          <a:lstStyle/>
          <a:p>
            <a:r>
              <a:rPr lang="en-US" dirty="0"/>
              <a:t>Logins provide access to an instance and are, in turn, mapped to database users to provide access to various databases housed within the instance</a:t>
            </a:r>
          </a:p>
          <a:p>
            <a:endParaRPr lang="en-US" dirty="0"/>
          </a:p>
        </p:txBody>
      </p:sp>
      <p:pic>
        <p:nvPicPr>
          <p:cNvPr id="4" name="Picture 3" descr="C:\My Documents\Folder for Paul\COURSE\SQL Server\art\CH08\Fig08-01_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733235"/>
            <a:ext cx="5172075" cy="261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8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Architecture</a:t>
            </a:r>
            <a:endParaRPr lang="en-US" dirty="0"/>
          </a:p>
        </p:txBody>
      </p:sp>
      <p:pic>
        <p:nvPicPr>
          <p:cNvPr id="4" name="Picture 3" descr="C:\My Documents\Folder for Paul\COURSE\SQL Server\art\CH08\Fig08-02_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4" y="2146300"/>
            <a:ext cx="50101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8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Authentication Modes</a:t>
            </a:r>
            <a:endParaRPr lang="en-US" dirty="0"/>
          </a:p>
        </p:txBody>
      </p:sp>
      <p:sp>
        <p:nvSpPr>
          <p:cNvPr id="3" name="Content Placeholder 2"/>
          <p:cNvSpPr>
            <a:spLocks noGrp="1"/>
          </p:cNvSpPr>
          <p:nvPr>
            <p:ph idx="1"/>
          </p:nvPr>
        </p:nvSpPr>
        <p:spPr>
          <a:xfrm>
            <a:off x="818712" y="2222287"/>
            <a:ext cx="10554574" cy="4496013"/>
          </a:xfrm>
        </p:spPr>
        <p:txBody>
          <a:bodyPr>
            <a:normAutofit/>
          </a:bodyPr>
          <a:lstStyle/>
          <a:p>
            <a:r>
              <a:rPr lang="en-US" b="1" dirty="0"/>
              <a:t>Windows Authentication </a:t>
            </a:r>
            <a:r>
              <a:rPr lang="en-US" b="1" dirty="0" smtClean="0"/>
              <a:t>Mode</a:t>
            </a:r>
          </a:p>
          <a:p>
            <a:pPr lvl="1"/>
            <a:r>
              <a:rPr lang="en-US" dirty="0" smtClean="0"/>
              <a:t>The </a:t>
            </a:r>
            <a:r>
              <a:rPr lang="en-US" dirty="0"/>
              <a:t>user logs on to a Windows domain; the </a:t>
            </a:r>
            <a:r>
              <a:rPr lang="en-US" dirty="0" smtClean="0"/>
              <a:t>user name </a:t>
            </a:r>
            <a:r>
              <a:rPr lang="en-US" dirty="0"/>
              <a:t>and password are verified by Windows</a:t>
            </a:r>
          </a:p>
          <a:p>
            <a:pPr lvl="1"/>
            <a:r>
              <a:rPr lang="en-US" dirty="0" smtClean="0"/>
              <a:t>The </a:t>
            </a:r>
            <a:r>
              <a:rPr lang="en-US" dirty="0"/>
              <a:t>user then opens a trusted connection with </a:t>
            </a:r>
            <a:r>
              <a:rPr lang="en-US" dirty="0" smtClean="0"/>
              <a:t>SQL Server</a:t>
            </a:r>
            <a:endParaRPr lang="en-US" dirty="0"/>
          </a:p>
          <a:p>
            <a:pPr lvl="1"/>
            <a:r>
              <a:rPr lang="en-US" dirty="0" smtClean="0"/>
              <a:t>Since </a:t>
            </a:r>
            <a:r>
              <a:rPr lang="en-US" dirty="0"/>
              <a:t>this is a trusted connection, SQL does not </a:t>
            </a:r>
            <a:r>
              <a:rPr lang="en-US" dirty="0" smtClean="0"/>
              <a:t>need to </a:t>
            </a:r>
            <a:r>
              <a:rPr lang="en-US" dirty="0"/>
              <a:t>verify the user password</a:t>
            </a:r>
          </a:p>
          <a:p>
            <a:r>
              <a:rPr lang="en-US" b="1" dirty="0" smtClean="0"/>
              <a:t>Mixed </a:t>
            </a:r>
            <a:r>
              <a:rPr lang="en-US" b="1" dirty="0"/>
              <a:t>Mode </a:t>
            </a:r>
            <a:r>
              <a:rPr lang="en-US" dirty="0"/>
              <a:t>(SQL Server and Windows)</a:t>
            </a:r>
          </a:p>
          <a:p>
            <a:pPr lvl="1"/>
            <a:r>
              <a:rPr lang="en-US" dirty="0" smtClean="0"/>
              <a:t>The </a:t>
            </a:r>
            <a:r>
              <a:rPr lang="en-US" dirty="0"/>
              <a:t>user logs on to their network, Windows </a:t>
            </a:r>
            <a:r>
              <a:rPr lang="en-US" dirty="0" smtClean="0"/>
              <a:t>or otherwise</a:t>
            </a:r>
            <a:endParaRPr lang="en-US" dirty="0"/>
          </a:p>
          <a:p>
            <a:pPr lvl="1"/>
            <a:r>
              <a:rPr lang="en-US" dirty="0" smtClean="0"/>
              <a:t>Next</a:t>
            </a:r>
            <a:r>
              <a:rPr lang="en-US" dirty="0"/>
              <a:t>, the user opens a </a:t>
            </a:r>
            <a:r>
              <a:rPr lang="en-US" dirty="0" smtClean="0"/>
              <a:t>non-trusted </a:t>
            </a:r>
            <a:r>
              <a:rPr lang="en-US" dirty="0"/>
              <a:t>connection to </a:t>
            </a:r>
            <a:r>
              <a:rPr lang="en-US" dirty="0" smtClean="0"/>
              <a:t>SQL Server </a:t>
            </a:r>
            <a:r>
              <a:rPr lang="en-US" dirty="0"/>
              <a:t>using a separate user name and password</a:t>
            </a:r>
          </a:p>
          <a:p>
            <a:pPr lvl="1"/>
            <a:r>
              <a:rPr lang="en-US" dirty="0" smtClean="0"/>
              <a:t>The </a:t>
            </a:r>
            <a:r>
              <a:rPr lang="en-US" dirty="0"/>
              <a:t>user name and password should be verified </a:t>
            </a:r>
            <a:r>
              <a:rPr lang="en-US" dirty="0" smtClean="0"/>
              <a:t>by SQL </a:t>
            </a:r>
            <a:r>
              <a:rPr lang="en-US" dirty="0"/>
              <a:t>Server</a:t>
            </a:r>
          </a:p>
        </p:txBody>
      </p:sp>
    </p:spTree>
    <p:extLst>
      <p:ext uri="{BB962C8B-B14F-4D97-AF65-F5344CB8AC3E}">
        <p14:creationId xmlns:p14="http://schemas.microsoft.com/office/powerpoint/2010/main" val="83404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Authentication Mode</a:t>
            </a:r>
            <a:endParaRPr lang="en-US" dirty="0"/>
          </a:p>
        </p:txBody>
      </p:sp>
      <p:sp>
        <p:nvSpPr>
          <p:cNvPr id="3" name="Content Placeholder 2"/>
          <p:cNvSpPr>
            <a:spLocks noGrp="1"/>
          </p:cNvSpPr>
          <p:nvPr>
            <p:ph idx="1"/>
          </p:nvPr>
        </p:nvSpPr>
        <p:spPr/>
        <p:txBody>
          <a:bodyPr/>
          <a:lstStyle/>
          <a:p>
            <a:r>
              <a:rPr lang="en-US" dirty="0"/>
              <a:t>When using Windows authentication, SQL Server calls out to the Windows domain to validate the account</a:t>
            </a:r>
          </a:p>
          <a:p>
            <a:r>
              <a:rPr lang="en-US" dirty="0"/>
              <a:t>When a user tries to connect to an instance of SQL Server </a:t>
            </a:r>
            <a:r>
              <a:rPr lang="en-US" dirty="0" smtClean="0"/>
              <a:t>without </a:t>
            </a:r>
            <a:r>
              <a:rPr lang="en-US" dirty="0"/>
              <a:t>specifying a user name or password, Windows Authentication Mode is used</a:t>
            </a:r>
          </a:p>
          <a:p>
            <a:r>
              <a:rPr lang="en-US" dirty="0"/>
              <a:t>If the Windows credentials of the user are flagged as a valid login for a SQL </a:t>
            </a:r>
            <a:r>
              <a:rPr lang="en-US" dirty="0" smtClean="0"/>
              <a:t>Server, </a:t>
            </a:r>
            <a:r>
              <a:rPr lang="en-US" dirty="0"/>
              <a:t>then the user is allowed to connect to the instance</a:t>
            </a:r>
          </a:p>
          <a:p>
            <a:endParaRPr lang="en-US" dirty="0"/>
          </a:p>
        </p:txBody>
      </p:sp>
    </p:spTree>
    <p:extLst>
      <p:ext uri="{BB962C8B-B14F-4D97-AF65-F5344CB8AC3E}">
        <p14:creationId xmlns:p14="http://schemas.microsoft.com/office/powerpoint/2010/main" val="169792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10832</TotalTime>
  <Words>3013</Words>
  <Application>Microsoft Office PowerPoint</Application>
  <PresentationFormat>Widescreen</PresentationFormat>
  <Paragraphs>278</Paragraphs>
  <Slides>44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Century Gothic</vt:lpstr>
      <vt:lpstr>Wingdings 2</vt:lpstr>
      <vt:lpstr>Quotable</vt:lpstr>
      <vt:lpstr>SQL Security</vt:lpstr>
      <vt:lpstr>Objectives</vt:lpstr>
      <vt:lpstr>SQL Server Administrator’s Duties</vt:lpstr>
      <vt:lpstr>Security Architecture</vt:lpstr>
      <vt:lpstr>Security Architecture</vt:lpstr>
      <vt:lpstr>Security Architecture</vt:lpstr>
      <vt:lpstr>Security Architecture</vt:lpstr>
      <vt:lpstr>Security Authentication Modes</vt:lpstr>
      <vt:lpstr>Windows Authentication Mode</vt:lpstr>
      <vt:lpstr>Windows Authentication Mode</vt:lpstr>
      <vt:lpstr>Mixed Authentication Mode</vt:lpstr>
      <vt:lpstr>Changing Authentication Mode</vt:lpstr>
      <vt:lpstr>Logins</vt:lpstr>
      <vt:lpstr>Create A Standard Login</vt:lpstr>
      <vt:lpstr>PowerPoint Presentation</vt:lpstr>
      <vt:lpstr>Managing Logins with T-SQL</vt:lpstr>
      <vt:lpstr>Managing Logins with T-SQL</vt:lpstr>
      <vt:lpstr>Other Stored Procedures for working with Logins</vt:lpstr>
      <vt:lpstr>Database Users</vt:lpstr>
      <vt:lpstr>Roles</vt:lpstr>
      <vt:lpstr>Fixed Server Roles</vt:lpstr>
      <vt:lpstr>Fixed Server Roles</vt:lpstr>
      <vt:lpstr>Fixed Server Roles</vt:lpstr>
      <vt:lpstr>Fixed Server Roles</vt:lpstr>
      <vt:lpstr>Fixed Server Roles</vt:lpstr>
      <vt:lpstr>Fixed Server Roles</vt:lpstr>
      <vt:lpstr>Fixed Server Roles</vt:lpstr>
      <vt:lpstr>Fixed Database Roles</vt:lpstr>
      <vt:lpstr>Fixed Database Roles</vt:lpstr>
      <vt:lpstr>Creating a Database User Account</vt:lpstr>
      <vt:lpstr>PowerPoint Presentation</vt:lpstr>
      <vt:lpstr>DBO and the Guest Database User</vt:lpstr>
      <vt:lpstr>Object Permissions</vt:lpstr>
      <vt:lpstr>Object Permissions</vt:lpstr>
      <vt:lpstr>Object Permissions</vt:lpstr>
      <vt:lpstr>Object Permissions</vt:lpstr>
      <vt:lpstr>Granting, Revoking and Denying Rights</vt:lpstr>
      <vt:lpstr>Granting, Revoking and Denying Rights</vt:lpstr>
      <vt:lpstr>Granting, Revoking and Denying Rights</vt:lpstr>
      <vt:lpstr>PowerPoint Presentation</vt:lpstr>
      <vt:lpstr>Resolving Permission Conflicts</vt:lpstr>
      <vt:lpstr>Implementing Security through Database Objects</vt:lpstr>
      <vt:lpstr>Implementing Security through Database Objects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Garnto, Kimberly</dc:creator>
  <cp:lastModifiedBy>Garnto, Kimberly</cp:lastModifiedBy>
  <cp:revision>122</cp:revision>
  <dcterms:created xsi:type="dcterms:W3CDTF">2015-08-25T16:21:52Z</dcterms:created>
  <dcterms:modified xsi:type="dcterms:W3CDTF">2015-10-29T21:37:23Z</dcterms:modified>
</cp:coreProperties>
</file>