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43"/>
  </p:notesMasterIdLst>
  <p:handoutMasterIdLst>
    <p:handoutMasterId r:id="rId44"/>
  </p:handoutMasterIdLst>
  <p:sldIdLst>
    <p:sldId id="256" r:id="rId2"/>
    <p:sldId id="351" r:id="rId3"/>
    <p:sldId id="284" r:id="rId4"/>
    <p:sldId id="320" r:id="rId5"/>
    <p:sldId id="350" r:id="rId6"/>
    <p:sldId id="352" r:id="rId7"/>
    <p:sldId id="356" r:id="rId8"/>
    <p:sldId id="357" r:id="rId9"/>
    <p:sldId id="358" r:id="rId10"/>
    <p:sldId id="359" r:id="rId11"/>
    <p:sldId id="360" r:id="rId12"/>
    <p:sldId id="353" r:id="rId13"/>
    <p:sldId id="354" r:id="rId14"/>
    <p:sldId id="355" r:id="rId15"/>
    <p:sldId id="361" r:id="rId16"/>
    <p:sldId id="381" r:id="rId17"/>
    <p:sldId id="308" r:id="rId18"/>
    <p:sldId id="328" r:id="rId19"/>
    <p:sldId id="343" r:id="rId20"/>
    <p:sldId id="362" r:id="rId21"/>
    <p:sldId id="371" r:id="rId22"/>
    <p:sldId id="372" r:id="rId23"/>
    <p:sldId id="370" r:id="rId24"/>
    <p:sldId id="363" r:id="rId25"/>
    <p:sldId id="364" r:id="rId26"/>
    <p:sldId id="365" r:id="rId27"/>
    <p:sldId id="366" r:id="rId28"/>
    <p:sldId id="367" r:id="rId29"/>
    <p:sldId id="368" r:id="rId30"/>
    <p:sldId id="369" r:id="rId31"/>
    <p:sldId id="380" r:id="rId32"/>
    <p:sldId id="331" r:id="rId33"/>
    <p:sldId id="349" r:id="rId34"/>
    <p:sldId id="373" r:id="rId35"/>
    <p:sldId id="374" r:id="rId36"/>
    <p:sldId id="375" r:id="rId37"/>
    <p:sldId id="376" r:id="rId38"/>
    <p:sldId id="382" r:id="rId39"/>
    <p:sldId id="379" r:id="rId40"/>
    <p:sldId id="378" r:id="rId41"/>
    <p:sldId id="377" r:id="rId42"/>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5A12"/>
    <a:srgbClr val="E9741F"/>
    <a:srgbClr val="A0A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82" autoAdjust="0"/>
    <p:restoredTop sz="88034" autoAdjust="0"/>
  </p:normalViewPr>
  <p:slideViewPr>
    <p:cSldViewPr>
      <p:cViewPr varScale="1">
        <p:scale>
          <a:sx n="53" d="100"/>
          <a:sy n="53" d="100"/>
        </p:scale>
        <p:origin x="1128"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a:lstStyle>
            <a:extLst/>
          </a:lstStyle>
          <a:p>
            <a:fld id="{31555DB1-8736-42A3-B48D-2B08FB93332A}" type="datetimeFigureOut">
              <a:rPr lang="en-US" smtClean="0"/>
              <a:pPr/>
              <a:t>8/23/2015</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a:lstStyle>
            <a:extLst/>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a:lstStyle>
            <a:extLst/>
          </a:lstStyle>
          <a:p>
            <a:fld id="{5400D380-E0D7-4EB1-B91E-BFCC7DA7F29D}" type="slidenum">
              <a:rPr lang="en-US" smtClean="0"/>
              <a:pPr/>
              <a:t>‹#›</a:t>
            </a:fld>
            <a:endParaRPr lang="en-US"/>
          </a:p>
        </p:txBody>
      </p:sp>
    </p:spTree>
    <p:extLst>
      <p:ext uri="{BB962C8B-B14F-4D97-AF65-F5344CB8AC3E}">
        <p14:creationId xmlns:p14="http://schemas.microsoft.com/office/powerpoint/2010/main" val="38790791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a:lstStyle>
            <a:extLst/>
          </a:lstStyle>
          <a:p>
            <a:fld id="{0BDB199F-A56C-4049-BA04-1447030960FF}" type="datetimeFigureOut">
              <a:rPr lang="en-US" smtClean="0"/>
              <a:pPr/>
              <a:t>8/23/2015</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extLst/>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a:lstStyle>
            <a:extLst/>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extLst/>
          </a:lstStyle>
          <a:p>
            <a:fld id="{B3A019F3-8596-4028-9847-CBD3A185B07A}" type="slidenum">
              <a:rPr lang="en-US" smtClean="0"/>
              <a:pPr/>
              <a:t>‹#›</a:t>
            </a:fld>
            <a:endParaRPr lang="en-US"/>
          </a:p>
        </p:txBody>
      </p:sp>
    </p:spTree>
    <p:extLst>
      <p:ext uri="{BB962C8B-B14F-4D97-AF65-F5344CB8AC3E}">
        <p14:creationId xmlns:p14="http://schemas.microsoft.com/office/powerpoint/2010/main" val="359852706"/>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a:t>
            </a:fld>
            <a:endParaRPr lang="en-US"/>
          </a:p>
        </p:txBody>
      </p:sp>
    </p:spTree>
    <p:extLst>
      <p:ext uri="{BB962C8B-B14F-4D97-AF65-F5344CB8AC3E}">
        <p14:creationId xmlns:p14="http://schemas.microsoft.com/office/powerpoint/2010/main" val="3709431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3</a:t>
            </a:fld>
            <a:endParaRPr lang="en-US"/>
          </a:p>
        </p:txBody>
      </p:sp>
    </p:spTree>
    <p:extLst>
      <p:ext uri="{BB962C8B-B14F-4D97-AF65-F5344CB8AC3E}">
        <p14:creationId xmlns:p14="http://schemas.microsoft.com/office/powerpoint/2010/main" val="3400696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18</a:t>
            </a:fld>
            <a:endParaRPr lang="en-US"/>
          </a:p>
        </p:txBody>
      </p:sp>
    </p:spTree>
    <p:extLst>
      <p:ext uri="{BB962C8B-B14F-4D97-AF65-F5344CB8AC3E}">
        <p14:creationId xmlns:p14="http://schemas.microsoft.com/office/powerpoint/2010/main" val="2652573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29</a:t>
            </a:fld>
            <a:endParaRPr lang="en-US"/>
          </a:p>
        </p:txBody>
      </p:sp>
    </p:spTree>
    <p:extLst>
      <p:ext uri="{BB962C8B-B14F-4D97-AF65-F5344CB8AC3E}">
        <p14:creationId xmlns:p14="http://schemas.microsoft.com/office/powerpoint/2010/main" val="1241692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30</a:t>
            </a:fld>
            <a:endParaRPr lang="en-US"/>
          </a:p>
        </p:txBody>
      </p:sp>
    </p:spTree>
    <p:extLst>
      <p:ext uri="{BB962C8B-B14F-4D97-AF65-F5344CB8AC3E}">
        <p14:creationId xmlns:p14="http://schemas.microsoft.com/office/powerpoint/2010/main" val="1120634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32</a:t>
            </a:fld>
            <a:endParaRPr lang="en-US"/>
          </a:p>
        </p:txBody>
      </p:sp>
    </p:spTree>
    <p:extLst>
      <p:ext uri="{BB962C8B-B14F-4D97-AF65-F5344CB8AC3E}">
        <p14:creationId xmlns:p14="http://schemas.microsoft.com/office/powerpoint/2010/main" val="40876966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 y="-381000"/>
            <a:ext cx="9194800" cy="4876799"/>
          </a:xfrm>
          <a:prstGeom prst="rect">
            <a:avLst/>
          </a:prstGeom>
        </p:spPr>
      </p:pic>
      <p:sp>
        <p:nvSpPr>
          <p:cNvPr id="8" name="Rectangle 10"/>
          <p:cNvSpPr/>
          <p:nvPr userDrawn="1"/>
        </p:nvSpPr>
        <p:spPr>
          <a:xfrm>
            <a:off x="-152400" y="3505200"/>
            <a:ext cx="9309100" cy="3352800"/>
          </a:xfrm>
          <a:prstGeom prst="rect">
            <a:avLst/>
          </a:prstGeom>
          <a:solidFill>
            <a:schemeClr val="bg1"/>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9" name="Rectangle 10"/>
          <p:cNvSpPr/>
          <p:nvPr userDrawn="1"/>
        </p:nvSpPr>
        <p:spPr>
          <a:xfrm>
            <a:off x="-152400" y="3581400"/>
            <a:ext cx="9372600" cy="1143000"/>
          </a:xfrm>
          <a:prstGeom prst="rect">
            <a:avLst/>
          </a:prstGeom>
          <a:solidFill>
            <a:schemeClr val="bg2">
              <a:lumMod val="2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 name="Rectangle 2"/>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smtClean="0"/>
              <a:t>Click to edit Master title style</a:t>
            </a:r>
            <a:endParaRPr lang="en-US" dirty="0"/>
          </a:p>
        </p:txBody>
      </p:sp>
      <p:sp>
        <p:nvSpPr>
          <p:cNvPr id="3" name="Rectangle 3"/>
          <p:cNvSpPr>
            <a:spLocks noGrp="1"/>
          </p:cNvSpPr>
          <p:nvPr>
            <p:ph type="subTitle" idx="1" hasCustomPrompt="1"/>
          </p:nvPr>
        </p:nvSpPr>
        <p:spPr>
          <a:xfrm>
            <a:off x="228600" y="4724400"/>
            <a:ext cx="5334000" cy="228600"/>
          </a:xfrm>
          <a:solidFill>
            <a:schemeClr val="bg1"/>
          </a:solidFill>
        </p:spPr>
        <p:txBody>
          <a:bodyPr/>
          <a:lstStyle>
            <a:lvl1pPr marL="0" indent="0" algn="l">
              <a:buNone/>
              <a:defRPr sz="1100" b="1">
                <a:solidFill>
                  <a:schemeClr val="accent4">
                    <a:shade val="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add author information</a:t>
            </a:r>
            <a:endParaRPr lang="en-US" dirty="0"/>
          </a:p>
        </p:txBody>
      </p:sp>
      <p:sp>
        <p:nvSpPr>
          <p:cNvPr id="15" name="Rectangle 15"/>
          <p:cNvSpPr>
            <a:spLocks noGrp="1"/>
          </p:cNvSpPr>
          <p:nvPr>
            <p:ph type="sldNum" sz="quarter" idx="11"/>
          </p:nvPr>
        </p:nvSpPr>
        <p:spPr>
          <a:xfrm>
            <a:off x="6477000" y="6477000"/>
            <a:ext cx="1021080" cy="304800"/>
          </a:xfrm>
        </p:spPr>
        <p:txBody>
          <a:bodyPr anchor="ctr"/>
          <a:lstStyle>
            <a:extLst/>
          </a:lstStyle>
          <a:p>
            <a:pPr algn="r"/>
            <a:fld id="{256D3EEF-DE4E-429D-8EC4-DDC531AFF587}" type="slidenum">
              <a:rPr lang="en-US" sz="1000" smtClean="0"/>
              <a:pPr algn="r"/>
              <a:t>‹#›</a:t>
            </a:fld>
            <a:endParaRPr lang="en-US" dirty="0"/>
          </a:p>
        </p:txBody>
      </p:sp>
      <p:sp>
        <p:nvSpPr>
          <p:cNvPr id="16" name="Rectangle 16"/>
          <p:cNvSpPr>
            <a:spLocks noGrp="1"/>
          </p:cNvSpPr>
          <p:nvPr>
            <p:ph type="ftr" sz="quarter" idx="12"/>
          </p:nvPr>
        </p:nvSpPr>
        <p:spPr/>
        <p:txBody>
          <a:bodyPr/>
          <a:lstStyle>
            <a:extLst/>
          </a:lstStyle>
          <a:p>
            <a:endParaRPr lang="en-US" dirty="0"/>
          </a:p>
        </p:txBody>
      </p:sp>
      <p:sp>
        <p:nvSpPr>
          <p:cNvPr id="10" name="Date Placeholder 9"/>
          <p:cNvSpPr>
            <a:spLocks noGrp="1"/>
          </p:cNvSpPr>
          <p:nvPr>
            <p:ph type="dt" sz="half" idx="10"/>
          </p:nvPr>
        </p:nvSpPr>
        <p:spPr>
          <a:xfrm>
            <a:off x="228600" y="6477000"/>
            <a:ext cx="1600200" cy="304800"/>
          </a:xfrm>
        </p:spPr>
        <p:txBody>
          <a:bodyPr anchor="ctr"/>
          <a:lstStyle>
            <a:lvl1pPr algn="l">
              <a:defRPr>
                <a:solidFill>
                  <a:srgbClr val="A0A0A0"/>
                </a:solidFill>
              </a:defRPr>
            </a:lvl1pPr>
            <a:extLst/>
          </a:lstStyle>
          <a:p>
            <a:fld id="{5A8D346D-A53F-433C-9D37-45A337EA482C}" type="datetime1">
              <a:rPr lang="en-US" smtClean="0"/>
              <a:pPr/>
              <a:t>8/23/2015</a:t>
            </a:fld>
            <a:endParaRPr lang="en-US" dirty="0"/>
          </a:p>
        </p:txBody>
      </p:sp>
      <p:sp>
        <p:nvSpPr>
          <p:cNvPr id="12" name="Rectangle 11"/>
          <p:cNvSpPr/>
          <p:nvPr userDrawn="1"/>
        </p:nvSpPr>
        <p:spPr>
          <a:xfrm>
            <a:off x="-228600" y="4627593"/>
            <a:ext cx="9448800" cy="45719"/>
          </a:xfrm>
          <a:prstGeom prst="rect">
            <a:avLst/>
          </a:prstGeom>
          <a:solidFill>
            <a:schemeClr val="accent3">
              <a:lumMod val="60000"/>
              <a:lumOff val="40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943600" y="6339840"/>
            <a:ext cx="3200400" cy="51816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Up: 1 Top, 2 Bottom">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80772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15"/>
          </p:nvPr>
        </p:nvSpPr>
        <p:spPr>
          <a:xfrm>
            <a:off x="301752" y="609600"/>
            <a:ext cx="8074152"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8"/>
          <p:cNvSpPr>
            <a:spLocks noGrp="1"/>
          </p:cNvSpPr>
          <p:nvPr>
            <p:ph type="body" sz="quarter" idx="16" hasCustomPrompt="1"/>
          </p:nvPr>
        </p:nvSpPr>
        <p:spPr>
          <a:xfrm>
            <a:off x="3017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8"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20" hasCustomPrompt="1"/>
          </p:nvPr>
        </p:nvSpPr>
        <p:spPr>
          <a:xfrm>
            <a:off x="44165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3" name="Rectangle 11"/>
          <p:cNvSpPr>
            <a:spLocks noGrp="1"/>
          </p:cNvSpPr>
          <p:nvPr>
            <p:ph sz="quarter" idx="21"/>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Rectangle 19"/>
          <p:cNvSpPr>
            <a:spLocks noGrp="1"/>
          </p:cNvSpPr>
          <p:nvPr>
            <p:ph type="dt" sz="half" idx="22"/>
          </p:nvPr>
        </p:nvSpPr>
        <p:spPr/>
        <p:txBody>
          <a:bodyPr/>
          <a:lstStyle>
            <a:extLst/>
          </a:lstStyle>
          <a:p>
            <a:pPr algn="r"/>
            <a:fld id="{FEC9D3F2-7140-49B9-866C-D21246A5836E}" type="datetime1">
              <a:rPr lang="en-US" smtClean="0"/>
              <a:pPr algn="r"/>
              <a:t>8/23/2015</a:t>
            </a:fld>
            <a:endParaRPr lang="en-US"/>
          </a:p>
        </p:txBody>
      </p:sp>
      <p:sp>
        <p:nvSpPr>
          <p:cNvPr id="20" name="Rectangle 20"/>
          <p:cNvSpPr>
            <a:spLocks noGrp="1"/>
          </p:cNvSpPr>
          <p:nvPr>
            <p:ph type="sldNum" sz="quarter" idx="23"/>
          </p:nvPr>
        </p:nvSpPr>
        <p:spPr/>
        <p:txBody>
          <a:bodyPr/>
          <a:lstStyle>
            <a:extLst/>
          </a:lstStyle>
          <a:p>
            <a:pPr algn="r"/>
            <a:fld id="{256D3EEF-DE4E-429D-8EC4-DDC531AFF587}" type="slidenum">
              <a:rPr lang="en-US" sz="1000" smtClean="0"/>
              <a:pPr algn="r"/>
              <a:t>‹#›</a:t>
            </a:fld>
            <a:endParaRPr lang="en-US"/>
          </a:p>
        </p:txBody>
      </p:sp>
      <p:sp>
        <p:nvSpPr>
          <p:cNvPr id="22" name="Rectangle 22"/>
          <p:cNvSpPr>
            <a:spLocks noGrp="1"/>
          </p:cNvSpPr>
          <p:nvPr>
            <p:ph type="ftr" sz="quarter" idx="24"/>
          </p:nvPr>
        </p:nvSpPr>
        <p:spPr/>
        <p:txBody>
          <a:bodyPr/>
          <a:lstStyle>
            <a:extLst/>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16" name="Rectangle 8"/>
          <p:cNvSpPr>
            <a:spLocks noGrp="1"/>
          </p:cNvSpPr>
          <p:nvPr>
            <p:ph type="body" sz="quarter" idx="13" hasCustomPrompt="1"/>
          </p:nvPr>
        </p:nvSpPr>
        <p:spPr>
          <a:xfrm>
            <a:off x="304800" y="381000"/>
            <a:ext cx="3962400" cy="228600"/>
          </a:xfrm>
          <a:solidFill>
            <a:srgbClr val="BA5A12"/>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Rectangle 8"/>
          <p:cNvSpPr>
            <a:spLocks noGrp="1"/>
          </p:cNvSpPr>
          <p:nvPr>
            <p:ph type="body" sz="quarter" idx="16" hasCustomPrompt="1"/>
          </p:nvPr>
        </p:nvSpPr>
        <p:spPr>
          <a:xfrm>
            <a:off x="301752" y="3319272"/>
            <a:ext cx="3965448" cy="228600"/>
          </a:xfrm>
          <a:solidFill>
            <a:srgbClr val="BA5A12"/>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18" hasCustomPrompt="1"/>
          </p:nvPr>
        </p:nvSpPr>
        <p:spPr>
          <a:xfrm>
            <a:off x="4419600" y="381000"/>
            <a:ext cx="3962400" cy="228600"/>
          </a:xfrm>
          <a:solidFill>
            <a:srgbClr val="BA5A12"/>
          </a:solidFill>
        </p:spPr>
        <p:txBody>
          <a:bodyPr/>
          <a:lstStyle>
            <a:lvl1pPr>
              <a:defRPr b="1">
                <a:solidFill>
                  <a:schemeClr val="bg1"/>
                </a:solidFill>
              </a:defRPr>
            </a:lvl1pPr>
            <a:extLst/>
          </a:lstStyle>
          <a:p>
            <a:pPr lvl="0"/>
            <a:r>
              <a:rPr lang="en-US" dirty="0" smtClean="0"/>
              <a:t>Click to add heading</a:t>
            </a:r>
            <a:endParaRPr lang="en-US"/>
          </a:p>
        </p:txBody>
      </p:sp>
      <p:sp>
        <p:nvSpPr>
          <p:cNvPr id="24" name="Rectangle 11"/>
          <p:cNvSpPr>
            <a:spLocks noGrp="1"/>
          </p:cNvSpPr>
          <p:nvPr>
            <p:ph sz="quarter" idx="19"/>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20" hasCustomPrompt="1"/>
          </p:nvPr>
        </p:nvSpPr>
        <p:spPr>
          <a:xfrm>
            <a:off x="4416552" y="3319272"/>
            <a:ext cx="3965448" cy="228600"/>
          </a:xfrm>
          <a:solidFill>
            <a:srgbClr val="BA5A12"/>
          </a:solidFill>
        </p:spPr>
        <p:txBody>
          <a:bodyPr/>
          <a:lstStyle>
            <a:lvl1pPr>
              <a:defRPr b="1">
                <a:solidFill>
                  <a:schemeClr val="bg1"/>
                </a:solidFill>
              </a:defRPr>
            </a:lvl1pPr>
            <a:extLst/>
          </a:lstStyle>
          <a:p>
            <a:pPr lvl="0"/>
            <a:r>
              <a:rPr lang="en-US" dirty="0" smtClean="0"/>
              <a:t>Click to add heading</a:t>
            </a:r>
            <a:endParaRPr lang="en-US"/>
          </a:p>
        </p:txBody>
      </p:sp>
      <p:sp>
        <p:nvSpPr>
          <p:cNvPr id="26" name="Rectangle 11"/>
          <p:cNvSpPr>
            <a:spLocks noGrp="1"/>
          </p:cNvSpPr>
          <p:nvPr>
            <p:ph sz="quarter" idx="21"/>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Rectangle 23"/>
          <p:cNvSpPr>
            <a:spLocks noGrp="1"/>
          </p:cNvSpPr>
          <p:nvPr>
            <p:ph type="dt" sz="half" idx="22"/>
          </p:nvPr>
        </p:nvSpPr>
        <p:spPr/>
        <p:txBody>
          <a:bodyPr/>
          <a:lstStyle>
            <a:extLst/>
          </a:lstStyle>
          <a:p>
            <a:pPr algn="r"/>
            <a:fld id="{CBEC585F-C108-48D6-9331-6628A0FBB73B}" type="datetime1">
              <a:rPr lang="en-US" smtClean="0"/>
              <a:pPr algn="r"/>
              <a:t>8/23/2015</a:t>
            </a:fld>
            <a:endParaRPr lang="en-US"/>
          </a:p>
        </p:txBody>
      </p:sp>
      <p:sp>
        <p:nvSpPr>
          <p:cNvPr id="27" name="Rectangle 27"/>
          <p:cNvSpPr>
            <a:spLocks noGrp="1"/>
          </p:cNvSpPr>
          <p:nvPr>
            <p:ph type="sldNum" sz="quarter" idx="23"/>
          </p:nvPr>
        </p:nvSpPr>
        <p:spPr/>
        <p:txBody>
          <a:bodyPr/>
          <a:lstStyle>
            <a:extLst/>
          </a:lstStyle>
          <a:p>
            <a:pPr algn="r"/>
            <a:fld id="{256D3EEF-DE4E-429D-8EC4-DDC531AFF587}" type="slidenum">
              <a:rPr lang="en-US" sz="1000" smtClean="0"/>
              <a:pPr algn="r"/>
              <a:t>‹#›</a:t>
            </a:fld>
            <a:endParaRPr lang="en-US"/>
          </a:p>
        </p:txBody>
      </p:sp>
      <p:sp>
        <p:nvSpPr>
          <p:cNvPr id="28" name="Rectangle 28"/>
          <p:cNvSpPr>
            <a:spLocks noGrp="1"/>
          </p:cNvSpPr>
          <p:nvPr>
            <p:ph type="ftr" sz="quarter" idx="24"/>
          </p:nvPr>
        </p:nvSpPr>
        <p:spPr/>
        <p:txBody>
          <a:bodyPr/>
          <a:lstStyle>
            <a:extLst/>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Up: 1 Left, 3 Right">
    <p:spTree>
      <p:nvGrpSpPr>
        <p:cNvPr id="1" name=""/>
        <p:cNvGrpSpPr/>
        <p:nvPr/>
      </p:nvGrpSpPr>
      <p:grpSpPr>
        <a:xfrm>
          <a:off x="0" y="0"/>
          <a:ext cx="0" cy="0"/>
          <a:chOff x="0" y="0"/>
          <a:chExt cx="0" cy="0"/>
        </a:xfrm>
      </p:grpSpPr>
      <p:sp>
        <p:nvSpPr>
          <p:cNvPr id="4" name="Rectangle 2"/>
          <p:cNvSpPr>
            <a:spLocks noGrp="1"/>
          </p:cNvSpPr>
          <p:nvPr>
            <p:ph type="title"/>
          </p:nvPr>
        </p:nvSpPr>
        <p:spPr/>
        <p:txBody>
          <a:bodyPr/>
          <a:lstStyle>
            <a:extLst/>
          </a:lstStyle>
          <a:p>
            <a:r>
              <a:rPr lang="en-US" smtClean="0"/>
              <a:t>Click to edit Master title style</a:t>
            </a:r>
            <a:endParaRPr lang="en-US"/>
          </a:p>
        </p:txBody>
      </p:sp>
      <p:sp>
        <p:nvSpPr>
          <p:cNvPr id="10" name="Rectangle 8"/>
          <p:cNvSpPr>
            <a:spLocks noGrp="1"/>
          </p:cNvSpPr>
          <p:nvPr>
            <p:ph type="body" sz="quarter" idx="14" hasCustomPrompt="1"/>
          </p:nvPr>
        </p:nvSpPr>
        <p:spPr>
          <a:xfrm>
            <a:off x="44196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8" name="Rectangle 11"/>
          <p:cNvSpPr>
            <a:spLocks noGrp="1"/>
          </p:cNvSpPr>
          <p:nvPr>
            <p:ph sz="quarter" idx="16"/>
          </p:nvPr>
        </p:nvSpPr>
        <p:spPr>
          <a:xfrm>
            <a:off x="44196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Rectangle 8"/>
          <p:cNvSpPr>
            <a:spLocks noGrp="1"/>
          </p:cNvSpPr>
          <p:nvPr>
            <p:ph type="body" sz="quarter" idx="13" hasCustomPrompt="1"/>
          </p:nvPr>
        </p:nvSpPr>
        <p:spPr>
          <a:xfrm>
            <a:off x="304800"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0"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Rectangle 8"/>
          <p:cNvSpPr>
            <a:spLocks noGrp="1"/>
          </p:cNvSpPr>
          <p:nvPr>
            <p:ph type="body" sz="quarter" idx="17" hasCustomPrompt="1"/>
          </p:nvPr>
        </p:nvSpPr>
        <p:spPr>
          <a:xfrm>
            <a:off x="4416552" y="234086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3" name="Rectangle 11"/>
          <p:cNvSpPr>
            <a:spLocks noGrp="1"/>
          </p:cNvSpPr>
          <p:nvPr>
            <p:ph sz="quarter" idx="18"/>
          </p:nvPr>
        </p:nvSpPr>
        <p:spPr>
          <a:xfrm>
            <a:off x="44165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8"/>
          <p:cNvSpPr>
            <a:spLocks noGrp="1"/>
          </p:cNvSpPr>
          <p:nvPr>
            <p:ph type="body" sz="quarter" idx="19" hasCustomPrompt="1"/>
          </p:nvPr>
        </p:nvSpPr>
        <p:spPr>
          <a:xfrm>
            <a:off x="4419600" y="429158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20"/>
          </p:nvPr>
        </p:nvSpPr>
        <p:spPr>
          <a:xfrm>
            <a:off x="44196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1"/>
          </p:nvPr>
        </p:nvSpPr>
        <p:spPr/>
        <p:txBody>
          <a:bodyPr/>
          <a:lstStyle>
            <a:extLst/>
          </a:lstStyle>
          <a:p>
            <a:pPr algn="r"/>
            <a:fld id="{7293A964-5F5E-47DC-ABD9-08A6A9FFD04F}" type="datetime1">
              <a:rPr lang="en-US" smtClean="0"/>
              <a:pPr algn="r"/>
              <a:t>8/23/2015</a:t>
            </a:fld>
            <a:endParaRPr lang="en-US"/>
          </a:p>
        </p:txBody>
      </p:sp>
      <p:sp>
        <p:nvSpPr>
          <p:cNvPr id="18" name="Rectangle 18"/>
          <p:cNvSpPr>
            <a:spLocks noGrp="1"/>
          </p:cNvSpPr>
          <p:nvPr>
            <p:ph type="sldNum" sz="quarter" idx="22"/>
          </p:nvPr>
        </p:nvSpPr>
        <p:spPr/>
        <p:txBody>
          <a:bodyPr/>
          <a:lstStyle>
            <a:extLst/>
          </a:lstStyle>
          <a:p>
            <a:pPr algn="r"/>
            <a:fld id="{256D3EEF-DE4E-429D-8EC4-DDC531AFF587}" type="slidenum">
              <a:rPr lang="en-US" sz="1000" smtClean="0"/>
              <a:pPr algn="r"/>
              <a:t>‹#›</a:t>
            </a:fld>
            <a:endParaRPr lang="en-US"/>
          </a:p>
        </p:txBody>
      </p:sp>
      <p:sp>
        <p:nvSpPr>
          <p:cNvPr id="21" name="Rectangle 21"/>
          <p:cNvSpPr>
            <a:spLocks noGrp="1"/>
          </p:cNvSpPr>
          <p:nvPr>
            <p:ph type="ftr" sz="quarter" idx="23"/>
          </p:nvPr>
        </p:nvSpPr>
        <p:spPr/>
        <p:txBody>
          <a:bodyPr/>
          <a:lstStyle>
            <a:extLst/>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Up: 3 Left, 1 Righ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a:p>
        </p:txBody>
      </p:sp>
      <p:sp>
        <p:nvSpPr>
          <p:cNvPr id="18" name="Rectangle 8"/>
          <p:cNvSpPr>
            <a:spLocks noGrp="1"/>
          </p:cNvSpPr>
          <p:nvPr>
            <p:ph type="body" sz="quarter" idx="13" hasCustomPrompt="1"/>
          </p:nvPr>
        </p:nvSpPr>
        <p:spPr>
          <a:xfrm>
            <a:off x="4416552"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5"/>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8"/>
          <p:cNvSpPr>
            <a:spLocks noGrp="1"/>
          </p:cNvSpPr>
          <p:nvPr>
            <p:ph type="body" sz="quarter" idx="14" hasCustomPrompt="1"/>
          </p:nvPr>
        </p:nvSpPr>
        <p:spPr>
          <a:xfrm>
            <a:off x="3048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0" name="Rectangle 11"/>
          <p:cNvSpPr>
            <a:spLocks noGrp="1"/>
          </p:cNvSpPr>
          <p:nvPr>
            <p:ph sz="quarter" idx="16"/>
          </p:nvPr>
        </p:nvSpPr>
        <p:spPr>
          <a:xfrm>
            <a:off x="3048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8"/>
          <p:cNvSpPr>
            <a:spLocks noGrp="1"/>
          </p:cNvSpPr>
          <p:nvPr>
            <p:ph type="body" sz="quarter" idx="17" hasCustomPrompt="1"/>
          </p:nvPr>
        </p:nvSpPr>
        <p:spPr>
          <a:xfrm>
            <a:off x="301752" y="234086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8"/>
          </p:nvPr>
        </p:nvSpPr>
        <p:spPr>
          <a:xfrm>
            <a:off x="3017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9" hasCustomPrompt="1"/>
          </p:nvPr>
        </p:nvSpPr>
        <p:spPr>
          <a:xfrm>
            <a:off x="304800" y="429158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6" name="Rectangle 11"/>
          <p:cNvSpPr>
            <a:spLocks noGrp="1"/>
          </p:cNvSpPr>
          <p:nvPr>
            <p:ph sz="quarter" idx="20"/>
          </p:nvPr>
        </p:nvSpPr>
        <p:spPr>
          <a:xfrm>
            <a:off x="3048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1"/>
          </p:nvPr>
        </p:nvSpPr>
        <p:spPr/>
        <p:txBody>
          <a:bodyPr/>
          <a:lstStyle>
            <a:extLst/>
          </a:lstStyle>
          <a:p>
            <a:pPr algn="r"/>
            <a:fld id="{968C9C2A-D3B8-4543-8A47-F59C20C16D9A}" type="datetime1">
              <a:rPr lang="en-US" smtClean="0"/>
              <a:pPr algn="r"/>
              <a:t>8/23/2015</a:t>
            </a:fld>
            <a:endParaRPr lang="en-US" dirty="0"/>
          </a:p>
        </p:txBody>
      </p:sp>
      <p:sp>
        <p:nvSpPr>
          <p:cNvPr id="19" name="Rectangle 19"/>
          <p:cNvSpPr>
            <a:spLocks noGrp="1"/>
          </p:cNvSpPr>
          <p:nvPr>
            <p:ph type="sldNum" sz="quarter" idx="22"/>
          </p:nvPr>
        </p:nvSpPr>
        <p:spPr/>
        <p:txBody>
          <a:bodyPr/>
          <a:lstStyle>
            <a:extLst/>
          </a:lstStyle>
          <a:p>
            <a:pPr algn="r"/>
            <a:fld id="{256D3EEF-DE4E-429D-8EC4-DDC531AFF587}" type="slidenum">
              <a:rPr lang="en-US" sz="1000" smtClean="0"/>
              <a:pPr algn="r"/>
              <a:t>‹#›</a:t>
            </a:fld>
            <a:endParaRPr lang="en-US"/>
          </a:p>
        </p:txBody>
      </p:sp>
      <p:sp>
        <p:nvSpPr>
          <p:cNvPr id="20" name="Rectangle 20"/>
          <p:cNvSpPr>
            <a:spLocks noGrp="1"/>
          </p:cNvSpPr>
          <p:nvPr>
            <p:ph type="ftr" sz="quarter" idx="23"/>
          </p:nvPr>
        </p:nvSpPr>
        <p:spPr/>
        <p:txBody>
          <a:bodyPr/>
          <a:lstStyle>
            <a:extLst/>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5-Up: 2 Left, 3 Right">
    <p:spTree>
      <p:nvGrpSpPr>
        <p:cNvPr id="1" name=""/>
        <p:cNvGrpSpPr/>
        <p:nvPr/>
      </p:nvGrpSpPr>
      <p:grpSpPr>
        <a:xfrm>
          <a:off x="0" y="0"/>
          <a:ext cx="0" cy="0"/>
          <a:chOff x="0" y="0"/>
          <a:chExt cx="0" cy="0"/>
        </a:xfrm>
      </p:grpSpPr>
      <p:sp>
        <p:nvSpPr>
          <p:cNvPr id="20" name="Rectangle 2"/>
          <p:cNvSpPr>
            <a:spLocks noGrp="1"/>
          </p:cNvSpPr>
          <p:nvPr>
            <p:ph type="title"/>
          </p:nvPr>
        </p:nvSpPr>
        <p:spPr/>
        <p:txBody>
          <a:bodyPr/>
          <a:lstStyle>
            <a:extLst/>
          </a:lstStyle>
          <a:p>
            <a:r>
              <a:rPr lang="en-US" smtClean="0"/>
              <a:t>Click to edit Master title style</a:t>
            </a:r>
            <a:endParaRPr lang="en-US"/>
          </a:p>
        </p:txBody>
      </p:sp>
      <p:sp>
        <p:nvSpPr>
          <p:cNvPr id="23" name="Rectangle 8"/>
          <p:cNvSpPr>
            <a:spLocks noGrp="1"/>
          </p:cNvSpPr>
          <p:nvPr>
            <p:ph type="body" sz="quarter" idx="13" hasCustomPrompt="1"/>
          </p:nvPr>
        </p:nvSpPr>
        <p:spPr>
          <a:xfrm>
            <a:off x="3048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4"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16" hasCustomPrompt="1"/>
          </p:nvPr>
        </p:nvSpPr>
        <p:spPr>
          <a:xfrm>
            <a:off x="3017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6"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Rectangle 8"/>
          <p:cNvSpPr>
            <a:spLocks noGrp="1"/>
          </p:cNvSpPr>
          <p:nvPr>
            <p:ph type="body" sz="quarter" idx="14" hasCustomPrompt="1"/>
          </p:nvPr>
        </p:nvSpPr>
        <p:spPr>
          <a:xfrm>
            <a:off x="44196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9" name="Rectangle 11"/>
          <p:cNvSpPr>
            <a:spLocks noGrp="1"/>
          </p:cNvSpPr>
          <p:nvPr>
            <p:ph sz="quarter" idx="18"/>
          </p:nvPr>
        </p:nvSpPr>
        <p:spPr>
          <a:xfrm>
            <a:off x="44196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Rectangle 8"/>
          <p:cNvSpPr>
            <a:spLocks noGrp="1"/>
          </p:cNvSpPr>
          <p:nvPr>
            <p:ph type="body" sz="quarter" idx="19" hasCustomPrompt="1"/>
          </p:nvPr>
        </p:nvSpPr>
        <p:spPr>
          <a:xfrm>
            <a:off x="4416552" y="234086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32" name="Rectangle 11"/>
          <p:cNvSpPr>
            <a:spLocks noGrp="1"/>
          </p:cNvSpPr>
          <p:nvPr>
            <p:ph sz="quarter" idx="20"/>
          </p:nvPr>
        </p:nvSpPr>
        <p:spPr>
          <a:xfrm>
            <a:off x="44165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3" name="Rectangle 8"/>
          <p:cNvSpPr>
            <a:spLocks noGrp="1"/>
          </p:cNvSpPr>
          <p:nvPr>
            <p:ph type="body" sz="quarter" idx="21" hasCustomPrompt="1"/>
          </p:nvPr>
        </p:nvSpPr>
        <p:spPr>
          <a:xfrm>
            <a:off x="4419600" y="429158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34" name="Rectangle 11"/>
          <p:cNvSpPr>
            <a:spLocks noGrp="1"/>
          </p:cNvSpPr>
          <p:nvPr>
            <p:ph sz="quarter" idx="22"/>
          </p:nvPr>
        </p:nvSpPr>
        <p:spPr>
          <a:xfrm>
            <a:off x="44196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Rectangle 16"/>
          <p:cNvSpPr>
            <a:spLocks noGrp="1"/>
          </p:cNvSpPr>
          <p:nvPr>
            <p:ph type="dt" sz="half" idx="23"/>
          </p:nvPr>
        </p:nvSpPr>
        <p:spPr/>
        <p:txBody>
          <a:bodyPr/>
          <a:lstStyle>
            <a:extLst/>
          </a:lstStyle>
          <a:p>
            <a:pPr algn="r"/>
            <a:fld id="{29ED4C97-3C5D-482A-99AD-AD992C3024DE}" type="datetime1">
              <a:rPr lang="en-US" smtClean="0"/>
              <a:pPr algn="r"/>
              <a:t>8/23/2015</a:t>
            </a:fld>
            <a:endParaRPr lang="en-US"/>
          </a:p>
        </p:txBody>
      </p:sp>
      <p:sp>
        <p:nvSpPr>
          <p:cNvPr id="17" name="Rectangle 17"/>
          <p:cNvSpPr>
            <a:spLocks noGrp="1"/>
          </p:cNvSpPr>
          <p:nvPr>
            <p:ph type="sldNum" sz="quarter" idx="24"/>
          </p:nvPr>
        </p:nvSpPr>
        <p:spPr/>
        <p:txBody>
          <a:bodyPr/>
          <a:lstStyle>
            <a:extLst/>
          </a:lstStyle>
          <a:p>
            <a:pPr algn="r"/>
            <a:fld id="{256D3EEF-DE4E-429D-8EC4-DDC531AFF587}" type="slidenum">
              <a:rPr lang="en-US" sz="1000" smtClean="0"/>
              <a:pPr algn="r"/>
              <a:t>‹#›</a:t>
            </a:fld>
            <a:endParaRPr lang="en-US"/>
          </a:p>
        </p:txBody>
      </p:sp>
      <p:sp>
        <p:nvSpPr>
          <p:cNvPr id="18" name="Rectangle 18"/>
          <p:cNvSpPr>
            <a:spLocks noGrp="1"/>
          </p:cNvSpPr>
          <p:nvPr>
            <p:ph type="ftr" sz="quarter" idx="25"/>
          </p:nvPr>
        </p:nvSpPr>
        <p:spPr/>
        <p:txBody>
          <a:bodyPr/>
          <a:lstStyle>
            <a:extLst/>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5-Up: 3 Left, 2 Right">
    <p:spTree>
      <p:nvGrpSpPr>
        <p:cNvPr id="1" name=""/>
        <p:cNvGrpSpPr/>
        <p:nvPr/>
      </p:nvGrpSpPr>
      <p:grpSpPr>
        <a:xfrm>
          <a:off x="0" y="0"/>
          <a:ext cx="0" cy="0"/>
          <a:chOff x="0" y="0"/>
          <a:chExt cx="0" cy="0"/>
        </a:xfrm>
      </p:grpSpPr>
      <p:sp>
        <p:nvSpPr>
          <p:cNvPr id="5" name="Rectangle 2"/>
          <p:cNvSpPr>
            <a:spLocks noGrp="1"/>
          </p:cNvSpPr>
          <p:nvPr>
            <p:ph type="title"/>
          </p:nvPr>
        </p:nvSpPr>
        <p:spPr/>
        <p:txBody>
          <a:bodyPr/>
          <a:lstStyle>
            <a:extLst/>
          </a:lstStyle>
          <a:p>
            <a:r>
              <a:rPr lang="en-US" smtClean="0"/>
              <a:t>Click to edit Master title style</a:t>
            </a:r>
            <a:endParaRPr lang="en-US"/>
          </a:p>
        </p:txBody>
      </p:sp>
      <p:sp>
        <p:nvSpPr>
          <p:cNvPr id="21" name="Rectangle 8"/>
          <p:cNvSpPr>
            <a:spLocks noGrp="1"/>
          </p:cNvSpPr>
          <p:nvPr>
            <p:ph type="body" sz="quarter" idx="14" hasCustomPrompt="1"/>
          </p:nvPr>
        </p:nvSpPr>
        <p:spPr>
          <a:xfrm>
            <a:off x="307848"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2" name="Rectangle 11"/>
          <p:cNvSpPr>
            <a:spLocks noGrp="1"/>
          </p:cNvSpPr>
          <p:nvPr>
            <p:ph sz="quarter" idx="16"/>
          </p:nvPr>
        </p:nvSpPr>
        <p:spPr>
          <a:xfrm>
            <a:off x="307848"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5" name="Rectangle 8"/>
          <p:cNvSpPr>
            <a:spLocks noGrp="1"/>
          </p:cNvSpPr>
          <p:nvPr>
            <p:ph type="body" sz="quarter" idx="17" hasCustomPrompt="1"/>
          </p:nvPr>
        </p:nvSpPr>
        <p:spPr>
          <a:xfrm>
            <a:off x="304800" y="234086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6" name="Rectangle 11"/>
          <p:cNvSpPr>
            <a:spLocks noGrp="1"/>
          </p:cNvSpPr>
          <p:nvPr>
            <p:ph sz="quarter" idx="18"/>
          </p:nvPr>
        </p:nvSpPr>
        <p:spPr>
          <a:xfrm>
            <a:off x="304800"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Rectangle 8"/>
          <p:cNvSpPr>
            <a:spLocks noGrp="1"/>
          </p:cNvSpPr>
          <p:nvPr>
            <p:ph type="body" sz="quarter" idx="19" hasCustomPrompt="1"/>
          </p:nvPr>
        </p:nvSpPr>
        <p:spPr>
          <a:xfrm>
            <a:off x="307848" y="429158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8" name="Rectangle 11"/>
          <p:cNvSpPr>
            <a:spLocks noGrp="1"/>
          </p:cNvSpPr>
          <p:nvPr>
            <p:ph sz="quarter" idx="20"/>
          </p:nvPr>
        </p:nvSpPr>
        <p:spPr>
          <a:xfrm>
            <a:off x="307848"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Rectangle 8"/>
          <p:cNvSpPr>
            <a:spLocks noGrp="1"/>
          </p:cNvSpPr>
          <p:nvPr>
            <p:ph type="body" sz="quarter" idx="21" hasCustomPrompt="1"/>
          </p:nvPr>
        </p:nvSpPr>
        <p:spPr>
          <a:xfrm>
            <a:off x="44196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3" name="Rectangle 11"/>
          <p:cNvSpPr>
            <a:spLocks noGrp="1"/>
          </p:cNvSpPr>
          <p:nvPr>
            <p:ph sz="quarter" idx="22"/>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Rectangle 8"/>
          <p:cNvSpPr>
            <a:spLocks noGrp="1"/>
          </p:cNvSpPr>
          <p:nvPr>
            <p:ph type="body" sz="quarter" idx="23" hasCustomPrompt="1"/>
          </p:nvPr>
        </p:nvSpPr>
        <p:spPr>
          <a:xfrm>
            <a:off x="44165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6" name="Rectangle 11"/>
          <p:cNvSpPr>
            <a:spLocks noGrp="1"/>
          </p:cNvSpPr>
          <p:nvPr>
            <p:ph sz="quarter" idx="24"/>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5"/>
          </p:nvPr>
        </p:nvSpPr>
        <p:spPr/>
        <p:txBody>
          <a:bodyPr/>
          <a:lstStyle>
            <a:extLst/>
          </a:lstStyle>
          <a:p>
            <a:pPr algn="r"/>
            <a:fld id="{3EF8FEE9-63ED-4C1B-8C25-9B47C2DA1E72}" type="datetime1">
              <a:rPr lang="en-US" smtClean="0"/>
              <a:pPr algn="r"/>
              <a:t>8/23/2015</a:t>
            </a:fld>
            <a:endParaRPr lang="en-US"/>
          </a:p>
        </p:txBody>
      </p:sp>
      <p:sp>
        <p:nvSpPr>
          <p:cNvPr id="18" name="Rectangle 18"/>
          <p:cNvSpPr>
            <a:spLocks noGrp="1"/>
          </p:cNvSpPr>
          <p:nvPr>
            <p:ph type="sldNum" sz="quarter" idx="26"/>
          </p:nvPr>
        </p:nvSpPr>
        <p:spPr/>
        <p:txBody>
          <a:bodyPr/>
          <a:lstStyle>
            <a:extLst/>
          </a:lstStyle>
          <a:p>
            <a:pPr algn="r"/>
            <a:fld id="{256D3EEF-DE4E-429D-8EC4-DDC531AFF587}" type="slidenum">
              <a:rPr lang="en-US" sz="1000" smtClean="0"/>
              <a:pPr algn="r"/>
              <a:t>‹#›</a:t>
            </a:fld>
            <a:endParaRPr lang="en-US"/>
          </a:p>
        </p:txBody>
      </p:sp>
      <p:sp>
        <p:nvSpPr>
          <p:cNvPr id="23" name="Rectangle 23"/>
          <p:cNvSpPr>
            <a:spLocks noGrp="1"/>
          </p:cNvSpPr>
          <p:nvPr>
            <p:ph type="ftr" sz="quarter" idx="27"/>
          </p:nvPr>
        </p:nvSpPr>
        <p:spPr/>
        <p:txBody>
          <a:bodyPr/>
          <a:lstStyle>
            <a:extLst/>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ombstones">
    <p:spTree>
      <p:nvGrpSpPr>
        <p:cNvPr id="1" name=""/>
        <p:cNvGrpSpPr/>
        <p:nvPr/>
      </p:nvGrpSpPr>
      <p:grpSpPr>
        <a:xfrm>
          <a:off x="0" y="0"/>
          <a:ext cx="0" cy="0"/>
          <a:chOff x="0" y="0"/>
          <a:chExt cx="0" cy="0"/>
        </a:xfrm>
      </p:grpSpPr>
      <p:sp>
        <p:nvSpPr>
          <p:cNvPr id="23" name="Rectangle 2"/>
          <p:cNvSpPr>
            <a:spLocks noGrp="1"/>
          </p:cNvSpPr>
          <p:nvPr>
            <p:ph type="title"/>
          </p:nvPr>
        </p:nvSpPr>
        <p:spPr/>
        <p:txBody>
          <a:bodyPr/>
          <a:lstStyle>
            <a:extLst/>
          </a:lstStyle>
          <a:p>
            <a:r>
              <a:rPr lang="en-US" smtClean="0"/>
              <a:t>Click to edit Master title style</a:t>
            </a:r>
            <a:endParaRPr lang="en-US"/>
          </a:p>
        </p:txBody>
      </p:sp>
      <p:sp>
        <p:nvSpPr>
          <p:cNvPr id="9" name="Rectangle 6"/>
          <p:cNvSpPr/>
          <p:nvPr/>
        </p:nvSpPr>
        <p:spPr>
          <a:xfrm>
            <a:off x="1371600" y="14478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8" name="Rectangle 6"/>
          <p:cNvSpPr/>
          <p:nvPr/>
        </p:nvSpPr>
        <p:spPr>
          <a:xfrm>
            <a:off x="1371600" y="38862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6" name="Rectangle 6"/>
          <p:cNvSpPr/>
          <p:nvPr/>
        </p:nvSpPr>
        <p:spPr>
          <a:xfrm>
            <a:off x="3505200" y="14478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5" name="Rectangle 6"/>
          <p:cNvSpPr/>
          <p:nvPr/>
        </p:nvSpPr>
        <p:spPr>
          <a:xfrm>
            <a:off x="3505200" y="38862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31" name="Rectangle 6"/>
          <p:cNvSpPr/>
          <p:nvPr/>
        </p:nvSpPr>
        <p:spPr>
          <a:xfrm>
            <a:off x="5638800" y="14478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3" name="Rectangle 6"/>
          <p:cNvSpPr/>
          <p:nvPr/>
        </p:nvSpPr>
        <p:spPr>
          <a:xfrm>
            <a:off x="5638800" y="38862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4" name="Rectangle 10"/>
          <p:cNvSpPr>
            <a:spLocks noGrp="1"/>
          </p:cNvSpPr>
          <p:nvPr>
            <p:ph type="pic" sz="quarter" idx="13" hasCustomPrompt="1"/>
          </p:nvPr>
        </p:nvSpPr>
        <p:spPr>
          <a:xfrm>
            <a:off x="1524000" y="1600200"/>
            <a:ext cx="1371600" cy="685800"/>
          </a:xfrm>
        </p:spPr>
        <p:txBody>
          <a:bodyPr/>
          <a:lstStyle>
            <a:extLst/>
          </a:lstStyle>
          <a:p>
            <a:r>
              <a:rPr lang="en-US" dirty="0" smtClean="0"/>
              <a:t>Company</a:t>
            </a:r>
            <a:r>
              <a:rPr lang="en-US" baseline="0" dirty="0" smtClean="0"/>
              <a:t> Logo</a:t>
            </a:r>
            <a:endParaRPr lang="en-US" dirty="0"/>
          </a:p>
        </p:txBody>
      </p:sp>
      <p:sp>
        <p:nvSpPr>
          <p:cNvPr id="19" name="Rectangle 10"/>
          <p:cNvSpPr>
            <a:spLocks noGrp="1"/>
          </p:cNvSpPr>
          <p:nvPr>
            <p:ph type="pic" sz="quarter" idx="29" hasCustomPrompt="1"/>
          </p:nvPr>
        </p:nvSpPr>
        <p:spPr>
          <a:xfrm>
            <a:off x="1524000" y="4038600"/>
            <a:ext cx="1371600" cy="685800"/>
          </a:xfrm>
        </p:spPr>
        <p:txBody>
          <a:bodyPr/>
          <a:lstStyle>
            <a:extLst/>
          </a:lstStyle>
          <a:p>
            <a:r>
              <a:rPr lang="en-US" dirty="0" smtClean="0"/>
              <a:t>Company</a:t>
            </a:r>
            <a:r>
              <a:rPr lang="en-US" baseline="0" dirty="0" smtClean="0"/>
              <a:t> Logo</a:t>
            </a:r>
            <a:endParaRPr lang="en-US" dirty="0"/>
          </a:p>
        </p:txBody>
      </p:sp>
      <p:sp>
        <p:nvSpPr>
          <p:cNvPr id="27" name="Rectangle 10"/>
          <p:cNvSpPr>
            <a:spLocks noGrp="1"/>
          </p:cNvSpPr>
          <p:nvPr>
            <p:ph type="pic" sz="quarter" idx="17" hasCustomPrompt="1"/>
          </p:nvPr>
        </p:nvSpPr>
        <p:spPr>
          <a:xfrm>
            <a:off x="3657600" y="1600200"/>
            <a:ext cx="1371600" cy="685800"/>
          </a:xfrm>
        </p:spPr>
        <p:txBody>
          <a:bodyPr/>
          <a:lstStyle>
            <a:extLst/>
          </a:lstStyle>
          <a:p>
            <a:r>
              <a:rPr lang="en-US" dirty="0" smtClean="0"/>
              <a:t>Company</a:t>
            </a:r>
            <a:r>
              <a:rPr lang="en-US" baseline="0" dirty="0" smtClean="0"/>
              <a:t> Logo</a:t>
            </a:r>
            <a:endParaRPr lang="en-US" dirty="0"/>
          </a:p>
        </p:txBody>
      </p:sp>
      <p:sp>
        <p:nvSpPr>
          <p:cNvPr id="11" name="Rectangle 10"/>
          <p:cNvSpPr>
            <a:spLocks noGrp="1"/>
          </p:cNvSpPr>
          <p:nvPr>
            <p:ph type="pic" sz="quarter" idx="30" hasCustomPrompt="1"/>
          </p:nvPr>
        </p:nvSpPr>
        <p:spPr>
          <a:xfrm>
            <a:off x="3657600" y="4038600"/>
            <a:ext cx="1371600" cy="685800"/>
          </a:xfrm>
        </p:spPr>
        <p:txBody>
          <a:bodyPr/>
          <a:lstStyle>
            <a:extLst/>
          </a:lstStyle>
          <a:p>
            <a:r>
              <a:rPr lang="en-US" dirty="0" smtClean="0"/>
              <a:t>Company</a:t>
            </a:r>
            <a:r>
              <a:rPr lang="en-US" baseline="0" dirty="0" smtClean="0"/>
              <a:t> Logo</a:t>
            </a:r>
            <a:endParaRPr lang="en-US" dirty="0"/>
          </a:p>
        </p:txBody>
      </p:sp>
      <p:sp>
        <p:nvSpPr>
          <p:cNvPr id="4" name="Rectangle 10"/>
          <p:cNvSpPr>
            <a:spLocks noGrp="1"/>
          </p:cNvSpPr>
          <p:nvPr>
            <p:ph type="pic" sz="quarter" idx="21" hasCustomPrompt="1"/>
          </p:nvPr>
        </p:nvSpPr>
        <p:spPr>
          <a:xfrm>
            <a:off x="5791200" y="1600200"/>
            <a:ext cx="1371600" cy="685800"/>
          </a:xfrm>
        </p:spPr>
        <p:txBody>
          <a:bodyPr/>
          <a:lstStyle>
            <a:extLst/>
          </a:lstStyle>
          <a:p>
            <a:r>
              <a:rPr lang="en-US" dirty="0" smtClean="0"/>
              <a:t>Company</a:t>
            </a:r>
            <a:r>
              <a:rPr lang="en-US" baseline="0" dirty="0" smtClean="0"/>
              <a:t> Logo</a:t>
            </a:r>
            <a:endParaRPr lang="en-US" dirty="0"/>
          </a:p>
        </p:txBody>
      </p:sp>
      <p:sp>
        <p:nvSpPr>
          <p:cNvPr id="15" name="Rectangle 10"/>
          <p:cNvSpPr>
            <a:spLocks noGrp="1"/>
          </p:cNvSpPr>
          <p:nvPr>
            <p:ph type="pic" sz="quarter" idx="31" hasCustomPrompt="1"/>
          </p:nvPr>
        </p:nvSpPr>
        <p:spPr>
          <a:xfrm>
            <a:off x="5791200" y="4038600"/>
            <a:ext cx="1371600" cy="685800"/>
          </a:xfrm>
        </p:spPr>
        <p:txBody>
          <a:bodyPr/>
          <a:lstStyle>
            <a:extLst/>
          </a:lstStyle>
          <a:p>
            <a:r>
              <a:rPr lang="en-US" dirty="0" smtClean="0"/>
              <a:t>Company</a:t>
            </a:r>
            <a:r>
              <a:rPr lang="en-US" baseline="0" dirty="0" smtClean="0"/>
              <a:t> Logo</a:t>
            </a:r>
            <a:endParaRPr lang="en-US" dirty="0"/>
          </a:p>
        </p:txBody>
      </p:sp>
      <p:sp>
        <p:nvSpPr>
          <p:cNvPr id="7" name="Rectangle 12"/>
          <p:cNvSpPr>
            <a:spLocks noGrp="1"/>
          </p:cNvSpPr>
          <p:nvPr>
            <p:ph type="body" sz="quarter" idx="14" hasCustomPrompt="1"/>
          </p:nvPr>
        </p:nvSpPr>
        <p:spPr>
          <a:xfrm>
            <a:off x="1524000" y="2895600"/>
            <a:ext cx="1371600" cy="304800"/>
          </a:xfrm>
        </p:spPr>
        <p:txBody>
          <a:bodyPr anchor="ctr"/>
          <a:lstStyle>
            <a:lvl1pPr algn="ctr">
              <a:defRPr b="1"/>
            </a:lvl1pPr>
            <a:extLst/>
          </a:lstStyle>
          <a:p>
            <a:pPr lvl="0"/>
            <a:r>
              <a:rPr lang="en-US" dirty="0" smtClean="0"/>
              <a:t>Amount</a:t>
            </a:r>
            <a:endParaRPr lang="en-US" dirty="0"/>
          </a:p>
        </p:txBody>
      </p:sp>
      <p:sp>
        <p:nvSpPr>
          <p:cNvPr id="28" name="Rectangle 12"/>
          <p:cNvSpPr>
            <a:spLocks noGrp="1"/>
          </p:cNvSpPr>
          <p:nvPr>
            <p:ph type="body" sz="quarter" idx="33" hasCustomPrompt="1"/>
          </p:nvPr>
        </p:nvSpPr>
        <p:spPr>
          <a:xfrm>
            <a:off x="1524000" y="5334000"/>
            <a:ext cx="1371600" cy="304800"/>
          </a:xfrm>
        </p:spPr>
        <p:txBody>
          <a:bodyPr anchor="ctr"/>
          <a:lstStyle>
            <a:lvl1pPr algn="ctr">
              <a:defRPr b="1"/>
            </a:lvl1pPr>
            <a:extLst/>
          </a:lstStyle>
          <a:p>
            <a:pPr lvl="0"/>
            <a:r>
              <a:rPr lang="en-US" dirty="0" smtClean="0"/>
              <a:t>Amount</a:t>
            </a:r>
            <a:endParaRPr lang="en-US" dirty="0"/>
          </a:p>
        </p:txBody>
      </p:sp>
      <p:sp>
        <p:nvSpPr>
          <p:cNvPr id="30" name="Rectangle 12"/>
          <p:cNvSpPr>
            <a:spLocks noGrp="1"/>
          </p:cNvSpPr>
          <p:nvPr>
            <p:ph type="body" sz="quarter" idx="18" hasCustomPrompt="1"/>
          </p:nvPr>
        </p:nvSpPr>
        <p:spPr>
          <a:xfrm>
            <a:off x="3657600" y="2895600"/>
            <a:ext cx="1371600" cy="304800"/>
          </a:xfrm>
        </p:spPr>
        <p:txBody>
          <a:bodyPr anchor="ctr"/>
          <a:lstStyle>
            <a:lvl1pPr algn="ctr">
              <a:defRPr b="1"/>
            </a:lvl1pPr>
            <a:extLst/>
          </a:lstStyle>
          <a:p>
            <a:pPr lvl="0"/>
            <a:r>
              <a:rPr lang="en-US" dirty="0" smtClean="0"/>
              <a:t>Amount</a:t>
            </a:r>
            <a:endParaRPr lang="en-US" dirty="0"/>
          </a:p>
        </p:txBody>
      </p:sp>
      <p:sp>
        <p:nvSpPr>
          <p:cNvPr id="13" name="Rectangle 12"/>
          <p:cNvSpPr>
            <a:spLocks noGrp="1"/>
          </p:cNvSpPr>
          <p:nvPr>
            <p:ph type="body" sz="quarter" idx="34" hasCustomPrompt="1"/>
          </p:nvPr>
        </p:nvSpPr>
        <p:spPr>
          <a:xfrm>
            <a:off x="3657600" y="5334000"/>
            <a:ext cx="1371600" cy="304800"/>
          </a:xfrm>
        </p:spPr>
        <p:txBody>
          <a:bodyPr anchor="ctr"/>
          <a:lstStyle>
            <a:lvl1pPr algn="ctr">
              <a:defRPr b="1"/>
            </a:lvl1pPr>
            <a:extLst/>
          </a:lstStyle>
          <a:p>
            <a:pPr lvl="0"/>
            <a:r>
              <a:rPr lang="en-US" dirty="0" smtClean="0"/>
              <a:t>Amount</a:t>
            </a:r>
            <a:endParaRPr lang="en-US" dirty="0"/>
          </a:p>
        </p:txBody>
      </p:sp>
      <p:sp>
        <p:nvSpPr>
          <p:cNvPr id="14" name="Rectangle 12"/>
          <p:cNvSpPr>
            <a:spLocks noGrp="1"/>
          </p:cNvSpPr>
          <p:nvPr>
            <p:ph type="body" sz="quarter" idx="22" hasCustomPrompt="1"/>
          </p:nvPr>
        </p:nvSpPr>
        <p:spPr>
          <a:xfrm>
            <a:off x="5791200" y="2895600"/>
            <a:ext cx="1371600" cy="304800"/>
          </a:xfrm>
        </p:spPr>
        <p:txBody>
          <a:bodyPr anchor="ctr"/>
          <a:lstStyle>
            <a:lvl1pPr algn="ctr">
              <a:defRPr b="1"/>
            </a:lvl1pPr>
            <a:extLst/>
          </a:lstStyle>
          <a:p>
            <a:pPr lvl="0"/>
            <a:r>
              <a:rPr lang="en-US" dirty="0" smtClean="0"/>
              <a:t>Amount</a:t>
            </a:r>
            <a:endParaRPr lang="en-US" dirty="0"/>
          </a:p>
        </p:txBody>
      </p:sp>
      <p:sp>
        <p:nvSpPr>
          <p:cNvPr id="2" name="Rectangle 12"/>
          <p:cNvSpPr>
            <a:spLocks noGrp="1"/>
          </p:cNvSpPr>
          <p:nvPr>
            <p:ph type="body" sz="quarter" idx="35" hasCustomPrompt="1"/>
          </p:nvPr>
        </p:nvSpPr>
        <p:spPr>
          <a:xfrm>
            <a:off x="5791200" y="5334000"/>
            <a:ext cx="1371600" cy="304800"/>
          </a:xfrm>
        </p:spPr>
        <p:txBody>
          <a:bodyPr anchor="ctr"/>
          <a:lstStyle>
            <a:lvl1pPr algn="ctr">
              <a:defRPr b="1"/>
            </a:lvl1pPr>
            <a:extLst/>
          </a:lstStyle>
          <a:p>
            <a:pPr lvl="0"/>
            <a:r>
              <a:rPr lang="en-US" dirty="0" smtClean="0"/>
              <a:t>Amount</a:t>
            </a:r>
            <a:endParaRPr lang="en-US" dirty="0"/>
          </a:p>
        </p:txBody>
      </p:sp>
      <p:sp>
        <p:nvSpPr>
          <p:cNvPr id="44" name="Rectangle 11"/>
          <p:cNvSpPr>
            <a:spLocks noGrp="1"/>
          </p:cNvSpPr>
          <p:nvPr>
            <p:ph type="body" sz="quarter" idx="15" hasCustomPrompt="1"/>
          </p:nvPr>
        </p:nvSpPr>
        <p:spPr>
          <a:xfrm>
            <a:off x="1524000" y="3200400"/>
            <a:ext cx="1371600" cy="152400"/>
          </a:xfrm>
        </p:spPr>
        <p:txBody>
          <a:bodyPr anchor="ctr">
            <a:noAutofit/>
          </a:bodyPr>
          <a:lstStyle>
            <a:lvl1pPr algn="ctr">
              <a:defRPr sz="800" i="1"/>
            </a:lvl1pPr>
            <a:extLst/>
          </a:lstStyle>
          <a:p>
            <a:pPr lvl="0"/>
            <a:r>
              <a:rPr lang="en-US" dirty="0" smtClean="0"/>
              <a:t>Date</a:t>
            </a:r>
            <a:endParaRPr lang="en-US" dirty="0"/>
          </a:p>
        </p:txBody>
      </p:sp>
      <p:sp>
        <p:nvSpPr>
          <p:cNvPr id="35" name="Rectangle 11"/>
          <p:cNvSpPr>
            <a:spLocks noGrp="1"/>
          </p:cNvSpPr>
          <p:nvPr>
            <p:ph type="body" sz="quarter" idx="37" hasCustomPrompt="1"/>
          </p:nvPr>
        </p:nvSpPr>
        <p:spPr>
          <a:xfrm>
            <a:off x="1524000" y="5638800"/>
            <a:ext cx="1371600" cy="152400"/>
          </a:xfrm>
        </p:spPr>
        <p:txBody>
          <a:bodyPr anchor="ctr">
            <a:noAutofit/>
          </a:bodyPr>
          <a:lstStyle>
            <a:lvl1pPr algn="ctr">
              <a:defRPr sz="800" i="1"/>
            </a:lvl1pPr>
            <a:extLst/>
          </a:lstStyle>
          <a:p>
            <a:pPr lvl="0"/>
            <a:r>
              <a:rPr lang="en-US" dirty="0" smtClean="0"/>
              <a:t>Date</a:t>
            </a:r>
            <a:endParaRPr lang="en-US" dirty="0"/>
          </a:p>
        </p:txBody>
      </p:sp>
      <p:sp>
        <p:nvSpPr>
          <p:cNvPr id="34" name="Rectangle 11"/>
          <p:cNvSpPr>
            <a:spLocks noGrp="1"/>
          </p:cNvSpPr>
          <p:nvPr>
            <p:ph type="body" sz="quarter" idx="19" hasCustomPrompt="1"/>
          </p:nvPr>
        </p:nvSpPr>
        <p:spPr>
          <a:xfrm>
            <a:off x="3657600" y="3200400"/>
            <a:ext cx="1371600" cy="152400"/>
          </a:xfrm>
        </p:spPr>
        <p:txBody>
          <a:bodyPr anchor="ctr">
            <a:noAutofit/>
          </a:bodyPr>
          <a:lstStyle>
            <a:lvl1pPr algn="ctr">
              <a:defRPr sz="800" i="1"/>
            </a:lvl1pPr>
            <a:extLst/>
          </a:lstStyle>
          <a:p>
            <a:pPr lvl="0"/>
            <a:r>
              <a:rPr lang="en-US" dirty="0" smtClean="0"/>
              <a:t>Date</a:t>
            </a:r>
            <a:endParaRPr lang="en-US" dirty="0"/>
          </a:p>
        </p:txBody>
      </p:sp>
      <p:sp>
        <p:nvSpPr>
          <p:cNvPr id="40" name="Rectangle 11"/>
          <p:cNvSpPr>
            <a:spLocks noGrp="1"/>
          </p:cNvSpPr>
          <p:nvPr>
            <p:ph type="body" sz="quarter" idx="38" hasCustomPrompt="1"/>
          </p:nvPr>
        </p:nvSpPr>
        <p:spPr>
          <a:xfrm>
            <a:off x="3657600" y="5638800"/>
            <a:ext cx="1371600" cy="152400"/>
          </a:xfrm>
        </p:spPr>
        <p:txBody>
          <a:bodyPr anchor="ctr">
            <a:noAutofit/>
          </a:bodyPr>
          <a:lstStyle>
            <a:lvl1pPr algn="ctr">
              <a:defRPr sz="800" i="1"/>
            </a:lvl1pPr>
            <a:extLst/>
          </a:lstStyle>
          <a:p>
            <a:pPr lvl="0"/>
            <a:r>
              <a:rPr lang="en-US" dirty="0" smtClean="0"/>
              <a:t>Date</a:t>
            </a:r>
            <a:endParaRPr lang="en-US" dirty="0"/>
          </a:p>
        </p:txBody>
      </p:sp>
      <p:sp>
        <p:nvSpPr>
          <p:cNvPr id="38" name="Rectangle 11"/>
          <p:cNvSpPr>
            <a:spLocks noGrp="1"/>
          </p:cNvSpPr>
          <p:nvPr>
            <p:ph type="body" sz="quarter" idx="23" hasCustomPrompt="1"/>
          </p:nvPr>
        </p:nvSpPr>
        <p:spPr>
          <a:xfrm>
            <a:off x="5791200" y="3200400"/>
            <a:ext cx="1371600" cy="152400"/>
          </a:xfrm>
        </p:spPr>
        <p:txBody>
          <a:bodyPr anchor="ctr">
            <a:noAutofit/>
          </a:bodyPr>
          <a:lstStyle>
            <a:lvl1pPr algn="ctr">
              <a:defRPr sz="800" i="1"/>
            </a:lvl1pPr>
            <a:extLst/>
          </a:lstStyle>
          <a:p>
            <a:pPr lvl="0"/>
            <a:r>
              <a:rPr lang="en-US" dirty="0" smtClean="0"/>
              <a:t>Date</a:t>
            </a:r>
            <a:endParaRPr lang="en-US" dirty="0"/>
          </a:p>
        </p:txBody>
      </p:sp>
      <p:sp>
        <p:nvSpPr>
          <p:cNvPr id="33" name="Rectangle 11"/>
          <p:cNvSpPr>
            <a:spLocks noGrp="1"/>
          </p:cNvSpPr>
          <p:nvPr>
            <p:ph type="body" sz="quarter" idx="39" hasCustomPrompt="1"/>
          </p:nvPr>
        </p:nvSpPr>
        <p:spPr>
          <a:xfrm>
            <a:off x="5791200" y="5638800"/>
            <a:ext cx="1371600" cy="152400"/>
          </a:xfrm>
        </p:spPr>
        <p:txBody>
          <a:bodyPr anchor="ctr">
            <a:noAutofit/>
          </a:bodyPr>
          <a:lstStyle>
            <a:lvl1pPr algn="ctr">
              <a:defRPr sz="800" i="1"/>
            </a:lvl1pPr>
            <a:extLst/>
          </a:lstStyle>
          <a:p>
            <a:pPr lvl="0"/>
            <a:r>
              <a:rPr lang="en-US" dirty="0" smtClean="0"/>
              <a:t>Date</a:t>
            </a:r>
            <a:endParaRPr lang="en-US" dirty="0"/>
          </a:p>
        </p:txBody>
      </p:sp>
      <p:sp>
        <p:nvSpPr>
          <p:cNvPr id="5" name="Rectangle 14"/>
          <p:cNvSpPr>
            <a:spLocks noGrp="1"/>
          </p:cNvSpPr>
          <p:nvPr>
            <p:ph type="body" sz="quarter" idx="16" hasCustomPrompt="1"/>
          </p:nvPr>
        </p:nvSpPr>
        <p:spPr>
          <a:xfrm>
            <a:off x="1524000" y="2286000"/>
            <a:ext cx="1371600" cy="609600"/>
          </a:xfrm>
        </p:spPr>
        <p:txBody>
          <a:bodyPr anchor="ctr"/>
          <a:lstStyle>
            <a:lvl1pPr algn="ctr">
              <a:defRPr sz="800"/>
            </a:lvl1pPr>
            <a:extLst/>
          </a:lstStyle>
          <a:p>
            <a:pPr lvl="0"/>
            <a:r>
              <a:rPr lang="en-US" dirty="0" smtClean="0"/>
              <a:t>Description</a:t>
            </a:r>
            <a:endParaRPr lang="en-US" dirty="0"/>
          </a:p>
        </p:txBody>
      </p:sp>
      <p:sp>
        <p:nvSpPr>
          <p:cNvPr id="56" name="Rectangle 14"/>
          <p:cNvSpPr>
            <a:spLocks noGrp="1"/>
          </p:cNvSpPr>
          <p:nvPr>
            <p:ph type="body" sz="quarter" idx="41" hasCustomPrompt="1"/>
          </p:nvPr>
        </p:nvSpPr>
        <p:spPr>
          <a:xfrm>
            <a:off x="1524000" y="4724400"/>
            <a:ext cx="1371600" cy="609600"/>
          </a:xfrm>
        </p:spPr>
        <p:txBody>
          <a:bodyPr anchor="ctr"/>
          <a:lstStyle>
            <a:lvl1pPr algn="ctr">
              <a:defRPr sz="800"/>
            </a:lvl1pPr>
            <a:extLst/>
          </a:lstStyle>
          <a:p>
            <a:pPr lvl="0"/>
            <a:r>
              <a:rPr lang="en-US" dirty="0" smtClean="0"/>
              <a:t>Description</a:t>
            </a:r>
            <a:endParaRPr lang="en-US" dirty="0"/>
          </a:p>
        </p:txBody>
      </p:sp>
      <p:sp>
        <p:nvSpPr>
          <p:cNvPr id="62" name="Rectangle 14"/>
          <p:cNvSpPr>
            <a:spLocks noGrp="1"/>
          </p:cNvSpPr>
          <p:nvPr>
            <p:ph type="body" sz="quarter" idx="20" hasCustomPrompt="1"/>
          </p:nvPr>
        </p:nvSpPr>
        <p:spPr>
          <a:xfrm>
            <a:off x="3657600" y="2286000"/>
            <a:ext cx="1371600" cy="609600"/>
          </a:xfrm>
        </p:spPr>
        <p:txBody>
          <a:bodyPr anchor="ctr"/>
          <a:lstStyle>
            <a:lvl1pPr algn="ctr">
              <a:defRPr sz="800"/>
            </a:lvl1pPr>
            <a:extLst/>
          </a:lstStyle>
          <a:p>
            <a:pPr lvl="0"/>
            <a:r>
              <a:rPr lang="en-US" dirty="0" smtClean="0"/>
              <a:t>Description</a:t>
            </a:r>
            <a:endParaRPr lang="en-US" dirty="0"/>
          </a:p>
        </p:txBody>
      </p:sp>
      <p:sp>
        <p:nvSpPr>
          <p:cNvPr id="37" name="Rectangle 14"/>
          <p:cNvSpPr>
            <a:spLocks noGrp="1"/>
          </p:cNvSpPr>
          <p:nvPr>
            <p:ph type="body" sz="quarter" idx="42" hasCustomPrompt="1"/>
          </p:nvPr>
        </p:nvSpPr>
        <p:spPr>
          <a:xfrm>
            <a:off x="3657600" y="4724400"/>
            <a:ext cx="1371600" cy="609600"/>
          </a:xfrm>
        </p:spPr>
        <p:txBody>
          <a:bodyPr anchor="ctr"/>
          <a:lstStyle>
            <a:lvl1pPr algn="ctr">
              <a:defRPr sz="800"/>
            </a:lvl1pPr>
            <a:extLst/>
          </a:lstStyle>
          <a:p>
            <a:pPr lvl="0"/>
            <a:r>
              <a:rPr lang="en-US" dirty="0" smtClean="0"/>
              <a:t>Description</a:t>
            </a:r>
            <a:endParaRPr lang="en-US" dirty="0"/>
          </a:p>
        </p:txBody>
      </p:sp>
      <p:sp>
        <p:nvSpPr>
          <p:cNvPr id="41" name="Rectangle 14"/>
          <p:cNvSpPr>
            <a:spLocks noGrp="1"/>
          </p:cNvSpPr>
          <p:nvPr>
            <p:ph type="body" sz="quarter" idx="24" hasCustomPrompt="1"/>
          </p:nvPr>
        </p:nvSpPr>
        <p:spPr>
          <a:xfrm>
            <a:off x="5791200" y="2286000"/>
            <a:ext cx="1371600" cy="609600"/>
          </a:xfrm>
        </p:spPr>
        <p:txBody>
          <a:bodyPr anchor="ctr"/>
          <a:lstStyle>
            <a:lvl1pPr algn="ctr">
              <a:defRPr sz="800"/>
            </a:lvl1pPr>
            <a:extLst/>
          </a:lstStyle>
          <a:p>
            <a:pPr lvl="0"/>
            <a:r>
              <a:rPr lang="en-US" dirty="0" smtClean="0"/>
              <a:t>Description</a:t>
            </a:r>
            <a:endParaRPr lang="en-US" dirty="0"/>
          </a:p>
        </p:txBody>
      </p:sp>
      <p:sp>
        <p:nvSpPr>
          <p:cNvPr id="52" name="Rectangle 14"/>
          <p:cNvSpPr>
            <a:spLocks noGrp="1"/>
          </p:cNvSpPr>
          <p:nvPr>
            <p:ph type="body" sz="quarter" idx="43" hasCustomPrompt="1"/>
          </p:nvPr>
        </p:nvSpPr>
        <p:spPr>
          <a:xfrm>
            <a:off x="5791200" y="4724400"/>
            <a:ext cx="1371600" cy="609600"/>
          </a:xfrm>
        </p:spPr>
        <p:txBody>
          <a:bodyPr anchor="ctr"/>
          <a:lstStyle>
            <a:lvl1pPr algn="ctr">
              <a:defRPr sz="800"/>
            </a:lvl1pPr>
            <a:extLst/>
          </a:lstStyle>
          <a:p>
            <a:pPr lvl="0"/>
            <a:r>
              <a:rPr lang="en-US" dirty="0" smtClean="0"/>
              <a:t>Description</a:t>
            </a:r>
            <a:endParaRPr lang="en-US" dirty="0"/>
          </a:p>
        </p:txBody>
      </p:sp>
      <p:sp>
        <p:nvSpPr>
          <p:cNvPr id="39" name="Rectangle 51"/>
          <p:cNvSpPr>
            <a:spLocks noGrp="1"/>
          </p:cNvSpPr>
          <p:nvPr>
            <p:ph type="body" sz="quarter" idx="46"/>
          </p:nvPr>
        </p:nvSpPr>
        <p:spPr>
          <a:xfrm>
            <a:off x="304800" y="381000"/>
            <a:ext cx="8077200" cy="838200"/>
          </a:xfrm>
        </p:spPr>
        <p:txBody>
          <a:bodyPr/>
          <a:lstStyle>
            <a:lvl1pPr>
              <a:defRPr sz="1200"/>
            </a:lvl1pPr>
            <a:extLst/>
          </a:lstStyle>
          <a:p>
            <a:pPr lvl="0"/>
            <a:r>
              <a:rPr lang="en-US" smtClean="0"/>
              <a:t>Click to edit Master text styles</a:t>
            </a:r>
          </a:p>
        </p:txBody>
      </p:sp>
      <p:sp>
        <p:nvSpPr>
          <p:cNvPr id="42" name="Rectangle 42"/>
          <p:cNvSpPr>
            <a:spLocks noGrp="1"/>
          </p:cNvSpPr>
          <p:nvPr>
            <p:ph type="dt" sz="half" idx="47"/>
          </p:nvPr>
        </p:nvSpPr>
        <p:spPr/>
        <p:txBody>
          <a:bodyPr/>
          <a:lstStyle>
            <a:extLst/>
          </a:lstStyle>
          <a:p>
            <a:pPr algn="r"/>
            <a:fld id="{E8BD303E-7304-41BE-B693-A76D7275A3B0}" type="datetime1">
              <a:rPr lang="en-US" smtClean="0"/>
              <a:pPr algn="r"/>
              <a:t>8/23/2015</a:t>
            </a:fld>
            <a:endParaRPr lang="en-US"/>
          </a:p>
        </p:txBody>
      </p:sp>
      <p:sp>
        <p:nvSpPr>
          <p:cNvPr id="43" name="Rectangle 43"/>
          <p:cNvSpPr>
            <a:spLocks noGrp="1"/>
          </p:cNvSpPr>
          <p:nvPr>
            <p:ph type="sldNum" sz="quarter" idx="48"/>
          </p:nvPr>
        </p:nvSpPr>
        <p:spPr/>
        <p:txBody>
          <a:bodyPr/>
          <a:lstStyle>
            <a:extLst/>
          </a:lstStyle>
          <a:p>
            <a:pPr algn="r"/>
            <a:fld id="{256D3EEF-DE4E-429D-8EC4-DDC531AFF587}" type="slidenum">
              <a:rPr lang="en-US" sz="1000" smtClean="0"/>
              <a:pPr algn="r"/>
              <a:t>‹#›</a:t>
            </a:fld>
            <a:endParaRPr lang="en-US"/>
          </a:p>
        </p:txBody>
      </p:sp>
      <p:sp>
        <p:nvSpPr>
          <p:cNvPr id="45" name="Rectangle 45"/>
          <p:cNvSpPr>
            <a:spLocks noGrp="1"/>
          </p:cNvSpPr>
          <p:nvPr>
            <p:ph type="ftr" sz="quarter" idx="49"/>
          </p:nvPr>
        </p:nvSpPr>
        <p:spPr/>
        <p:txBody>
          <a:bodyPr/>
          <a:lstStyle>
            <a:extLst/>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dirty="0"/>
          </a:p>
        </p:txBody>
      </p:sp>
      <p:sp>
        <p:nvSpPr>
          <p:cNvPr id="37" name="Rectangle 37"/>
          <p:cNvSpPr>
            <a:spLocks noGrp="1"/>
          </p:cNvSpPr>
          <p:nvPr>
            <p:ph type="body" sz="quarter" idx="13" hasCustomPrompt="1"/>
          </p:nvPr>
        </p:nvSpPr>
        <p:spPr>
          <a:xfrm>
            <a:off x="310896" y="3810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43" name="Rectangle 37"/>
          <p:cNvSpPr>
            <a:spLocks noGrp="1"/>
          </p:cNvSpPr>
          <p:nvPr>
            <p:ph type="body" sz="quarter" idx="15" hasCustomPrompt="1"/>
          </p:nvPr>
        </p:nvSpPr>
        <p:spPr>
          <a:xfrm>
            <a:off x="304800" y="838200"/>
            <a:ext cx="7391400"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41" name="Rectangle 37"/>
          <p:cNvSpPr>
            <a:spLocks noGrp="1"/>
          </p:cNvSpPr>
          <p:nvPr>
            <p:ph type="body" sz="quarter" idx="17" hasCustomPrompt="1"/>
          </p:nvPr>
        </p:nvSpPr>
        <p:spPr>
          <a:xfrm>
            <a:off x="310896" y="12954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45" name="Rectangle 37"/>
          <p:cNvSpPr>
            <a:spLocks noGrp="1"/>
          </p:cNvSpPr>
          <p:nvPr>
            <p:ph type="body" sz="quarter" idx="19" hasCustomPrompt="1"/>
          </p:nvPr>
        </p:nvSpPr>
        <p:spPr>
          <a:xfrm>
            <a:off x="310896" y="1752600"/>
            <a:ext cx="7385304" cy="228600"/>
          </a:xfrm>
          <a:solidFill>
            <a:schemeClr val="tx2">
              <a:tint val="40000"/>
            </a:schemeClr>
          </a:solidFill>
        </p:spPr>
        <p:txBody>
          <a:bodyPr anchor="ctr"/>
          <a:lstStyle>
            <a:lvl1pPr>
              <a:buFontTx/>
              <a:buNone/>
              <a:defRPr sz="1100" baseline="0"/>
            </a:lvl1pPr>
            <a:extLst/>
          </a:lstStyle>
          <a:p>
            <a:pPr lvl="0"/>
            <a:r>
              <a:rPr lang="en-US" dirty="0" smtClean="0"/>
              <a:t>Click to add agenda item</a:t>
            </a:r>
            <a:endParaRPr lang="en-US" dirty="0"/>
          </a:p>
        </p:txBody>
      </p:sp>
      <p:sp>
        <p:nvSpPr>
          <p:cNvPr id="47" name="Rectangle 37"/>
          <p:cNvSpPr>
            <a:spLocks noGrp="1"/>
          </p:cNvSpPr>
          <p:nvPr>
            <p:ph type="body" sz="quarter" idx="21" hasCustomPrompt="1"/>
          </p:nvPr>
        </p:nvSpPr>
        <p:spPr>
          <a:xfrm>
            <a:off x="310896" y="2209800"/>
            <a:ext cx="7385304" cy="228600"/>
          </a:xfrm>
          <a:solidFill>
            <a:schemeClr val="tx2">
              <a:tint val="40000"/>
            </a:schemeClr>
          </a:solidFill>
        </p:spPr>
        <p:txBody>
          <a:bodyPr anchor="ctr"/>
          <a:lstStyle>
            <a:lvl1pPr>
              <a:buFontTx/>
              <a:buNone/>
              <a:defRPr sz="1100" baseline="0"/>
            </a:lvl1pPr>
            <a:extLst/>
          </a:lstStyle>
          <a:p>
            <a:pPr lvl="0"/>
            <a:r>
              <a:rPr lang="en-US" dirty="0" smtClean="0"/>
              <a:t>Click to add agenda item</a:t>
            </a:r>
            <a:endParaRPr lang="en-US" dirty="0"/>
          </a:p>
        </p:txBody>
      </p:sp>
      <p:sp>
        <p:nvSpPr>
          <p:cNvPr id="49" name="Rectangle 37"/>
          <p:cNvSpPr>
            <a:spLocks noGrp="1"/>
          </p:cNvSpPr>
          <p:nvPr>
            <p:ph type="body" sz="quarter" idx="23" hasCustomPrompt="1"/>
          </p:nvPr>
        </p:nvSpPr>
        <p:spPr>
          <a:xfrm>
            <a:off x="310896" y="26670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51" name="Rectangle 37"/>
          <p:cNvSpPr>
            <a:spLocks noGrp="1"/>
          </p:cNvSpPr>
          <p:nvPr>
            <p:ph type="body" sz="quarter" idx="25" hasCustomPrompt="1"/>
          </p:nvPr>
        </p:nvSpPr>
        <p:spPr>
          <a:xfrm>
            <a:off x="310896" y="31242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53" name="Rectangle 37"/>
          <p:cNvSpPr>
            <a:spLocks noGrp="1"/>
          </p:cNvSpPr>
          <p:nvPr>
            <p:ph type="body" sz="quarter" idx="27" hasCustomPrompt="1"/>
          </p:nvPr>
        </p:nvSpPr>
        <p:spPr>
          <a:xfrm>
            <a:off x="310896" y="35814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55" name="Rectangle 37"/>
          <p:cNvSpPr>
            <a:spLocks noGrp="1"/>
          </p:cNvSpPr>
          <p:nvPr>
            <p:ph type="body" sz="quarter" idx="29" hasCustomPrompt="1"/>
          </p:nvPr>
        </p:nvSpPr>
        <p:spPr>
          <a:xfrm>
            <a:off x="310896" y="4038600"/>
            <a:ext cx="7385304" cy="228600"/>
          </a:xfrm>
          <a:solidFill>
            <a:schemeClr val="tx2">
              <a:tint val="40000"/>
            </a:schemeClr>
          </a:solidFill>
        </p:spPr>
        <p:txBody>
          <a:bodyPr anchor="ctr"/>
          <a:lstStyle>
            <a:lvl1pPr>
              <a:buFontTx/>
              <a:buNone/>
              <a:defRPr sz="1100" baseline="0"/>
            </a:lvl1pPr>
            <a:extLst/>
          </a:lstStyle>
          <a:p>
            <a:pPr lvl="0"/>
            <a:r>
              <a:rPr lang="en-US" dirty="0" smtClean="0"/>
              <a:t>Click to add agenda item</a:t>
            </a:r>
            <a:endParaRPr lang="en-US" dirty="0"/>
          </a:p>
        </p:txBody>
      </p:sp>
      <p:sp>
        <p:nvSpPr>
          <p:cNvPr id="57" name="Rectangle 37"/>
          <p:cNvSpPr>
            <a:spLocks noGrp="1"/>
          </p:cNvSpPr>
          <p:nvPr>
            <p:ph type="body" sz="quarter" idx="31" hasCustomPrompt="1"/>
          </p:nvPr>
        </p:nvSpPr>
        <p:spPr>
          <a:xfrm>
            <a:off x="310896" y="44958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26" name="Rectangle 37"/>
          <p:cNvSpPr>
            <a:spLocks noGrp="1"/>
          </p:cNvSpPr>
          <p:nvPr>
            <p:ph type="body" sz="quarter" idx="33" hasCustomPrompt="1"/>
          </p:nvPr>
        </p:nvSpPr>
        <p:spPr>
          <a:xfrm>
            <a:off x="310896" y="49530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28" name="Rectangle 37"/>
          <p:cNvSpPr>
            <a:spLocks noGrp="1"/>
          </p:cNvSpPr>
          <p:nvPr>
            <p:ph type="body" sz="quarter" idx="35" hasCustomPrompt="1"/>
          </p:nvPr>
        </p:nvSpPr>
        <p:spPr>
          <a:xfrm>
            <a:off x="310896" y="54102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98" name="Rectangle 37"/>
          <p:cNvSpPr>
            <a:spLocks noGrp="1"/>
          </p:cNvSpPr>
          <p:nvPr>
            <p:ph type="body" sz="quarter" idx="14" hasCustomPrompt="1"/>
          </p:nvPr>
        </p:nvSpPr>
        <p:spPr>
          <a:xfrm>
            <a:off x="7696200" y="381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dirty="0"/>
          </a:p>
        </p:txBody>
      </p:sp>
      <p:sp>
        <p:nvSpPr>
          <p:cNvPr id="44" name="Rectangle 37"/>
          <p:cNvSpPr>
            <a:spLocks noGrp="1"/>
          </p:cNvSpPr>
          <p:nvPr>
            <p:ph type="body" sz="quarter" idx="16" hasCustomPrompt="1"/>
          </p:nvPr>
        </p:nvSpPr>
        <p:spPr>
          <a:xfrm>
            <a:off x="7696200" y="838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42" name="Rectangle 37"/>
          <p:cNvSpPr>
            <a:spLocks noGrp="1"/>
          </p:cNvSpPr>
          <p:nvPr>
            <p:ph type="body" sz="quarter" idx="18" hasCustomPrompt="1"/>
          </p:nvPr>
        </p:nvSpPr>
        <p:spPr>
          <a:xfrm>
            <a:off x="7696200" y="1295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46" name="Rectangle 37"/>
          <p:cNvSpPr>
            <a:spLocks noGrp="1"/>
          </p:cNvSpPr>
          <p:nvPr>
            <p:ph type="body" sz="quarter" idx="20" hasCustomPrompt="1"/>
          </p:nvPr>
        </p:nvSpPr>
        <p:spPr>
          <a:xfrm>
            <a:off x="7696200" y="17526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48" name="Rectangle 37"/>
          <p:cNvSpPr>
            <a:spLocks noGrp="1"/>
          </p:cNvSpPr>
          <p:nvPr>
            <p:ph type="body" sz="quarter" idx="22" hasCustomPrompt="1"/>
          </p:nvPr>
        </p:nvSpPr>
        <p:spPr>
          <a:xfrm>
            <a:off x="7696200" y="22098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0" name="Rectangle 37"/>
          <p:cNvSpPr>
            <a:spLocks noGrp="1"/>
          </p:cNvSpPr>
          <p:nvPr>
            <p:ph type="body" sz="quarter" idx="24" hasCustomPrompt="1"/>
          </p:nvPr>
        </p:nvSpPr>
        <p:spPr>
          <a:xfrm>
            <a:off x="7696200" y="2667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2" name="Rectangle 37"/>
          <p:cNvSpPr>
            <a:spLocks noGrp="1"/>
          </p:cNvSpPr>
          <p:nvPr>
            <p:ph type="body" sz="quarter" idx="26" hasCustomPrompt="1"/>
          </p:nvPr>
        </p:nvSpPr>
        <p:spPr>
          <a:xfrm>
            <a:off x="7696200" y="3124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4" name="Rectangle 37"/>
          <p:cNvSpPr>
            <a:spLocks noGrp="1"/>
          </p:cNvSpPr>
          <p:nvPr>
            <p:ph type="body" sz="quarter" idx="28" hasCustomPrompt="1"/>
          </p:nvPr>
        </p:nvSpPr>
        <p:spPr>
          <a:xfrm>
            <a:off x="7696200" y="3581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6" name="Rectangle 37"/>
          <p:cNvSpPr>
            <a:spLocks noGrp="1"/>
          </p:cNvSpPr>
          <p:nvPr>
            <p:ph type="body" sz="quarter" idx="30" hasCustomPrompt="1"/>
          </p:nvPr>
        </p:nvSpPr>
        <p:spPr>
          <a:xfrm>
            <a:off x="7696200" y="40386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8" name="Rectangle 37"/>
          <p:cNvSpPr>
            <a:spLocks noGrp="1"/>
          </p:cNvSpPr>
          <p:nvPr>
            <p:ph type="body" sz="quarter" idx="32" hasCustomPrompt="1"/>
          </p:nvPr>
        </p:nvSpPr>
        <p:spPr>
          <a:xfrm>
            <a:off x="7696200" y="44958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27" name="Rectangle 37"/>
          <p:cNvSpPr>
            <a:spLocks noGrp="1"/>
          </p:cNvSpPr>
          <p:nvPr>
            <p:ph type="body" sz="quarter" idx="34" hasCustomPrompt="1"/>
          </p:nvPr>
        </p:nvSpPr>
        <p:spPr>
          <a:xfrm>
            <a:off x="7696200" y="4953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29" name="Rectangle 37"/>
          <p:cNvSpPr>
            <a:spLocks noGrp="1"/>
          </p:cNvSpPr>
          <p:nvPr>
            <p:ph type="body" sz="quarter" idx="36" hasCustomPrompt="1"/>
          </p:nvPr>
        </p:nvSpPr>
        <p:spPr>
          <a:xfrm>
            <a:off x="7696200" y="5410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30" name="Rectangle 37"/>
          <p:cNvSpPr>
            <a:spLocks noGrp="1"/>
          </p:cNvSpPr>
          <p:nvPr>
            <p:ph type="body" sz="quarter" idx="37" hasCustomPrompt="1"/>
          </p:nvPr>
        </p:nvSpPr>
        <p:spPr>
          <a:xfrm>
            <a:off x="310896" y="5867400"/>
            <a:ext cx="7385304" cy="228600"/>
          </a:xfrm>
          <a:solidFill>
            <a:schemeClr val="tx2">
              <a:tint val="40000"/>
            </a:schemeClr>
          </a:solidFill>
        </p:spPr>
        <p:txBody>
          <a:bodyPr anchor="ctr">
            <a:noAutofit/>
          </a:bodyPr>
          <a:lstStyle>
            <a:lvl1pPr>
              <a:buFontTx/>
              <a:buNone/>
              <a:defRPr sz="1100"/>
            </a:lvl1pPr>
            <a:extLst/>
          </a:lstStyle>
          <a:p>
            <a:pPr lvl="0"/>
            <a:r>
              <a:rPr lang="en-US" dirty="0" smtClean="0"/>
              <a:t>Click to add agenda item</a:t>
            </a:r>
            <a:endParaRPr lang="en-US" dirty="0"/>
          </a:p>
        </p:txBody>
      </p:sp>
      <p:sp>
        <p:nvSpPr>
          <p:cNvPr id="31" name="Rectangle 37"/>
          <p:cNvSpPr>
            <a:spLocks noGrp="1"/>
          </p:cNvSpPr>
          <p:nvPr>
            <p:ph type="body" sz="quarter" idx="38" hasCustomPrompt="1"/>
          </p:nvPr>
        </p:nvSpPr>
        <p:spPr>
          <a:xfrm>
            <a:off x="7696200" y="5867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32" name="Rectangle 32"/>
          <p:cNvSpPr>
            <a:spLocks noGrp="1"/>
          </p:cNvSpPr>
          <p:nvPr>
            <p:ph type="dt" sz="half" idx="39"/>
          </p:nvPr>
        </p:nvSpPr>
        <p:spPr/>
        <p:txBody>
          <a:bodyPr/>
          <a:lstStyle>
            <a:lvl1pPr>
              <a:defRPr sz="1100"/>
            </a:lvl1pPr>
            <a:extLst/>
          </a:lstStyle>
          <a:p>
            <a:pPr algn="r"/>
            <a:fld id="{F17F374F-8F2E-42FC-B8C0-8EDFCA32CD96}" type="datetime1">
              <a:rPr lang="en-US" sz="1100" smtClean="0"/>
              <a:pPr algn="r"/>
              <a:t>8/23/2015</a:t>
            </a:fld>
            <a:endParaRPr lang="en-US" sz="1100"/>
          </a:p>
        </p:txBody>
      </p:sp>
      <p:sp>
        <p:nvSpPr>
          <p:cNvPr id="33" name="Rectangle 33"/>
          <p:cNvSpPr>
            <a:spLocks noGrp="1"/>
          </p:cNvSpPr>
          <p:nvPr>
            <p:ph type="sldNum" sz="quarter" idx="40"/>
          </p:nvPr>
        </p:nvSpPr>
        <p:spPr/>
        <p:txBody>
          <a:bodyPr/>
          <a:lstStyle>
            <a:extLst/>
          </a:lstStyle>
          <a:p>
            <a:pPr algn="r"/>
            <a:fld id="{256D3EEF-DE4E-429D-8EC4-DDC531AFF587}" type="slidenum">
              <a:rPr lang="en-US" sz="1000" smtClean="0"/>
              <a:pPr algn="r"/>
              <a:t>‹#›</a:t>
            </a:fld>
            <a:endParaRPr lang="en-US"/>
          </a:p>
        </p:txBody>
      </p:sp>
      <p:sp>
        <p:nvSpPr>
          <p:cNvPr id="34" name="Rectangle 34"/>
          <p:cNvSpPr>
            <a:spLocks noGrp="1"/>
          </p:cNvSpPr>
          <p:nvPr>
            <p:ph type="ftr" sz="quarter" idx="41"/>
          </p:nvPr>
        </p:nvSpPr>
        <p:spPr/>
        <p:txBody>
          <a:bodyPr/>
          <a:lstStyle>
            <a:extLst/>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9" name="Rectangle 8"/>
          <p:cNvSpPr/>
          <p:nvPr userDrawn="1"/>
        </p:nvSpPr>
        <p:spPr>
          <a:xfrm>
            <a:off x="0" y="4038600"/>
            <a:ext cx="9144000" cy="609600"/>
          </a:xfrm>
          <a:prstGeom prst="rect">
            <a:avLst/>
          </a:prstGeom>
          <a:solidFill>
            <a:schemeClr val="bg2">
              <a:lumMod val="25000"/>
            </a:schemeClr>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4" name="Title 13"/>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smtClean="0"/>
              <a:t>Click to edit Master title style</a:t>
            </a:r>
            <a:endParaRPr lang="en-US" dirty="0"/>
          </a:p>
        </p:txBody>
      </p:sp>
      <p:sp>
        <p:nvSpPr>
          <p:cNvPr id="3" name="Rectangle 3"/>
          <p:cNvSpPr>
            <a:spLocks noGrp="1"/>
          </p:cNvSpPr>
          <p:nvPr>
            <p:ph type="dt" sz="half" idx="10"/>
          </p:nvPr>
        </p:nvSpPr>
        <p:spPr>
          <a:xfrm>
            <a:off x="228600" y="6477000"/>
            <a:ext cx="1600200" cy="304800"/>
          </a:xfrm>
        </p:spPr>
        <p:txBody>
          <a:bodyPr anchor="ctr"/>
          <a:lstStyle>
            <a:lvl1pPr algn="l">
              <a:defRPr>
                <a:solidFill>
                  <a:srgbClr val="A0A0A0"/>
                </a:solidFill>
              </a:defRPr>
            </a:lvl1pPr>
            <a:extLst/>
          </a:lstStyle>
          <a:p>
            <a:fld id="{5A8D346D-A53F-433C-9D37-45A337EA482C}" type="datetime1">
              <a:rPr lang="en-US" smtClean="0"/>
              <a:pPr/>
              <a:t>8/23/2015</a:t>
            </a:fld>
            <a:endParaRPr lang="en-US" dirty="0"/>
          </a:p>
        </p:txBody>
      </p:sp>
      <p:sp>
        <p:nvSpPr>
          <p:cNvPr id="4" name="Rectangle 4"/>
          <p:cNvSpPr>
            <a:spLocks noGrp="1"/>
          </p:cNvSpPr>
          <p:nvPr>
            <p:ph type="ftr" sz="quarter" idx="11"/>
          </p:nvPr>
        </p:nvSpPr>
        <p:spPr>
          <a:xfrm>
            <a:off x="2705100" y="6477000"/>
            <a:ext cx="3733800" cy="304800"/>
          </a:xfrm>
        </p:spPr>
        <p:txBody>
          <a:bodyPr/>
          <a:lstStyle>
            <a:lvl1pPr>
              <a:defRPr>
                <a:solidFill>
                  <a:schemeClr val="bg1"/>
                </a:solidFill>
              </a:defRPr>
            </a:lvl1pPr>
            <a:extLst/>
          </a:lstStyle>
          <a:p>
            <a:endParaRPr lang="en-US" dirty="0">
              <a:solidFill>
                <a:schemeClr val="bg1"/>
              </a:solidFill>
            </a:endParaRPr>
          </a:p>
        </p:txBody>
      </p:sp>
      <p:sp>
        <p:nvSpPr>
          <p:cNvPr id="13" name="Slide Number Placeholder 12"/>
          <p:cNvSpPr>
            <a:spLocks noGrp="1"/>
          </p:cNvSpPr>
          <p:nvPr>
            <p:ph type="sldNum" sz="quarter" idx="12"/>
          </p:nvPr>
        </p:nvSpPr>
        <p:spPr>
          <a:xfrm>
            <a:off x="6477000" y="6477000"/>
            <a:ext cx="1021080" cy="304800"/>
          </a:xfrm>
        </p:spPr>
        <p:txBody>
          <a:bodyPr anchor="ctr"/>
          <a:lstStyle>
            <a:extLst/>
          </a:lstStyle>
          <a:p>
            <a:pPr algn="r"/>
            <a:fld id="{256D3EEF-DE4E-429D-8EC4-DDC531AFF587}" type="slidenum">
              <a:rPr lang="en-US" sz="1000" smtClean="0"/>
              <a:pPr algn="r"/>
              <a:t>‹#›</a:t>
            </a:fld>
            <a:endParaRPr lang="en-US" dirty="0"/>
          </a:p>
        </p:txBody>
      </p:sp>
      <p:sp>
        <p:nvSpPr>
          <p:cNvPr id="11" name="Rectangle 10"/>
          <p:cNvSpPr/>
          <p:nvPr userDrawn="1"/>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ing Only">
    <p:spTree>
      <p:nvGrpSpPr>
        <p:cNvPr id="1" name=""/>
        <p:cNvGrpSpPr/>
        <p:nvPr/>
      </p:nvGrpSpPr>
      <p:grpSpPr>
        <a:xfrm>
          <a:off x="0" y="0"/>
          <a:ext cx="0" cy="0"/>
          <a:chOff x="0" y="0"/>
          <a:chExt cx="0" cy="0"/>
        </a:xfrm>
      </p:grpSpPr>
      <p:sp>
        <p:nvSpPr>
          <p:cNvPr id="29" name="Rectangle 2"/>
          <p:cNvSpPr>
            <a:spLocks noGrp="1"/>
          </p:cNvSpPr>
          <p:nvPr>
            <p:ph type="title"/>
          </p:nvPr>
        </p:nvSpPr>
        <p:spPr/>
        <p:txBody>
          <a:bodyPr/>
          <a:lstStyle>
            <a:extLst/>
          </a:lstStyle>
          <a:p>
            <a:r>
              <a:rPr lang="en-US" smtClean="0"/>
              <a:t>Click to edit Master title style</a:t>
            </a:r>
            <a:endParaRPr lang="en-US"/>
          </a:p>
        </p:txBody>
      </p:sp>
      <p:sp>
        <p:nvSpPr>
          <p:cNvPr id="19" name="Rectangle 8"/>
          <p:cNvSpPr>
            <a:spLocks noGrp="1"/>
          </p:cNvSpPr>
          <p:nvPr>
            <p:ph type="body" sz="quarter" idx="13" hasCustomPrompt="1"/>
          </p:nvPr>
        </p:nvSpPr>
        <p:spPr>
          <a:xfrm>
            <a:off x="304800" y="381000"/>
            <a:ext cx="80772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7" name="Rectangle 7"/>
          <p:cNvSpPr>
            <a:spLocks noGrp="1"/>
          </p:cNvSpPr>
          <p:nvPr>
            <p:ph type="dt" sz="half" idx="14"/>
          </p:nvPr>
        </p:nvSpPr>
        <p:spPr/>
        <p:txBody>
          <a:bodyPr/>
          <a:lstStyle>
            <a:extLst/>
          </a:lstStyle>
          <a:p>
            <a:pPr algn="r"/>
            <a:fld id="{F7F1F872-C5DE-403B-85F0-1024E6CA1886}" type="datetime1">
              <a:rPr lang="en-US" smtClean="0"/>
              <a:pPr algn="r"/>
              <a:t>8/23/2015</a:t>
            </a:fld>
            <a:endParaRPr lang="en-US"/>
          </a:p>
        </p:txBody>
      </p:sp>
      <p:sp>
        <p:nvSpPr>
          <p:cNvPr id="8" name="Rectangle 8"/>
          <p:cNvSpPr>
            <a:spLocks noGrp="1"/>
          </p:cNvSpPr>
          <p:nvPr>
            <p:ph type="sldNum" sz="quarter" idx="15"/>
          </p:nvPr>
        </p:nvSpPr>
        <p:spPr/>
        <p:txBody>
          <a:bodyPr/>
          <a:lstStyle>
            <a:extLst/>
          </a:lstStyle>
          <a:p>
            <a:pPr algn="r"/>
            <a:fld id="{256D3EEF-DE4E-429D-8EC4-DDC531AFF587}" type="slidenum">
              <a:rPr lang="en-US" sz="1000" smtClean="0"/>
              <a:pPr algn="r"/>
              <a:t>‹#›</a:t>
            </a:fld>
            <a:endParaRPr lang="en-US"/>
          </a:p>
        </p:txBody>
      </p:sp>
      <p:sp>
        <p:nvSpPr>
          <p:cNvPr id="9" name="Rectangle 9"/>
          <p:cNvSpPr>
            <a:spLocks noGrp="1"/>
          </p:cNvSpPr>
          <p:nvPr>
            <p:ph type="ftr" sz="quarter" idx="16"/>
          </p:nvPr>
        </p:nvSpPr>
        <p:spPr/>
        <p:txBody>
          <a:bodyPr/>
          <a:lstStyle>
            <a:extLst/>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8" name="Rectangle 2"/>
          <p:cNvSpPr>
            <a:spLocks noGrp="1"/>
          </p:cNvSpPr>
          <p:nvPr>
            <p:ph type="title"/>
          </p:nvPr>
        </p:nvSpPr>
        <p:spPr/>
        <p:txBody>
          <a:bodyPr/>
          <a:lstStyle>
            <a:extLst/>
          </a:lstStyle>
          <a:p>
            <a:r>
              <a:rPr lang="en-US" smtClean="0"/>
              <a:t>Click to edit Master title style</a:t>
            </a:r>
            <a:endParaRPr lang="en-US"/>
          </a:p>
        </p:txBody>
      </p:sp>
      <p:sp>
        <p:nvSpPr>
          <p:cNvPr id="6" name="Rectangle 6"/>
          <p:cNvSpPr>
            <a:spLocks noGrp="1"/>
          </p:cNvSpPr>
          <p:nvPr>
            <p:ph type="dt" sz="half" idx="10"/>
          </p:nvPr>
        </p:nvSpPr>
        <p:spPr/>
        <p:txBody>
          <a:bodyPr/>
          <a:lstStyle>
            <a:extLst/>
          </a:lstStyle>
          <a:p>
            <a:pPr algn="r"/>
            <a:fld id="{73B9D0E9-7F95-4423-9114-95494EF8154E}" type="datetime1">
              <a:rPr lang="en-US" smtClean="0"/>
              <a:pPr algn="r"/>
              <a:t>8/23/2015</a:t>
            </a:fld>
            <a:endParaRPr lang="en-US"/>
          </a:p>
        </p:txBody>
      </p:sp>
      <p:sp>
        <p:nvSpPr>
          <p:cNvPr id="8" name="Rectangle 8"/>
          <p:cNvSpPr>
            <a:spLocks noGrp="1"/>
          </p:cNvSpPr>
          <p:nvPr>
            <p:ph type="sldNum" sz="quarter" idx="11"/>
          </p:nvPr>
        </p:nvSpPr>
        <p:spPr/>
        <p:txBody>
          <a:bodyPr/>
          <a:lstStyle>
            <a:extLst/>
          </a:lstStyle>
          <a:p>
            <a:pPr algn="r"/>
            <a:fld id="{256D3EEF-DE4E-429D-8EC4-DDC531AFF587}" type="slidenum">
              <a:rPr lang="en-US" sz="1000" smtClean="0"/>
              <a:pPr algn="r"/>
              <a:t>‹#›</a:t>
            </a:fld>
            <a:endParaRPr lang="en-US"/>
          </a:p>
        </p:txBody>
      </p:sp>
      <p:sp>
        <p:nvSpPr>
          <p:cNvPr id="9" name="Rectangle 9"/>
          <p:cNvSpPr>
            <a:spLocks noGrp="1"/>
          </p:cNvSpPr>
          <p:nvPr>
            <p:ph type="ftr" sz="quarter" idx="12"/>
          </p:nvPr>
        </p:nvSpPr>
        <p:spPr/>
        <p:txBody>
          <a:bodyPr/>
          <a:lstStyle>
            <a:extLst/>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Up">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dirty="0"/>
          </a:p>
        </p:txBody>
      </p:sp>
      <p:sp>
        <p:nvSpPr>
          <p:cNvPr id="8" name="Rectangle 8"/>
          <p:cNvSpPr>
            <a:spLocks noGrp="1"/>
          </p:cNvSpPr>
          <p:nvPr>
            <p:ph type="body" sz="quarter" idx="13" hasCustomPrompt="1"/>
          </p:nvPr>
        </p:nvSpPr>
        <p:spPr>
          <a:xfrm>
            <a:off x="304800" y="381000"/>
            <a:ext cx="80772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1" name="Rectangle 11"/>
          <p:cNvSpPr>
            <a:spLocks noGrp="1"/>
          </p:cNvSpPr>
          <p:nvPr>
            <p:ph sz="quarter" idx="15"/>
          </p:nvPr>
        </p:nvSpPr>
        <p:spPr>
          <a:xfrm>
            <a:off x="304800" y="609600"/>
            <a:ext cx="8077200" cy="5638800"/>
          </a:xfrm>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9"/>
          <p:cNvSpPr>
            <a:spLocks noGrp="1"/>
          </p:cNvSpPr>
          <p:nvPr>
            <p:ph type="dt" sz="half" idx="16"/>
          </p:nvPr>
        </p:nvSpPr>
        <p:spPr/>
        <p:txBody>
          <a:bodyPr/>
          <a:lstStyle>
            <a:extLst/>
          </a:lstStyle>
          <a:p>
            <a:pPr algn="r"/>
            <a:fld id="{828FD173-2CB3-4214-8741-970D8D476901}" type="datetime1">
              <a:rPr lang="en-US" smtClean="0"/>
              <a:pPr algn="r"/>
              <a:t>8/23/2015</a:t>
            </a:fld>
            <a:endParaRPr lang="en-US"/>
          </a:p>
        </p:txBody>
      </p:sp>
      <p:sp>
        <p:nvSpPr>
          <p:cNvPr id="10" name="Rectangle 10"/>
          <p:cNvSpPr>
            <a:spLocks noGrp="1"/>
          </p:cNvSpPr>
          <p:nvPr>
            <p:ph type="sldNum" sz="quarter" idx="17"/>
          </p:nvPr>
        </p:nvSpPr>
        <p:spPr/>
        <p:txBody>
          <a:bodyPr/>
          <a:lstStyle>
            <a:extLst/>
          </a:lstStyle>
          <a:p>
            <a:pPr algn="r"/>
            <a:fld id="{256D3EEF-DE4E-429D-8EC4-DDC531AFF587}" type="slidenum">
              <a:rPr lang="en-US" sz="1000" smtClean="0"/>
              <a:pPr algn="r"/>
              <a:t>‹#›</a:t>
            </a:fld>
            <a:endParaRPr lang="en-US"/>
          </a:p>
        </p:txBody>
      </p:sp>
      <p:sp>
        <p:nvSpPr>
          <p:cNvPr id="12" name="Rectangle 12"/>
          <p:cNvSpPr>
            <a:spLocks noGrp="1"/>
          </p:cNvSpPr>
          <p:nvPr>
            <p:ph type="ftr" sz="quarter" idx="18"/>
          </p:nvPr>
        </p:nvSpPr>
        <p:spPr/>
        <p:txBody>
          <a:bodyPr/>
          <a:lstStyle>
            <a:extLst/>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31" name="Rectangle 8"/>
          <p:cNvSpPr>
            <a:spLocks noGrp="1"/>
          </p:cNvSpPr>
          <p:nvPr>
            <p:ph type="body" sz="quarter" idx="13" hasCustomPrompt="1"/>
          </p:nvPr>
        </p:nvSpPr>
        <p:spPr>
          <a:xfrm>
            <a:off x="304800"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9"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8"/>
          <p:cNvSpPr>
            <a:spLocks noGrp="1"/>
          </p:cNvSpPr>
          <p:nvPr>
            <p:ph type="body" sz="quarter" idx="16" hasCustomPrompt="1"/>
          </p:nvPr>
        </p:nvSpPr>
        <p:spPr>
          <a:xfrm>
            <a:off x="4416552"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17"/>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3"/>
          <p:cNvSpPr>
            <a:spLocks noGrp="1"/>
          </p:cNvSpPr>
          <p:nvPr>
            <p:ph type="dt" sz="half" idx="18"/>
          </p:nvPr>
        </p:nvSpPr>
        <p:spPr/>
        <p:txBody>
          <a:bodyPr/>
          <a:lstStyle>
            <a:extLst/>
          </a:lstStyle>
          <a:p>
            <a:pPr algn="r"/>
            <a:fld id="{A1704A40-8D3B-4404-9986-2B5D36474D63}" type="datetime1">
              <a:rPr lang="en-US" smtClean="0"/>
              <a:pPr algn="r"/>
              <a:t>8/23/2015</a:t>
            </a:fld>
            <a:endParaRPr lang="en-US"/>
          </a:p>
        </p:txBody>
      </p:sp>
      <p:sp>
        <p:nvSpPr>
          <p:cNvPr id="16" name="Rectangle 16"/>
          <p:cNvSpPr>
            <a:spLocks noGrp="1"/>
          </p:cNvSpPr>
          <p:nvPr>
            <p:ph type="sldNum" sz="quarter" idx="19"/>
          </p:nvPr>
        </p:nvSpPr>
        <p:spPr/>
        <p:txBody>
          <a:bodyPr/>
          <a:lstStyle>
            <a:extLst/>
          </a:lstStyle>
          <a:p>
            <a:pPr algn="r"/>
            <a:fld id="{256D3EEF-DE4E-429D-8EC4-DDC531AFF587}" type="slidenum">
              <a:rPr lang="en-US" sz="1000" smtClean="0"/>
              <a:pPr algn="r"/>
              <a:t>‹#›</a:t>
            </a:fld>
            <a:endParaRPr lang="en-US"/>
          </a:p>
        </p:txBody>
      </p:sp>
      <p:sp>
        <p:nvSpPr>
          <p:cNvPr id="17" name="Rectangle 17"/>
          <p:cNvSpPr>
            <a:spLocks noGrp="1"/>
          </p:cNvSpPr>
          <p:nvPr>
            <p:ph type="ftr" sz="quarter" idx="20"/>
          </p:nvPr>
        </p:nvSpPr>
        <p:spPr/>
        <p:txBody>
          <a:bodyPr/>
          <a:lstStyle>
            <a:extLst/>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Up: 2 left, 1 right">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a:p>
        </p:txBody>
      </p:sp>
      <p:sp>
        <p:nvSpPr>
          <p:cNvPr id="9" name="Rectangle 8"/>
          <p:cNvSpPr>
            <a:spLocks noGrp="1"/>
          </p:cNvSpPr>
          <p:nvPr>
            <p:ph type="body" sz="quarter" idx="13" hasCustomPrompt="1"/>
          </p:nvPr>
        </p:nvSpPr>
        <p:spPr>
          <a:xfrm>
            <a:off x="3048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8"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6" hasCustomPrompt="1"/>
          </p:nvPr>
        </p:nvSpPr>
        <p:spPr>
          <a:xfrm>
            <a:off x="3017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Rectangle 8"/>
          <p:cNvSpPr>
            <a:spLocks noGrp="1"/>
          </p:cNvSpPr>
          <p:nvPr>
            <p:ph type="body" sz="quarter" idx="18" hasCustomPrompt="1"/>
          </p:nvPr>
        </p:nvSpPr>
        <p:spPr>
          <a:xfrm>
            <a:off x="4416552"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9"/>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3"/>
          <p:cNvSpPr>
            <a:spLocks noGrp="1"/>
          </p:cNvSpPr>
          <p:nvPr>
            <p:ph type="dt" sz="half" idx="20"/>
          </p:nvPr>
        </p:nvSpPr>
        <p:spPr/>
        <p:txBody>
          <a:bodyPr/>
          <a:lstStyle>
            <a:extLst/>
          </a:lstStyle>
          <a:p>
            <a:pPr algn="r"/>
            <a:fld id="{DE3B91AD-F2C9-43CB-A84C-1D5C130F2509}" type="datetime1">
              <a:rPr lang="en-US" smtClean="0"/>
              <a:pPr algn="r"/>
              <a:t>8/23/2015</a:t>
            </a:fld>
            <a:endParaRPr lang="en-US"/>
          </a:p>
        </p:txBody>
      </p:sp>
      <p:sp>
        <p:nvSpPr>
          <p:cNvPr id="19" name="Rectangle 19"/>
          <p:cNvSpPr>
            <a:spLocks noGrp="1"/>
          </p:cNvSpPr>
          <p:nvPr>
            <p:ph type="sldNum" sz="quarter" idx="21"/>
          </p:nvPr>
        </p:nvSpPr>
        <p:spPr/>
        <p:txBody>
          <a:bodyPr/>
          <a:lstStyle>
            <a:extLst/>
          </a:lstStyle>
          <a:p>
            <a:pPr algn="r"/>
            <a:fld id="{256D3EEF-DE4E-429D-8EC4-DDC531AFF587}" type="slidenum">
              <a:rPr lang="en-US" sz="1000" smtClean="0"/>
              <a:pPr algn="r"/>
              <a:t>‹#›</a:t>
            </a:fld>
            <a:endParaRPr lang="en-US"/>
          </a:p>
        </p:txBody>
      </p:sp>
      <p:sp>
        <p:nvSpPr>
          <p:cNvPr id="22" name="Rectangle 22"/>
          <p:cNvSpPr>
            <a:spLocks noGrp="1"/>
          </p:cNvSpPr>
          <p:nvPr>
            <p:ph type="ftr" sz="quarter" idx="22"/>
          </p:nvPr>
        </p:nvSpPr>
        <p:spPr/>
        <p:txBody>
          <a:bodyPr/>
          <a:lstStyle>
            <a:extLst/>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1 Left, 2 Right">
    <p:spTree>
      <p:nvGrpSpPr>
        <p:cNvPr id="1" name=""/>
        <p:cNvGrpSpPr/>
        <p:nvPr/>
      </p:nvGrpSpPr>
      <p:grpSpPr>
        <a:xfrm>
          <a:off x="0" y="0"/>
          <a:ext cx="0" cy="0"/>
          <a:chOff x="0" y="0"/>
          <a:chExt cx="0" cy="0"/>
        </a:xfrm>
      </p:grpSpPr>
      <p:sp>
        <p:nvSpPr>
          <p:cNvPr id="25"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Rectangle 8"/>
          <p:cNvSpPr>
            <a:spLocks noGrp="1"/>
          </p:cNvSpPr>
          <p:nvPr>
            <p:ph type="body" sz="quarter" idx="16" hasCustomPrompt="1"/>
          </p:nvPr>
        </p:nvSpPr>
        <p:spPr>
          <a:xfrm>
            <a:off x="44196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Rectangle 8"/>
          <p:cNvSpPr>
            <a:spLocks noGrp="1"/>
          </p:cNvSpPr>
          <p:nvPr>
            <p:ph type="body" sz="quarter" idx="18" hasCustomPrompt="1"/>
          </p:nvPr>
        </p:nvSpPr>
        <p:spPr>
          <a:xfrm>
            <a:off x="44165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9"/>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Rectangle 21"/>
          <p:cNvSpPr>
            <a:spLocks noGrp="1"/>
          </p:cNvSpPr>
          <p:nvPr>
            <p:ph type="dt" sz="half" idx="20"/>
          </p:nvPr>
        </p:nvSpPr>
        <p:spPr/>
        <p:txBody>
          <a:bodyPr/>
          <a:lstStyle>
            <a:extLst/>
          </a:lstStyle>
          <a:p>
            <a:pPr algn="r"/>
            <a:fld id="{27D93220-918A-400D-B3FA-D8B22567DEBB}" type="datetime1">
              <a:rPr lang="en-US" smtClean="0"/>
              <a:pPr algn="r"/>
              <a:t>8/23/2015</a:t>
            </a:fld>
            <a:endParaRPr lang="en-US"/>
          </a:p>
        </p:txBody>
      </p:sp>
      <p:sp>
        <p:nvSpPr>
          <p:cNvPr id="22" name="Rectangle 22"/>
          <p:cNvSpPr>
            <a:spLocks noGrp="1"/>
          </p:cNvSpPr>
          <p:nvPr>
            <p:ph type="sldNum" sz="quarter" idx="21"/>
          </p:nvPr>
        </p:nvSpPr>
        <p:spPr/>
        <p:txBody>
          <a:bodyPr/>
          <a:lstStyle>
            <a:extLst/>
          </a:lstStyle>
          <a:p>
            <a:pPr algn="r"/>
            <a:fld id="{256D3EEF-DE4E-429D-8EC4-DDC531AFF587}" type="slidenum">
              <a:rPr lang="en-US" sz="1000" smtClean="0"/>
              <a:pPr algn="r"/>
              <a:t>‹#›</a:t>
            </a:fld>
            <a:endParaRPr lang="en-US"/>
          </a:p>
        </p:txBody>
      </p:sp>
      <p:sp>
        <p:nvSpPr>
          <p:cNvPr id="23" name="Rectangle 23"/>
          <p:cNvSpPr>
            <a:spLocks noGrp="1"/>
          </p:cNvSpPr>
          <p:nvPr>
            <p:ph type="ftr" sz="quarter" idx="22"/>
          </p:nvPr>
        </p:nvSpPr>
        <p:spPr/>
        <p:txBody>
          <a:bodyPr/>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10"/>
          <p:cNvSpPr/>
          <p:nvPr/>
        </p:nvSpPr>
        <p:spPr>
          <a:xfrm>
            <a:off x="8610600" y="0"/>
            <a:ext cx="533400" cy="6858000"/>
          </a:xfrm>
          <a:prstGeom prst="rect">
            <a:avLst/>
          </a:prstGeom>
          <a:solidFill>
            <a:schemeClr val="bg2">
              <a:lumMod val="2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 name="Rectangle 2"/>
          <p:cNvSpPr>
            <a:spLocks noGrp="1"/>
          </p:cNvSpPr>
          <p:nvPr>
            <p:ph type="title"/>
          </p:nvPr>
        </p:nvSpPr>
        <p:spPr>
          <a:xfrm>
            <a:off x="8610600" y="381000"/>
            <a:ext cx="533400" cy="5867400"/>
          </a:xfrm>
          <a:prstGeom prst="rect">
            <a:avLst/>
          </a:prstGeom>
        </p:spPr>
        <p:txBody>
          <a:bodyPr vert="vert" anchor="ctr">
            <a:normAutofit/>
          </a:bodyPr>
          <a:lstStyle>
            <a:extLst/>
          </a:lstStyle>
          <a:p>
            <a:r>
              <a:rPr lang="en-US" smtClean="0"/>
              <a:t>Click to edit Master title style</a:t>
            </a:r>
            <a:endParaRPr lang="en-US" dirty="0"/>
          </a:p>
        </p:txBody>
      </p:sp>
      <p:sp>
        <p:nvSpPr>
          <p:cNvPr id="3" name="Rectangle 3"/>
          <p:cNvSpPr>
            <a:spLocks noGrp="1"/>
          </p:cNvSpPr>
          <p:nvPr>
            <p:ph type="body" idx="1"/>
          </p:nvPr>
        </p:nvSpPr>
        <p:spPr>
          <a:xfrm>
            <a:off x="304800" y="381000"/>
            <a:ext cx="8077200" cy="5867400"/>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2"/>
          </p:nvPr>
        </p:nvSpPr>
        <p:spPr>
          <a:xfrm>
            <a:off x="7010400" y="76200"/>
            <a:ext cx="1371600" cy="228600"/>
          </a:xfrm>
          <a:prstGeom prst="rect">
            <a:avLst/>
          </a:prstGeom>
        </p:spPr>
        <p:txBody>
          <a:bodyPr vert="horz"/>
          <a:lstStyle>
            <a:lvl1pPr algn="ctr">
              <a:defRPr sz="1000">
                <a:solidFill>
                  <a:schemeClr val="tx1">
                    <a:tint val="65000"/>
                  </a:schemeClr>
                </a:solidFill>
              </a:defRPr>
            </a:lvl1pPr>
            <a:extLst/>
          </a:lstStyle>
          <a:p>
            <a:pPr algn="r"/>
            <a:fld id="{CCD717AA-EA39-47F3-8A0A-15B3575EDB53}" type="datetime1">
              <a:rPr lang="en-US" smtClean="0"/>
              <a:pPr algn="r"/>
              <a:t>8/23/2015</a:t>
            </a:fld>
            <a:endParaRPr lang="en-US" sz="1000" dirty="0">
              <a:solidFill>
                <a:schemeClr val="tx1">
                  <a:tint val="65000"/>
                </a:schemeClr>
              </a:solidFill>
            </a:endParaRPr>
          </a:p>
        </p:txBody>
      </p:sp>
      <p:sp>
        <p:nvSpPr>
          <p:cNvPr id="6" name="Rectangle 6"/>
          <p:cNvSpPr>
            <a:spLocks noGrp="1"/>
          </p:cNvSpPr>
          <p:nvPr>
            <p:ph type="sldNum" sz="quarter" idx="4"/>
          </p:nvPr>
        </p:nvSpPr>
        <p:spPr>
          <a:xfrm>
            <a:off x="6504432" y="6473952"/>
            <a:ext cx="990600" cy="304800"/>
          </a:xfrm>
          <a:prstGeom prst="rect">
            <a:avLst/>
          </a:prstGeom>
        </p:spPr>
        <p:txBody>
          <a:bodyPr vert="horz" anchor="ctr"/>
          <a:lstStyle>
            <a:lvl1pPr algn="r">
              <a:defRPr sz="1000"/>
            </a:lvl1pPr>
            <a:extLst/>
          </a:lstStyle>
          <a:p>
            <a:pPr algn="r"/>
            <a:fld id="{256D3EEF-DE4E-429D-8EC4-DDC531AFF587}" type="slidenum">
              <a:rPr lang="en-US" sz="1000" smtClean="0"/>
              <a:pPr algn="r"/>
              <a:t>‹#›</a:t>
            </a:fld>
            <a:endParaRPr lang="en-US" sz="1000" dirty="0"/>
          </a:p>
        </p:txBody>
      </p:sp>
      <p:sp>
        <p:nvSpPr>
          <p:cNvPr id="11" name="Rectangle 10"/>
          <p:cNvSpPr/>
          <p:nvPr/>
        </p:nvSpPr>
        <p:spPr>
          <a:xfrm>
            <a:off x="0" y="0"/>
            <a:ext cx="762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2" name="Rectangle 12"/>
          <p:cNvSpPr>
            <a:spLocks noGrp="1"/>
          </p:cNvSpPr>
          <p:nvPr>
            <p:ph type="ftr" sz="quarter" idx="3"/>
          </p:nvPr>
        </p:nvSpPr>
        <p:spPr>
          <a:xfrm>
            <a:off x="2705100" y="6477000"/>
            <a:ext cx="3733800" cy="304800"/>
          </a:xfrm>
          <a:prstGeom prst="rect">
            <a:avLst/>
          </a:prstGeom>
        </p:spPr>
        <p:txBody>
          <a:bodyPr vert="horz" anchor="ctr"/>
          <a:lstStyle>
            <a:lvl1pPr algn="ctr">
              <a:defRPr sz="1000">
                <a:solidFill>
                  <a:sysClr val="windowText" lastClr="000000"/>
                </a:solidFill>
              </a:defRPr>
            </a:lvl1pPr>
            <a:extLst/>
          </a:lstStyle>
          <a:p>
            <a:endParaRPr lang="en-US" sz="1000" dirty="0">
              <a:solidFill>
                <a:sysClr val="windowText" lastClr="00000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3" r:id="rId10"/>
    <p:sldLayoutId id="2147483658" r:id="rId11"/>
    <p:sldLayoutId id="2147483659" r:id="rId12"/>
    <p:sldLayoutId id="2147483660" r:id="rId13"/>
    <p:sldLayoutId id="2147483661" r:id="rId14"/>
    <p:sldLayoutId id="2147483662" r:id="rId15"/>
    <p:sldLayoutId id="2147483664" r:id="rId16"/>
  </p:sldLayoutIdLst>
  <p:hf sldNum="0" hdr="0" ftr="0" dt="0"/>
  <p:txStyles>
    <p:titleStyle>
      <a:lvl1pPr algn="l" rtl="0" eaLnBrk="1" latinLnBrk="0" hangingPunct="1">
        <a:spcBef>
          <a:spcPct val="0"/>
        </a:spcBef>
        <a:buNone/>
        <a:defRPr sz="2400" cap="small" spc="0" baseline="0">
          <a:solidFill>
            <a:schemeClr val="bg1"/>
          </a:solidFill>
          <a:latin typeface="+mj-lt"/>
          <a:ea typeface="+mj-ea"/>
          <a:cs typeface="+mj-cs"/>
        </a:defRPr>
      </a:lvl1pPr>
      <a:extLst/>
    </p:titleStyle>
    <p:bodyStyle>
      <a:lvl1pPr marL="0" marR="0" indent="0" algn="l" rtl="0" eaLnBrk="1" latinLnBrk="0" hangingPunct="1">
        <a:spcBef>
          <a:spcPct val="20000"/>
        </a:spcBef>
        <a:buFontTx/>
        <a:buNone/>
        <a:defRPr sz="1100">
          <a:solidFill>
            <a:schemeClr val="tx1"/>
          </a:solidFill>
          <a:latin typeface="+mn-lt"/>
          <a:ea typeface="+mn-ea"/>
          <a:cs typeface="+mn-cs"/>
        </a:defRPr>
      </a:lvl1pPr>
      <a:lvl2pPr marL="742950" indent="-285750" algn="l" rtl="0" eaLnBrk="1" latinLnBrk="0" hangingPunct="1">
        <a:spcBef>
          <a:spcPct val="20000"/>
        </a:spcBef>
        <a:buFontTx/>
        <a:buNone/>
        <a:defRPr sz="1100">
          <a:solidFill>
            <a:schemeClr val="tx1"/>
          </a:solidFill>
          <a:latin typeface="+mn-lt"/>
          <a:ea typeface="+mn-ea"/>
          <a:cs typeface="+mn-cs"/>
        </a:defRPr>
      </a:lvl2pPr>
      <a:lvl3pPr marL="1143000" indent="-228600" algn="l" rtl="0" eaLnBrk="1" latinLnBrk="0" hangingPunct="1">
        <a:spcBef>
          <a:spcPct val="20000"/>
        </a:spcBef>
        <a:buFontTx/>
        <a:buNone/>
        <a:defRPr sz="1100">
          <a:solidFill>
            <a:schemeClr val="tx1"/>
          </a:solidFill>
          <a:latin typeface="+mn-lt"/>
          <a:ea typeface="+mn-ea"/>
          <a:cs typeface="+mn-cs"/>
        </a:defRPr>
      </a:lvl3pPr>
      <a:lvl4pPr marL="1600200" indent="-228600" algn="l" rtl="0" eaLnBrk="1" latinLnBrk="0" hangingPunct="1">
        <a:spcBef>
          <a:spcPct val="20000"/>
        </a:spcBef>
        <a:buFontTx/>
        <a:buNone/>
        <a:defRPr sz="1100">
          <a:solidFill>
            <a:schemeClr val="tx1"/>
          </a:solidFill>
          <a:latin typeface="+mn-lt"/>
          <a:ea typeface="+mn-ea"/>
          <a:cs typeface="+mn-cs"/>
        </a:defRPr>
      </a:lvl4pPr>
      <a:lvl5pPr marL="2057400" indent="-228600" algn="l" rtl="0" eaLnBrk="1" latinLnBrk="0" hangingPunct="1">
        <a:spcBef>
          <a:spcPct val="20000"/>
        </a:spcBef>
        <a:buFontTx/>
        <a:buNone/>
        <a:defRPr sz="11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ctrTitle"/>
          </p:nvPr>
        </p:nvSpPr>
        <p:spPr/>
        <p:txBody>
          <a:bodyPr/>
          <a:lstStyle>
            <a:extLst/>
          </a:lstStyle>
          <a:p>
            <a:r>
              <a:rPr lang="en-US" dirty="0" smtClean="0"/>
              <a:t>SQL Implementation &amp; Administration</a:t>
            </a:r>
            <a:endParaRPr lang="en-US" dirty="0"/>
          </a:p>
        </p:txBody>
      </p:sp>
      <p:sp>
        <p:nvSpPr>
          <p:cNvPr id="3" name="Rectangle 3"/>
          <p:cNvSpPr>
            <a:spLocks noGrp="1"/>
          </p:cNvSpPr>
          <p:nvPr>
            <p:ph type="subTitle" idx="1"/>
          </p:nvPr>
        </p:nvSpPr>
        <p:spPr/>
        <p:txBody>
          <a:bodyPr>
            <a:noAutofit/>
          </a:bodyPr>
          <a:lstStyle>
            <a:extLst/>
          </a:lstStyle>
          <a:p>
            <a:r>
              <a:rPr lang="en-US" sz="2000" dirty="0" smtClean="0"/>
              <a:t>Triggers, Functions and Stored </a:t>
            </a:r>
            <a:r>
              <a:rPr lang="en-US" sz="2000" dirty="0" smtClean="0"/>
              <a:t>Procedures</a:t>
            </a:r>
            <a:endParaRPr lang="en-US"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TRIGGERS, FUNCTIONS &amp; STORED PROCEDURES</a:t>
            </a:r>
          </a:p>
        </p:txBody>
      </p:sp>
      <p:sp>
        <p:nvSpPr>
          <p:cNvPr id="3" name="Text Placeholder 2"/>
          <p:cNvSpPr>
            <a:spLocks noGrp="1"/>
          </p:cNvSpPr>
          <p:nvPr>
            <p:ph type="body" sz="quarter" idx="13"/>
          </p:nvPr>
        </p:nvSpPr>
        <p:spPr/>
        <p:txBody>
          <a:bodyPr>
            <a:noAutofit/>
          </a:bodyPr>
          <a:lstStyle/>
          <a:p>
            <a:r>
              <a:rPr lang="en-US" sz="1400" dirty="0" smtClean="0"/>
              <a:t>TRIGGERS	</a:t>
            </a:r>
            <a:endParaRPr lang="en-US" sz="1400" dirty="0"/>
          </a:p>
        </p:txBody>
      </p:sp>
      <p:sp>
        <p:nvSpPr>
          <p:cNvPr id="4" name="Content Placeholder 3"/>
          <p:cNvSpPr>
            <a:spLocks noGrp="1"/>
          </p:cNvSpPr>
          <p:nvPr>
            <p:ph sz="quarter" idx="15"/>
          </p:nvPr>
        </p:nvSpPr>
        <p:spPr>
          <a:xfrm>
            <a:off x="301752" y="685800"/>
            <a:ext cx="8074152" cy="6019800"/>
          </a:xfrm>
        </p:spPr>
        <p:txBody>
          <a:bodyPr>
            <a:normAutofit fontScale="85000" lnSpcReduction="20000"/>
          </a:bodyPr>
          <a:lstStyle/>
          <a:p>
            <a:r>
              <a:rPr lang="en-US" altLang="en-US" sz="2200" b="1" dirty="0" smtClean="0"/>
              <a:t>Understanding how a DELETE Trigger Works</a:t>
            </a:r>
          </a:p>
          <a:p>
            <a:pPr marL="285750" indent="-285750">
              <a:buFont typeface="Arial" panose="020B0604020202020204" pitchFamily="34" charset="0"/>
              <a:buChar char="•"/>
            </a:pPr>
            <a:r>
              <a:rPr lang="en-US" altLang="en-US" sz="2200" dirty="0"/>
              <a:t>In the case of a DELETE statement, the </a:t>
            </a:r>
            <a:r>
              <a:rPr lang="en-US" altLang="en-US" sz="2200" b="1" i="1" dirty="0"/>
              <a:t>deleted</a:t>
            </a:r>
            <a:r>
              <a:rPr lang="en-US" altLang="en-US" sz="2200" dirty="0"/>
              <a:t> table, another in-memory temporary data structure, has a copy of all the affected rows during that action. </a:t>
            </a:r>
          </a:p>
          <a:p>
            <a:pPr marL="285750" indent="-285750">
              <a:buFont typeface="Arial" panose="020B0604020202020204" pitchFamily="34" charset="0"/>
              <a:buChar char="•"/>
            </a:pPr>
            <a:r>
              <a:rPr lang="en-US" altLang="en-US" sz="2200" dirty="0"/>
              <a:t>Again, if you don’t want to perform the actual delete, you need to roll back the transaction.</a:t>
            </a:r>
          </a:p>
          <a:p>
            <a:endParaRPr lang="en-US" altLang="en-US" sz="2200" b="1" dirty="0" smtClean="0"/>
          </a:p>
          <a:p>
            <a:r>
              <a:rPr lang="en-US" altLang="en-US" sz="2200" b="1" dirty="0" smtClean="0"/>
              <a:t>Understanding how an UPDATE Trigger Works</a:t>
            </a:r>
            <a:endParaRPr lang="en-US" altLang="en-US" sz="2200" b="1" dirty="0"/>
          </a:p>
          <a:p>
            <a:pPr marL="342900" indent="-342900">
              <a:buFont typeface="Arial" panose="020B0604020202020204" pitchFamily="34" charset="0"/>
              <a:buChar char="•"/>
            </a:pPr>
            <a:r>
              <a:rPr lang="en-US" altLang="en-US" sz="2200" dirty="0"/>
              <a:t>The UPDATE statement will use the </a:t>
            </a:r>
            <a:r>
              <a:rPr lang="en-US" altLang="en-US" sz="2200" b="1" dirty="0"/>
              <a:t>deleted</a:t>
            </a:r>
            <a:r>
              <a:rPr lang="en-US" altLang="en-US" sz="2200" dirty="0"/>
              <a:t> and </a:t>
            </a:r>
            <a:r>
              <a:rPr lang="en-US" altLang="en-US" sz="2200" b="1" dirty="0"/>
              <a:t>inserted</a:t>
            </a:r>
            <a:r>
              <a:rPr lang="en-US" altLang="en-US" sz="2200" dirty="0"/>
              <a:t> tables to keep track of the records that have been modified. </a:t>
            </a:r>
          </a:p>
          <a:p>
            <a:pPr marL="342900" indent="-342900">
              <a:buFont typeface="Arial" panose="020B0604020202020204" pitchFamily="34" charset="0"/>
              <a:buChar char="•"/>
            </a:pPr>
            <a:r>
              <a:rPr lang="en-US" altLang="en-US" sz="2200" dirty="0"/>
              <a:t>The OLD status will be loaded in the </a:t>
            </a:r>
            <a:r>
              <a:rPr lang="en-US" altLang="en-US" sz="2200" b="1" dirty="0"/>
              <a:t>deleted</a:t>
            </a:r>
            <a:r>
              <a:rPr lang="en-US" altLang="en-US" sz="2200" dirty="0"/>
              <a:t> table, and the NEW status will be held in the </a:t>
            </a:r>
            <a:r>
              <a:rPr lang="en-US" altLang="en-US" sz="2200" b="1" dirty="0"/>
              <a:t>inserted</a:t>
            </a:r>
            <a:r>
              <a:rPr lang="en-US" altLang="en-US" sz="2200" dirty="0"/>
              <a:t> table.</a:t>
            </a:r>
          </a:p>
          <a:p>
            <a:pPr marL="342900" indent="-342900">
              <a:buFont typeface="Arial" panose="020B0604020202020204" pitchFamily="34" charset="0"/>
              <a:buChar char="•"/>
            </a:pPr>
            <a:r>
              <a:rPr lang="en-US" altLang="en-US" sz="2200" dirty="0"/>
              <a:t>Often, these tables are joined to provide you with a result set of the old and new value of an update action</a:t>
            </a:r>
            <a:r>
              <a:rPr lang="en-US" altLang="en-US" sz="2200" dirty="0" smtClean="0"/>
              <a:t>.</a:t>
            </a:r>
          </a:p>
          <a:p>
            <a:endParaRPr lang="en-US" altLang="en-US" sz="2200" dirty="0" smtClean="0"/>
          </a:p>
          <a:p>
            <a:r>
              <a:rPr lang="en-US" altLang="en-US" sz="2200" b="1" dirty="0" smtClean="0"/>
              <a:t>Using Instead of Triggers</a:t>
            </a:r>
            <a:endParaRPr lang="en-US" altLang="en-US" sz="2200" b="1" dirty="0"/>
          </a:p>
          <a:p>
            <a:pPr marL="342900" indent="-342900">
              <a:buFont typeface="Arial" panose="020B0604020202020204" pitchFamily="34" charset="0"/>
              <a:buChar char="•"/>
            </a:pPr>
            <a:r>
              <a:rPr lang="en-US" altLang="en-US" sz="2200" dirty="0"/>
              <a:t>As explained, an AFTER trigger works after the actual action takes place, so if you want to avoid or revert this, you will need to roll back the transaction. </a:t>
            </a:r>
          </a:p>
          <a:p>
            <a:pPr marL="342900" indent="-342900">
              <a:buFont typeface="Arial" panose="020B0604020202020204" pitchFamily="34" charset="0"/>
              <a:buChar char="•"/>
            </a:pPr>
            <a:r>
              <a:rPr lang="en-US" altLang="en-US" sz="2200" dirty="0"/>
              <a:t>Since the release of SQL Server 2000, you also have the ability to work more or less proactively by performing INSTEAD OF triggers.</a:t>
            </a:r>
          </a:p>
          <a:p>
            <a:pPr marL="342900" indent="-342900">
              <a:buFont typeface="Arial" panose="020B0604020202020204" pitchFamily="34" charset="0"/>
              <a:buChar char="•"/>
            </a:pPr>
            <a:r>
              <a:rPr lang="en-US" altLang="en-US" sz="2200" dirty="0"/>
              <a:t>As you can assume from its name, you perform a different task with INSTEAD OF performing the actual DML statement. </a:t>
            </a:r>
          </a:p>
          <a:p>
            <a:pPr marL="342900"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400" dirty="0"/>
          </a:p>
          <a:p>
            <a:pPr marL="171450" indent="-17145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260290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TRIGGERS, FUNCTIONS &amp; STORED PROCEDURES</a:t>
            </a:r>
          </a:p>
        </p:txBody>
      </p:sp>
      <p:sp>
        <p:nvSpPr>
          <p:cNvPr id="3" name="Text Placeholder 2"/>
          <p:cNvSpPr>
            <a:spLocks noGrp="1"/>
          </p:cNvSpPr>
          <p:nvPr>
            <p:ph type="body" sz="quarter" idx="13"/>
          </p:nvPr>
        </p:nvSpPr>
        <p:spPr/>
        <p:txBody>
          <a:bodyPr>
            <a:noAutofit/>
          </a:bodyPr>
          <a:lstStyle/>
          <a:p>
            <a:r>
              <a:rPr lang="en-US" sz="1400" dirty="0" smtClean="0"/>
              <a:t>TRIGGERS	</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r>
              <a:rPr lang="en-US" altLang="en-US" sz="2200" b="1" dirty="0" smtClean="0"/>
              <a:t>Using the Inserted and Deleted Tables</a:t>
            </a:r>
          </a:p>
          <a:p>
            <a:pPr marL="342900" indent="-342900">
              <a:buFont typeface="Arial" panose="020B0604020202020204" pitchFamily="34" charset="0"/>
              <a:buChar char="•"/>
            </a:pPr>
            <a:r>
              <a:rPr lang="en-US" altLang="en-US" sz="2400" dirty="0"/>
              <a:t>Showing an audit trail has become increasingly important—especially since the Sarbanes-Oxley Act became law. </a:t>
            </a:r>
          </a:p>
          <a:p>
            <a:pPr marL="342900" indent="-342900">
              <a:buFont typeface="Arial" panose="020B0604020202020204" pitchFamily="34" charset="0"/>
              <a:buChar char="•"/>
            </a:pPr>
            <a:r>
              <a:rPr lang="en-US" altLang="en-US" sz="2400" dirty="0"/>
              <a:t>Showing the change history has always been relevant, and executed as a trigger. </a:t>
            </a:r>
          </a:p>
          <a:p>
            <a:pPr marL="342900" indent="-342900">
              <a:buFont typeface="Arial" panose="020B0604020202020204" pitchFamily="34" charset="0"/>
              <a:buChar char="•"/>
            </a:pPr>
            <a:r>
              <a:rPr lang="en-US" altLang="en-US" sz="2400" dirty="0"/>
              <a:t>The data entered or removed can be captured because both exist in the </a:t>
            </a:r>
            <a:r>
              <a:rPr lang="en-US" altLang="en-US" sz="2400" b="1" dirty="0"/>
              <a:t>inserted</a:t>
            </a:r>
            <a:r>
              <a:rPr lang="en-US" altLang="en-US" sz="2400" dirty="0"/>
              <a:t> and </a:t>
            </a:r>
            <a:r>
              <a:rPr lang="en-US" altLang="en-US" sz="2400" b="1" dirty="0"/>
              <a:t>deleted</a:t>
            </a:r>
            <a:r>
              <a:rPr lang="en-US" altLang="en-US" sz="2400" dirty="0"/>
              <a:t> tables for the life of the transaction the trigger starts. </a:t>
            </a:r>
          </a:p>
          <a:p>
            <a:pPr marL="342900" indent="-342900">
              <a:buFont typeface="Arial" panose="020B0604020202020204" pitchFamily="34" charset="0"/>
              <a:buChar char="•"/>
            </a:pPr>
            <a:r>
              <a:rPr lang="en-US" altLang="en-US" sz="2400" dirty="0"/>
              <a:t>The data, plus the user, the action (insert, update or delete), and the date, are copied to a history table as a permanent record of change.</a:t>
            </a:r>
          </a:p>
          <a:p>
            <a:pPr marL="285750" indent="-285750">
              <a:buFont typeface="Arial" panose="020B0604020202020204" pitchFamily="34" charset="0"/>
              <a:buChar char="•"/>
            </a:pPr>
            <a:endParaRPr lang="en-US" altLang="en-US" sz="1600" dirty="0"/>
          </a:p>
          <a:p>
            <a:pPr marL="342900" indent="-342900">
              <a:buFont typeface="Arial" panose="020B0604020202020204" pitchFamily="34" charset="0"/>
              <a:buChar char="•"/>
            </a:pPr>
            <a:endParaRPr lang="en-US" altLang="en-US" sz="2400" dirty="0"/>
          </a:p>
          <a:p>
            <a:pPr marL="171450" indent="-17145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1526907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TRIGGERS, FUNCTIONS &amp; STORED PROCEDURES</a:t>
            </a:r>
          </a:p>
        </p:txBody>
      </p:sp>
      <p:sp>
        <p:nvSpPr>
          <p:cNvPr id="3" name="Text Placeholder 2"/>
          <p:cNvSpPr>
            <a:spLocks noGrp="1"/>
          </p:cNvSpPr>
          <p:nvPr>
            <p:ph type="body" sz="quarter" idx="13"/>
          </p:nvPr>
        </p:nvSpPr>
        <p:spPr/>
        <p:txBody>
          <a:bodyPr>
            <a:noAutofit/>
          </a:bodyPr>
          <a:lstStyle/>
          <a:p>
            <a:r>
              <a:rPr lang="en-US" sz="1400" dirty="0" smtClean="0"/>
              <a:t>TRIGGERS	</a:t>
            </a:r>
            <a:endParaRPr lang="en-US" sz="1400" dirty="0"/>
          </a:p>
        </p:txBody>
      </p:sp>
      <p:sp>
        <p:nvSpPr>
          <p:cNvPr id="4" name="Content Placeholder 3"/>
          <p:cNvSpPr>
            <a:spLocks noGrp="1"/>
          </p:cNvSpPr>
          <p:nvPr>
            <p:ph sz="quarter" idx="15"/>
          </p:nvPr>
        </p:nvSpPr>
        <p:spPr>
          <a:xfrm>
            <a:off x="301752" y="685800"/>
            <a:ext cx="8074152" cy="6019800"/>
          </a:xfrm>
        </p:spPr>
        <p:txBody>
          <a:bodyPr>
            <a:normAutofit fontScale="92500" lnSpcReduction="10000"/>
          </a:bodyPr>
          <a:lstStyle/>
          <a:p>
            <a:pPr marL="0" lvl="1" indent="0"/>
            <a:r>
              <a:rPr lang="en-US" altLang="en-US" sz="2200" b="1" dirty="0" smtClean="0"/>
              <a:t>Data </a:t>
            </a:r>
            <a:r>
              <a:rPr lang="en-US" altLang="en-US" sz="2200" b="1" dirty="0"/>
              <a:t>Definition Language (DDL)</a:t>
            </a:r>
            <a:r>
              <a:rPr lang="en-US" altLang="en-US" sz="2200" dirty="0"/>
              <a:t> triggers, which act (or fire) on CREATE, ALTER, and DROP SQL statements. </a:t>
            </a:r>
          </a:p>
          <a:p>
            <a:endParaRPr lang="en-US" sz="2000" b="1" dirty="0" smtClean="0"/>
          </a:p>
          <a:p>
            <a:r>
              <a:rPr lang="en-US" sz="2000" b="1" dirty="0"/>
              <a:t>Data </a:t>
            </a:r>
            <a:r>
              <a:rPr lang="en-US" sz="2000" b="1" dirty="0" smtClean="0"/>
              <a:t>definition language </a:t>
            </a:r>
            <a:r>
              <a:rPr lang="en-US" sz="2000" b="1" dirty="0"/>
              <a:t>triggers</a:t>
            </a:r>
            <a:r>
              <a:rPr lang="en-US" sz="2000" dirty="0"/>
              <a:t>, which differ from data manipulation triggers, fire based on events that occur at the server and database level. For example, you can create a data definition trigger that will fire when a database or table is created. These triggers are commonly used for auditing the creation of databases on a server or objects within a database. In addition, they can be used as a means of governing when tables, views, procedures, and other objects are created and for controlling naming conventions for particular objects and object types. Moreover, data definition triggers can also be used to control who can log on to a server. Data manipulation triggers, on the other hand, are attached to a specific object, table, or view in a database. Unlike data definition triggers, data manipulation triggers fire based only on a change in a table or view. </a:t>
            </a:r>
            <a:endParaRPr lang="en-US" sz="2000" dirty="0" smtClean="0"/>
          </a:p>
          <a:p>
            <a:endParaRPr lang="en-US" sz="2000" dirty="0"/>
          </a:p>
          <a:p>
            <a:r>
              <a:rPr lang="en-US" sz="2000" b="1" dirty="0"/>
              <a:t>Triggers</a:t>
            </a:r>
            <a:r>
              <a:rPr lang="en-US" sz="2000" dirty="0"/>
              <a:t>, like most objects contained within a Microsoft SQL Server database, have multiple </a:t>
            </a:r>
            <a:r>
              <a:rPr lang="en-US" sz="2000" dirty="0" smtClean="0"/>
              <a:t>types.  There </a:t>
            </a:r>
            <a:r>
              <a:rPr lang="en-US" sz="2000" dirty="0"/>
              <a:t>are essentially two types of data definition triggers: CLR and T-SQL. CLR triggers are </a:t>
            </a:r>
            <a:r>
              <a:rPr lang="en-US" sz="2000" dirty="0" smtClean="0"/>
              <a:t>compiled managed </a:t>
            </a:r>
            <a:r>
              <a:rPr lang="en-US" sz="2000" dirty="0"/>
              <a:t>code written in one of the .NET programming languages such as Visual Basic or C#. </a:t>
            </a:r>
            <a:r>
              <a:rPr lang="en-US" sz="2000" dirty="0" smtClean="0"/>
              <a:t>T-SQL triggers </a:t>
            </a:r>
            <a:r>
              <a:rPr lang="en-US" sz="2000" dirty="0"/>
              <a:t>are written in T-SQL and execute statements similar to stored procedures.</a:t>
            </a:r>
          </a:p>
        </p:txBody>
      </p:sp>
    </p:spTree>
    <p:extLst>
      <p:ext uri="{BB962C8B-B14F-4D97-AF65-F5344CB8AC3E}">
        <p14:creationId xmlns:p14="http://schemas.microsoft.com/office/powerpoint/2010/main" val="25670281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TRIGGERS, FUNCTIONS &amp; STORED PROCEDURES</a:t>
            </a:r>
          </a:p>
        </p:txBody>
      </p:sp>
      <p:sp>
        <p:nvSpPr>
          <p:cNvPr id="3" name="Text Placeholder 2"/>
          <p:cNvSpPr>
            <a:spLocks noGrp="1"/>
          </p:cNvSpPr>
          <p:nvPr>
            <p:ph type="body" sz="quarter" idx="13"/>
          </p:nvPr>
        </p:nvSpPr>
        <p:spPr/>
        <p:txBody>
          <a:bodyPr>
            <a:noAutofit/>
          </a:bodyPr>
          <a:lstStyle/>
          <a:p>
            <a:r>
              <a:rPr lang="en-US" sz="1400" dirty="0" smtClean="0"/>
              <a:t>TRIGGERS	</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r>
              <a:rPr lang="en-US" sz="2000" b="1" dirty="0" smtClean="0"/>
              <a:t>Creating Data Definition Triggers</a:t>
            </a:r>
          </a:p>
          <a:p>
            <a:r>
              <a:rPr lang="en-US" sz="2000" dirty="0"/>
              <a:t>Similar to data manipulation triggers, data definition triggers are typically considered to be special kinds of stored procedures. On the other hand, data definition triggers are not associated with a specific table or view; instead, they are considered server objects. Also, data definition triggers do not have the ability to reference the logical inserted and deleted tables. </a:t>
            </a:r>
            <a:endParaRPr lang="en-US" sz="2000" dirty="0" smtClean="0"/>
          </a:p>
          <a:p>
            <a:endParaRPr lang="en-US" sz="2000" dirty="0" smtClean="0"/>
          </a:p>
          <a:p>
            <a:r>
              <a:rPr lang="en-US" sz="2000" b="1" dirty="0" smtClean="0"/>
              <a:t>Altering Triggers</a:t>
            </a:r>
            <a:endParaRPr lang="en-US" sz="2000" b="1" dirty="0"/>
          </a:p>
          <a:p>
            <a:r>
              <a:rPr lang="en-US" sz="2000" dirty="0"/>
              <a:t>As with all other programmable objects in SQL Server, you can modify a trigger by using T-SQL. For example, if you need to change the logic that was initially developed in the trigger, you can use ALTER to quickly change the trigger without </a:t>
            </a:r>
            <a:r>
              <a:rPr lang="en-US" sz="2000" dirty="0" smtClean="0"/>
              <a:t>dropping </a:t>
            </a:r>
            <a:r>
              <a:rPr lang="en-US" sz="2000" dirty="0"/>
              <a:t>it from the associated object</a:t>
            </a:r>
            <a:r>
              <a:rPr lang="en-US" sz="2000" dirty="0" smtClean="0"/>
              <a:t>.</a:t>
            </a:r>
          </a:p>
          <a:p>
            <a:endParaRPr lang="en-US" sz="2000" dirty="0" smtClean="0"/>
          </a:p>
          <a:p>
            <a:r>
              <a:rPr lang="en-US" sz="2000" b="1" dirty="0" smtClean="0"/>
              <a:t>Dropping Triggers</a:t>
            </a:r>
            <a:endParaRPr lang="en-US" sz="2000" b="1" dirty="0"/>
          </a:p>
          <a:p>
            <a:r>
              <a:rPr lang="en-US" sz="2000" dirty="0"/>
              <a:t>In some cases, you may decide that a trigger is not needed, or you may realize that the </a:t>
            </a:r>
            <a:r>
              <a:rPr lang="en-US" sz="2000" dirty="0" smtClean="0"/>
              <a:t>additional work </a:t>
            </a:r>
            <a:r>
              <a:rPr lang="en-US" sz="2000" dirty="0"/>
              <a:t>is adversely affecting the performance of your application or server. To mitigate these </a:t>
            </a:r>
            <a:r>
              <a:rPr lang="en-US" sz="2000" dirty="0" smtClean="0"/>
              <a:t>problems, you </a:t>
            </a:r>
            <a:r>
              <a:rPr lang="en-US" sz="2000" dirty="0"/>
              <a:t>must remove the trigger. You can drop triggers using either T-SQL or SSMS.</a:t>
            </a:r>
          </a:p>
        </p:txBody>
      </p:sp>
    </p:spTree>
    <p:extLst>
      <p:ext uri="{BB962C8B-B14F-4D97-AF65-F5344CB8AC3E}">
        <p14:creationId xmlns:p14="http://schemas.microsoft.com/office/powerpoint/2010/main" val="19470742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TRIGGERS, FUNCTIONS &amp; STORED PROCEDURES</a:t>
            </a:r>
          </a:p>
        </p:txBody>
      </p:sp>
      <p:sp>
        <p:nvSpPr>
          <p:cNvPr id="3" name="Text Placeholder 2"/>
          <p:cNvSpPr>
            <a:spLocks noGrp="1"/>
          </p:cNvSpPr>
          <p:nvPr>
            <p:ph type="body" sz="quarter" idx="13"/>
          </p:nvPr>
        </p:nvSpPr>
        <p:spPr/>
        <p:txBody>
          <a:bodyPr>
            <a:noAutofit/>
          </a:bodyPr>
          <a:lstStyle/>
          <a:p>
            <a:r>
              <a:rPr lang="en-US" sz="1400" dirty="0" smtClean="0"/>
              <a:t>TRIGGERS	</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pPr marL="171450" indent="-171450">
              <a:buFont typeface="Arial" panose="020B0604020202020204" pitchFamily="34" charset="0"/>
              <a:buChar char="•"/>
            </a:pPr>
            <a:r>
              <a:rPr lang="en-US" altLang="en-US" sz="2000" dirty="0"/>
              <a:t>Starting with SQL Server 2005, you also have the ability to create </a:t>
            </a:r>
            <a:r>
              <a:rPr lang="en-US" altLang="en-US" sz="2000" b="1" i="1" dirty="0"/>
              <a:t>DDL triggers</a:t>
            </a:r>
            <a:r>
              <a:rPr lang="en-US" altLang="en-US" sz="2000" dirty="0"/>
              <a:t>. With DDL triggers you can now log every DROP TABLE and any other type of DDL event. </a:t>
            </a:r>
          </a:p>
          <a:p>
            <a:pPr marL="171450" indent="-171450">
              <a:buFont typeface="Arial" panose="020B0604020202020204" pitchFamily="34" charset="0"/>
              <a:buChar char="•"/>
            </a:pPr>
            <a:r>
              <a:rPr lang="en-US" altLang="en-US" sz="2000" dirty="0"/>
              <a:t>This means you have the ability to allow the execution of DDL only under special conditions or circumstances; </a:t>
            </a:r>
          </a:p>
          <a:p>
            <a:pPr lvl="1">
              <a:buFont typeface="Arial" panose="020B0604020202020204" pitchFamily="34" charset="0"/>
              <a:buChar char="•"/>
            </a:pPr>
            <a:r>
              <a:rPr lang="en-US" altLang="en-US" sz="2000" dirty="0"/>
              <a:t>Furthermore, you can roll back the DDL </a:t>
            </a:r>
            <a:r>
              <a:rPr lang="en-US" altLang="en-US" sz="2000" dirty="0" smtClean="0"/>
              <a:t>statement</a:t>
            </a:r>
          </a:p>
          <a:p>
            <a:pPr marL="342900" indent="-342900">
              <a:buFont typeface="Arial" panose="020B0604020202020204" pitchFamily="34" charset="0"/>
              <a:buChar char="•"/>
            </a:pPr>
            <a:r>
              <a:rPr lang="en-US" altLang="en-US" sz="2000" dirty="0"/>
              <a:t>A DDL trigger executes automatically, like any other trigger, and it fires when a certain action occurs—in this case, a DDL statement. </a:t>
            </a:r>
          </a:p>
          <a:p>
            <a:pPr marL="342900" indent="-342900">
              <a:buFont typeface="Arial" panose="020B0604020202020204" pitchFamily="34" charset="0"/>
              <a:buChar char="•"/>
            </a:pPr>
            <a:r>
              <a:rPr lang="en-US" altLang="en-US" sz="2000" dirty="0"/>
              <a:t>DDL triggers are often used to protect your production environment from the effects of issuing certain DDL statements, and they can provide auditing and logging of specific DDL statements in a database</a:t>
            </a:r>
            <a:r>
              <a:rPr lang="en-US" altLang="en-US" sz="2000" dirty="0" smtClean="0"/>
              <a:t>.</a:t>
            </a:r>
          </a:p>
          <a:p>
            <a:pPr marL="342900" indent="-342900">
              <a:buFont typeface="Arial" panose="020B0604020202020204" pitchFamily="34" charset="0"/>
              <a:buChar char="•"/>
            </a:pPr>
            <a:r>
              <a:rPr lang="en-US" altLang="en-US" sz="2000" dirty="0" smtClean="0"/>
              <a:t>SQL </a:t>
            </a:r>
            <a:r>
              <a:rPr lang="en-US" altLang="en-US" sz="2000" dirty="0"/>
              <a:t>code permits you to access only one table for an INSERT, UPDATE, or DELETE statement. </a:t>
            </a:r>
          </a:p>
          <a:p>
            <a:pPr marL="342900" indent="-342900">
              <a:buFont typeface="Arial" panose="020B0604020202020204" pitchFamily="34" charset="0"/>
              <a:buChar char="•"/>
            </a:pPr>
            <a:r>
              <a:rPr lang="en-US" altLang="en-US" sz="2000" dirty="0"/>
              <a:t>The trigger was invented to change related tables at the same time. </a:t>
            </a:r>
          </a:p>
          <a:p>
            <a:pPr marL="342900" indent="-342900">
              <a:buFont typeface="Arial" panose="020B0604020202020204" pitchFamily="34" charset="0"/>
              <a:buChar char="•"/>
            </a:pPr>
            <a:r>
              <a:rPr lang="en-US" altLang="en-US" sz="2000" dirty="0"/>
              <a:t>If a parent table requires a change that must also be reflected in a child table, a trigger must be created.</a:t>
            </a:r>
          </a:p>
        </p:txBody>
      </p:sp>
    </p:spTree>
    <p:extLst>
      <p:ext uri="{BB962C8B-B14F-4D97-AF65-F5344CB8AC3E}">
        <p14:creationId xmlns:p14="http://schemas.microsoft.com/office/powerpoint/2010/main" val="5594291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TRIGGERS, FUNCTIONS &amp; STORED PROCEDURES</a:t>
            </a:r>
          </a:p>
        </p:txBody>
      </p:sp>
      <p:sp>
        <p:nvSpPr>
          <p:cNvPr id="3" name="Text Placeholder 2"/>
          <p:cNvSpPr>
            <a:spLocks noGrp="1"/>
          </p:cNvSpPr>
          <p:nvPr>
            <p:ph type="body" sz="quarter" idx="13"/>
          </p:nvPr>
        </p:nvSpPr>
        <p:spPr/>
        <p:txBody>
          <a:bodyPr>
            <a:noAutofit/>
          </a:bodyPr>
          <a:lstStyle/>
          <a:p>
            <a:r>
              <a:rPr lang="en-US" sz="1400" dirty="0" smtClean="0"/>
              <a:t>TRIGGERS	</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r>
              <a:rPr lang="en-US" altLang="en-US" sz="2000" b="1" dirty="0" smtClean="0"/>
              <a:t>Understanding DDL Trigger Events and Scope</a:t>
            </a:r>
          </a:p>
          <a:p>
            <a:pPr marL="342900" indent="-342900">
              <a:buFont typeface="Arial" panose="020B0604020202020204" pitchFamily="34" charset="0"/>
              <a:buChar char="•"/>
            </a:pPr>
            <a:r>
              <a:rPr lang="en-US" altLang="en-US" sz="2000" dirty="0" smtClean="0"/>
              <a:t>DDL </a:t>
            </a:r>
            <a:r>
              <a:rPr lang="en-US" altLang="en-US" sz="2000" dirty="0"/>
              <a:t>events can be categorized into two different scopes: a database scope or a server scope. </a:t>
            </a:r>
          </a:p>
          <a:p>
            <a:pPr marL="342900" indent="-342900">
              <a:buFont typeface="Arial" panose="020B0604020202020204" pitchFamily="34" charset="0"/>
              <a:buChar char="•"/>
            </a:pPr>
            <a:r>
              <a:rPr lang="en-US" altLang="en-US" sz="2000" dirty="0"/>
              <a:t>This means that in the CREATE TRIGGER statement ON DATABASE | SERVER, you can specify the event only if it is declared within the scope.</a:t>
            </a:r>
          </a:p>
          <a:p>
            <a:endParaRPr lang="en-US" altLang="en-US" sz="2000" dirty="0" smtClean="0"/>
          </a:p>
          <a:p>
            <a:r>
              <a:rPr lang="en-US" altLang="en-US" sz="2000" b="1" dirty="0" smtClean="0"/>
              <a:t>Trigger Recursion and Nesting</a:t>
            </a:r>
          </a:p>
          <a:p>
            <a:pPr marL="342900" indent="-342900">
              <a:buFont typeface="Arial" panose="020B0604020202020204" pitchFamily="34" charset="0"/>
              <a:buChar char="•"/>
            </a:pPr>
            <a:r>
              <a:rPr lang="en-US" altLang="en-US" sz="2000" dirty="0"/>
              <a:t>When working with triggers, you can force one trigger to execute a trigger event on another or on the same table. This means these trigger events will be fired within another trigger action and will thus nest them</a:t>
            </a:r>
            <a:r>
              <a:rPr lang="en-US" altLang="en-US" sz="2000" dirty="0" smtClean="0"/>
              <a:t>.</a:t>
            </a:r>
          </a:p>
          <a:p>
            <a:pPr marL="342900" indent="-342900">
              <a:buFont typeface="Arial" panose="020B0604020202020204" pitchFamily="34" charset="0"/>
              <a:buChar char="•"/>
            </a:pPr>
            <a:r>
              <a:rPr lang="en-US" altLang="en-US" sz="2000" dirty="0"/>
              <a:t>Direct recursion - Direct recursion occurs when the trigger TRIGGER1 fires on a table, which will perform a statement in the trigger that will cause the same trigger, TRIGGER1, to fire again.</a:t>
            </a:r>
          </a:p>
          <a:p>
            <a:pPr marL="342900" indent="-342900">
              <a:buFont typeface="Arial" panose="020B0604020202020204" pitchFamily="34" charset="0"/>
              <a:buChar char="•"/>
            </a:pPr>
            <a:r>
              <a:rPr lang="en-US" altLang="en-US" sz="2000" dirty="0"/>
              <a:t>Indirect recursion - Indirect recursion occurs when the trigger TRIGGER1 fires on a table and performs a statement inside the trigger that will cause another trigger, TRIGGER2, to fire on a different table. TRIGGER2 causes TRIGGER1 to fire again. </a:t>
            </a:r>
          </a:p>
          <a:p>
            <a:pPr marL="342900" indent="-342900">
              <a:buFont typeface="Arial" panose="020B0604020202020204" pitchFamily="34" charset="0"/>
              <a:buChar char="•"/>
            </a:pPr>
            <a:endParaRPr lang="en-US" altLang="en-US" sz="2000" dirty="0"/>
          </a:p>
          <a:p>
            <a:pPr marL="342900" indent="-342900">
              <a:buFont typeface="Arial" panose="020B0604020202020204" pitchFamily="34" charset="0"/>
              <a:buChar char="•"/>
            </a:pPr>
            <a:endParaRPr lang="en-US" altLang="en-US" sz="2000" dirty="0"/>
          </a:p>
        </p:txBody>
      </p:sp>
    </p:spTree>
    <p:extLst>
      <p:ext uri="{BB962C8B-B14F-4D97-AF65-F5344CB8AC3E}">
        <p14:creationId xmlns:p14="http://schemas.microsoft.com/office/powerpoint/2010/main" val="15486502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TRIGGERS, FUNCTIONS &amp; STORED PROCEDURES</a:t>
            </a:r>
          </a:p>
        </p:txBody>
      </p:sp>
      <p:sp>
        <p:nvSpPr>
          <p:cNvPr id="3" name="Text Placeholder 2"/>
          <p:cNvSpPr>
            <a:spLocks noGrp="1"/>
          </p:cNvSpPr>
          <p:nvPr>
            <p:ph type="body" sz="quarter" idx="13"/>
          </p:nvPr>
        </p:nvSpPr>
        <p:spPr/>
        <p:txBody>
          <a:bodyPr>
            <a:noAutofit/>
          </a:bodyPr>
          <a:lstStyle/>
          <a:p>
            <a:r>
              <a:rPr lang="en-US" sz="1400" dirty="0" smtClean="0"/>
              <a:t>TRIGGERS	</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r>
              <a:rPr lang="en-US" altLang="en-US" sz="2000" b="1" dirty="0" smtClean="0"/>
              <a:t>Trigger Recursion and Nesting</a:t>
            </a:r>
          </a:p>
          <a:p>
            <a:r>
              <a:rPr lang="en-US" sz="2000" dirty="0"/>
              <a:t>Trigger events can be fired within another trigger action. One Trigger execution can trigger even on another table or same table. This trigger is called </a:t>
            </a:r>
            <a:r>
              <a:rPr lang="en-US" sz="2000" b="1" i="1" dirty="0"/>
              <a:t>NESTED TRIGGER</a:t>
            </a:r>
            <a:r>
              <a:rPr lang="en-US" sz="2000" dirty="0"/>
              <a:t> or </a:t>
            </a:r>
            <a:r>
              <a:rPr lang="en-US" sz="2000" b="1" i="1" dirty="0"/>
              <a:t>RECURSIVE TRIGGER</a:t>
            </a:r>
            <a:r>
              <a:rPr lang="en-US" sz="2000" dirty="0"/>
              <a:t>. Nested triggers SQL Server supports the nesting of triggers up to a </a:t>
            </a:r>
            <a:r>
              <a:rPr lang="en-US" sz="2000" b="1" i="1" dirty="0"/>
              <a:t>maximum of 32 levels</a:t>
            </a:r>
            <a:r>
              <a:rPr lang="en-US" sz="2000" dirty="0"/>
              <a:t>. Nesting means that when a trigger is fired, it will also cause another trigger to be fired. If a trigger creates an infinitive loop, the nesting level of 32 will be exceeded and the trigger will cancel with an error message. Recursive triggers When a trigger fires and performs a statement that will cause the same trigger to fire, recursion will occur</a:t>
            </a:r>
            <a:r>
              <a:rPr lang="en-US" sz="2000" dirty="0" smtClean="0"/>
              <a:t>.</a:t>
            </a:r>
          </a:p>
          <a:p>
            <a:endParaRPr lang="en-US" altLang="en-US" sz="2000" dirty="0"/>
          </a:p>
          <a:p>
            <a:endParaRPr lang="en-US" altLang="en-US" sz="2000" dirty="0"/>
          </a:p>
        </p:txBody>
      </p:sp>
    </p:spTree>
    <p:extLst>
      <p:ext uri="{BB962C8B-B14F-4D97-AF65-F5344CB8AC3E}">
        <p14:creationId xmlns:p14="http://schemas.microsoft.com/office/powerpoint/2010/main" val="20420000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TERMS</a:t>
            </a:r>
            <a:endParaRPr lang="en-US" dirty="0"/>
          </a:p>
        </p:txBody>
      </p:sp>
      <p:sp>
        <p:nvSpPr>
          <p:cNvPr id="3" name="Text Placeholder 2"/>
          <p:cNvSpPr>
            <a:spLocks noGrp="1"/>
          </p:cNvSpPr>
          <p:nvPr>
            <p:ph type="body" sz="quarter" idx="13"/>
          </p:nvPr>
        </p:nvSpPr>
        <p:spPr/>
        <p:txBody>
          <a:bodyPr>
            <a:noAutofit/>
          </a:bodyPr>
          <a:lstStyle/>
          <a:p>
            <a:r>
              <a:rPr lang="en-US" sz="1400" dirty="0" smtClean="0"/>
              <a:t>TERMS</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endParaRPr lang="en-US" sz="1600" b="1" dirty="0"/>
          </a:p>
          <a:p>
            <a:endParaRPr lang="en-US" sz="1600" b="1" dirty="0"/>
          </a:p>
        </p:txBody>
      </p:sp>
      <p:sp>
        <p:nvSpPr>
          <p:cNvPr id="5" name="TextBox 4"/>
          <p:cNvSpPr txBox="1"/>
          <p:nvPr/>
        </p:nvSpPr>
        <p:spPr>
          <a:xfrm>
            <a:off x="301752" y="762000"/>
            <a:ext cx="8074152" cy="5078313"/>
          </a:xfrm>
          <a:prstGeom prst="rect">
            <a:avLst/>
          </a:prstGeom>
          <a:noFill/>
        </p:spPr>
        <p:txBody>
          <a:bodyPr wrap="square" rtlCol="0">
            <a:spAutoFit/>
          </a:bodyPr>
          <a:lstStyle/>
          <a:p>
            <a:r>
              <a:rPr lang="en-US" b="1" dirty="0"/>
              <a:t>direct recursion:</a:t>
            </a:r>
            <a:r>
              <a:rPr lang="en-US" dirty="0"/>
              <a:t> Direct recursion occurs when a trigger fires and performs an action on the same table that causes the same trigger to fire again.</a:t>
            </a:r>
          </a:p>
          <a:p>
            <a:r>
              <a:rPr lang="en-US" b="1" dirty="0"/>
              <a:t>DML:</a:t>
            </a:r>
            <a:r>
              <a:rPr lang="en-US" dirty="0"/>
              <a:t> Data Manipulation Language; INSERT, UPDATE, and/or DELETE or MERGE actions against data in tables.</a:t>
            </a:r>
          </a:p>
          <a:p>
            <a:r>
              <a:rPr lang="en-US" b="1" dirty="0"/>
              <a:t>DDL:</a:t>
            </a:r>
            <a:r>
              <a:rPr lang="en-US" dirty="0"/>
              <a:t> Data Definition Language; CREATE, ALTER, and/or DROP statements that change the architecture (the schema) of the database.</a:t>
            </a:r>
          </a:p>
          <a:p>
            <a:r>
              <a:rPr lang="en-US" b="1" dirty="0"/>
              <a:t>event notification:</a:t>
            </a:r>
            <a:r>
              <a:rPr lang="en-US" dirty="0"/>
              <a:t> A method of monitoring events using the Service Broker to reliably deliver the message.</a:t>
            </a:r>
          </a:p>
          <a:p>
            <a:r>
              <a:rPr lang="en-US" b="1" dirty="0"/>
              <a:t>indirect recursion:</a:t>
            </a:r>
            <a:r>
              <a:rPr lang="en-US" dirty="0"/>
              <a:t> Indirect recursion occurs when a trigger fires and performs an action that causes another trigger in the same or a different table to fire, and, subsequently, causes an update to occur on the original table. This then causes the original trigger to fire again.</a:t>
            </a:r>
          </a:p>
          <a:p>
            <a:r>
              <a:rPr lang="en-US" b="1" dirty="0"/>
              <a:t>nesting:</a:t>
            </a:r>
            <a:r>
              <a:rPr lang="en-US" dirty="0"/>
              <a:t> Any trigger can contain an INSERT, UPDATE, and/or DELETE or MERGE statement that affects another table. Triggers are nested when a trigger performs an action that initiates another trigger.</a:t>
            </a:r>
          </a:p>
          <a:p>
            <a:r>
              <a:rPr lang="en-US" b="1" dirty="0"/>
              <a:t>trigger:</a:t>
            </a:r>
            <a:r>
              <a:rPr lang="en-US" dirty="0"/>
              <a:t> A collection of Transact-SQL or common language runtime code that automatically executes when running an INSERT, UPDATE, and/or DELETE or MERGE statement.</a:t>
            </a:r>
            <a:endParaRPr lang="en-US" altLang="en-US" dirty="0"/>
          </a:p>
        </p:txBody>
      </p:sp>
    </p:spTree>
    <p:extLst>
      <p:ext uri="{BB962C8B-B14F-4D97-AF65-F5344CB8AC3E}">
        <p14:creationId xmlns:p14="http://schemas.microsoft.com/office/powerpoint/2010/main" val="32103620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ctrTitle"/>
          </p:nvPr>
        </p:nvSpPr>
        <p:spPr/>
        <p:txBody>
          <a:bodyPr/>
          <a:lstStyle>
            <a:extLst/>
          </a:lstStyle>
          <a:p>
            <a:r>
              <a:rPr lang="en-US" dirty="0" smtClean="0"/>
              <a:t>Let’s talk FUNCTIONS</a:t>
            </a:r>
            <a:endParaRPr lang="en-US" dirty="0"/>
          </a:p>
        </p:txBody>
      </p:sp>
    </p:spTree>
    <p:extLst>
      <p:ext uri="{BB962C8B-B14F-4D97-AF65-F5344CB8AC3E}">
        <p14:creationId xmlns:p14="http://schemas.microsoft.com/office/powerpoint/2010/main" val="12923248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TRIGGERS, FUNCTIONS &amp; STORED PROCEDURES</a:t>
            </a:r>
          </a:p>
        </p:txBody>
      </p:sp>
      <p:sp>
        <p:nvSpPr>
          <p:cNvPr id="3" name="Text Placeholder 2"/>
          <p:cNvSpPr>
            <a:spLocks noGrp="1"/>
          </p:cNvSpPr>
          <p:nvPr>
            <p:ph type="body" sz="quarter" idx="13"/>
          </p:nvPr>
        </p:nvSpPr>
        <p:spPr/>
        <p:txBody>
          <a:bodyPr>
            <a:noAutofit/>
          </a:bodyPr>
          <a:lstStyle/>
          <a:p>
            <a:r>
              <a:rPr lang="en-US" sz="1400" dirty="0" smtClean="0"/>
              <a:t>FUNCTIONS	</a:t>
            </a:r>
            <a:endParaRPr lang="en-US" sz="1400" dirty="0"/>
          </a:p>
        </p:txBody>
      </p:sp>
      <p:sp>
        <p:nvSpPr>
          <p:cNvPr id="6" name="TextBox 5"/>
          <p:cNvSpPr txBox="1"/>
          <p:nvPr/>
        </p:nvSpPr>
        <p:spPr>
          <a:xfrm>
            <a:off x="381001" y="838200"/>
            <a:ext cx="8001000" cy="6863417"/>
          </a:xfrm>
          <a:prstGeom prst="rect">
            <a:avLst/>
          </a:prstGeom>
          <a:noFill/>
        </p:spPr>
        <p:txBody>
          <a:bodyPr wrap="square" rtlCol="0">
            <a:spAutoFit/>
          </a:bodyPr>
          <a:lstStyle/>
          <a:p>
            <a:r>
              <a:rPr lang="en-US" sz="2000" dirty="0" smtClean="0"/>
              <a:t>SQL Server does allow you to create expressions that are based on constants, other expressions, scalar functions, or variables. By using these arguments, you can perform logical, Boolean, and ranking calculations. To demonstrate, in the next exercise you’ll write a query with a constant expression.</a:t>
            </a:r>
          </a:p>
          <a:p>
            <a:endParaRPr lang="en-US" sz="2000" dirty="0"/>
          </a:p>
          <a:p>
            <a:pPr marL="342900" indent="-342900">
              <a:buFont typeface="Arial" panose="020B0604020202020204" pitchFamily="34" charset="0"/>
              <a:buChar char="•"/>
            </a:pPr>
            <a:r>
              <a:rPr lang="en-US" altLang="en-US" sz="2000" dirty="0"/>
              <a:t>A function is a piece of code or routine that accepts parameters and </a:t>
            </a:r>
            <a:r>
              <a:rPr lang="en-US" altLang="en-US" sz="2000" dirty="0" smtClean="0"/>
              <a:t>is stored </a:t>
            </a:r>
            <a:r>
              <a:rPr lang="en-US" altLang="en-US" sz="2000" dirty="0"/>
              <a:t>as an object in SQL Server. The function always returns a result or result set from invocation</a:t>
            </a:r>
            <a:r>
              <a:rPr lang="en-US" altLang="en-US" sz="2000" dirty="0" smtClean="0"/>
              <a:t>.</a:t>
            </a:r>
          </a:p>
          <a:p>
            <a:pPr marL="342900" indent="-342900">
              <a:buFont typeface="Arial" panose="020B0604020202020204" pitchFamily="34" charset="0"/>
              <a:buChar char="•"/>
            </a:pPr>
            <a:endParaRPr lang="en-US" altLang="en-US" sz="2000" dirty="0"/>
          </a:p>
          <a:p>
            <a:pPr marL="342900" indent="-342900">
              <a:buFont typeface="Arial" panose="020B0604020202020204" pitchFamily="34" charset="0"/>
              <a:buChar char="•"/>
            </a:pPr>
            <a:r>
              <a:rPr lang="en-US" altLang="en-US" sz="2000" dirty="0"/>
              <a:t>A function can be called within a SELECT statement or even a WHERE clause, whereas a stored procedure must be called using an EXEC[UTE] procedure statement.</a:t>
            </a:r>
          </a:p>
          <a:p>
            <a:endParaRPr lang="en-US" altLang="en-US" sz="2000" dirty="0"/>
          </a:p>
          <a:p>
            <a:r>
              <a:rPr lang="en-US" sz="2000" dirty="0" smtClean="0"/>
              <a:t>Microsoft </a:t>
            </a:r>
            <a:r>
              <a:rPr lang="en-US" sz="2000" dirty="0"/>
              <a:t>SQL Server boasts a plethora of built-in scalar functions whose purposes and results </a:t>
            </a:r>
            <a:r>
              <a:rPr lang="en-US" sz="2000" dirty="0" smtClean="0"/>
              <a:t>vary depending </a:t>
            </a:r>
            <a:r>
              <a:rPr lang="en-US" sz="2000" dirty="0"/>
              <a:t>on type and use. Within SQL Server, scalar functions are grouped into 12 categories. </a:t>
            </a:r>
            <a:r>
              <a:rPr lang="en-US" sz="2000" dirty="0" smtClean="0"/>
              <a:t>Of those</a:t>
            </a:r>
            <a:r>
              <a:rPr lang="en-US" sz="2000" dirty="0"/>
              <a:t>, we will discuss four categories in this chapter: date and time, conversion, string, and </a:t>
            </a:r>
            <a:r>
              <a:rPr lang="en-US" sz="2000" dirty="0" smtClean="0"/>
              <a:t>logical.  Several </a:t>
            </a:r>
            <a:r>
              <a:rPr lang="en-US" sz="2000" dirty="0"/>
              <a:t>new scalar functions have been added to SQL Server 2012.</a:t>
            </a:r>
            <a:endParaRPr lang="en-US" sz="2000" dirty="0" smtClean="0"/>
          </a:p>
          <a:p>
            <a:endParaRPr lang="en-US" altLang="en-US" sz="2000" dirty="0" smtClean="0"/>
          </a:p>
          <a:p>
            <a:pPr marL="285750" indent="-285750">
              <a:buFont typeface="Arial" panose="020B0604020202020204" pitchFamily="34" charset="0"/>
              <a:buChar char="•"/>
            </a:pPr>
            <a:endParaRPr lang="en-US" sz="2000" dirty="0"/>
          </a:p>
          <a:p>
            <a:endParaRPr lang="en-US" sz="2000" dirty="0"/>
          </a:p>
        </p:txBody>
      </p:sp>
    </p:spTree>
    <p:extLst>
      <p:ext uri="{BB962C8B-B14F-4D97-AF65-F5344CB8AC3E}">
        <p14:creationId xmlns:p14="http://schemas.microsoft.com/office/powerpoint/2010/main" val="2713087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TRIGGERS, FUNCTIONS &amp; STORED PROCEDURES</a:t>
            </a:r>
          </a:p>
        </p:txBody>
      </p:sp>
      <p:sp>
        <p:nvSpPr>
          <p:cNvPr id="3" name="Text Placeholder 2"/>
          <p:cNvSpPr>
            <a:spLocks noGrp="1"/>
          </p:cNvSpPr>
          <p:nvPr>
            <p:ph type="body" sz="quarter" idx="13"/>
          </p:nvPr>
        </p:nvSpPr>
        <p:spPr/>
        <p:txBody>
          <a:bodyPr>
            <a:noAutofit/>
          </a:bodyPr>
          <a:lstStyle/>
          <a:p>
            <a:r>
              <a:rPr lang="en-US" sz="1400" dirty="0" smtClean="0"/>
              <a:t>TRIGGERS, FUNCTIONS &amp; STORED PROCEDURES	</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r>
              <a:rPr lang="en-US" sz="2000" dirty="0" smtClean="0"/>
              <a:t>Database objects containing code that will be executed as a single unit</a:t>
            </a:r>
          </a:p>
          <a:p>
            <a:pPr marL="342900" indent="-342900">
              <a:buFont typeface="Arial" panose="020B0604020202020204" pitchFamily="34" charset="0"/>
              <a:buChar char="•"/>
            </a:pPr>
            <a:r>
              <a:rPr lang="en-US" sz="2000" dirty="0" smtClean="0"/>
              <a:t>Typically written in T-SQL but can written in other languages</a:t>
            </a:r>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r>
              <a:rPr lang="en-US" sz="2000" dirty="0" smtClean="0"/>
              <a:t>A stored procedure can be executed, but a function has to be written as part of the query.  Triggers are executed only as a reaction to an manipulation event like and INSERT, UPDATE, DELETE.</a:t>
            </a:r>
          </a:p>
          <a:p>
            <a:endParaRPr lang="en-US" sz="2000" dirty="0"/>
          </a:p>
          <a:p>
            <a:endParaRPr lang="en-US" sz="2000" dirty="0"/>
          </a:p>
          <a:p>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2137820047"/>
              </p:ext>
            </p:extLst>
          </p:nvPr>
        </p:nvGraphicFramePr>
        <p:xfrm>
          <a:off x="762000" y="1905000"/>
          <a:ext cx="7162800" cy="2021840"/>
        </p:xfrm>
        <a:graphic>
          <a:graphicData uri="http://schemas.openxmlformats.org/drawingml/2006/table">
            <a:tbl>
              <a:tblPr firstRow="1" bandRow="1">
                <a:tableStyleId>{B301B821-A1FF-4177-AEE7-76D212191A09}</a:tableStyleId>
              </a:tblPr>
              <a:tblGrid>
                <a:gridCol w="1790700"/>
                <a:gridCol w="1790700"/>
                <a:gridCol w="1790700"/>
                <a:gridCol w="1790700"/>
              </a:tblGrid>
              <a:tr h="370840">
                <a:tc>
                  <a:txBody>
                    <a:bodyPr/>
                    <a:lstStyle/>
                    <a:p>
                      <a:endParaRPr lang="en-US" dirty="0"/>
                    </a:p>
                  </a:txBody>
                  <a:tcPr/>
                </a:tc>
                <a:tc>
                  <a:txBody>
                    <a:bodyPr/>
                    <a:lstStyle/>
                    <a:p>
                      <a:r>
                        <a:rPr lang="en-US" dirty="0" smtClean="0"/>
                        <a:t>Triggers</a:t>
                      </a:r>
                      <a:endParaRPr lang="en-US" dirty="0"/>
                    </a:p>
                  </a:txBody>
                  <a:tcPr/>
                </a:tc>
                <a:tc>
                  <a:txBody>
                    <a:bodyPr/>
                    <a:lstStyle/>
                    <a:p>
                      <a:r>
                        <a:rPr lang="en-US" dirty="0" smtClean="0"/>
                        <a:t>Functions</a:t>
                      </a:r>
                      <a:endParaRPr lang="en-US" dirty="0"/>
                    </a:p>
                  </a:txBody>
                  <a:tcPr/>
                </a:tc>
                <a:tc>
                  <a:txBody>
                    <a:bodyPr/>
                    <a:lstStyle/>
                    <a:p>
                      <a:r>
                        <a:rPr lang="en-US" dirty="0" smtClean="0"/>
                        <a:t>Stored Procedure</a:t>
                      </a:r>
                      <a:endParaRPr lang="en-US" dirty="0"/>
                    </a:p>
                  </a:txBody>
                  <a:tcPr/>
                </a:tc>
              </a:tr>
              <a:tr h="370840">
                <a:tc>
                  <a:txBody>
                    <a:bodyPr/>
                    <a:lstStyle/>
                    <a:p>
                      <a:r>
                        <a:rPr lang="en-US" dirty="0" smtClean="0"/>
                        <a:t>Change data</a:t>
                      </a:r>
                      <a:endParaRPr lang="en-US" dirty="0"/>
                    </a:p>
                  </a:txBody>
                  <a:tcPr/>
                </a:tc>
                <a:tc>
                  <a:txBody>
                    <a:bodyPr/>
                    <a:lstStyle/>
                    <a:p>
                      <a:r>
                        <a:rPr lang="en-US" dirty="0" smtClean="0"/>
                        <a:t>Yes</a:t>
                      </a:r>
                      <a:endParaRPr lang="en-US" dirty="0"/>
                    </a:p>
                  </a:txBody>
                  <a:tcPr/>
                </a:tc>
                <a:tc>
                  <a:txBody>
                    <a:bodyPr/>
                    <a:lstStyle/>
                    <a:p>
                      <a:r>
                        <a:rPr lang="en-US" dirty="0" smtClean="0"/>
                        <a:t>No</a:t>
                      </a:r>
                      <a:endParaRPr lang="en-US" dirty="0"/>
                    </a:p>
                  </a:txBody>
                  <a:tcPr/>
                </a:tc>
                <a:tc>
                  <a:txBody>
                    <a:bodyPr/>
                    <a:lstStyle/>
                    <a:p>
                      <a:r>
                        <a:rPr lang="en-US" dirty="0" smtClean="0"/>
                        <a:t>Yes</a:t>
                      </a:r>
                      <a:endParaRPr lang="en-US" dirty="0"/>
                    </a:p>
                  </a:txBody>
                  <a:tcPr/>
                </a:tc>
              </a:tr>
              <a:tr h="370840">
                <a:tc>
                  <a:txBody>
                    <a:bodyPr/>
                    <a:lstStyle/>
                    <a:p>
                      <a:r>
                        <a:rPr lang="en-US" dirty="0" smtClean="0"/>
                        <a:t>Return value</a:t>
                      </a:r>
                      <a:endParaRPr lang="en-US" dirty="0"/>
                    </a:p>
                  </a:txBody>
                  <a:tcPr/>
                </a:tc>
                <a:tc>
                  <a:txBody>
                    <a:bodyPr/>
                    <a:lstStyle/>
                    <a:p>
                      <a:r>
                        <a:rPr lang="en-US" dirty="0" smtClean="0"/>
                        <a:t>Never</a:t>
                      </a:r>
                      <a:endParaRPr lang="en-US" dirty="0"/>
                    </a:p>
                  </a:txBody>
                  <a:tcPr/>
                </a:tc>
                <a:tc>
                  <a:txBody>
                    <a:bodyPr/>
                    <a:lstStyle/>
                    <a:p>
                      <a:r>
                        <a:rPr lang="en-US" dirty="0" smtClean="0"/>
                        <a:t>Always</a:t>
                      </a:r>
                      <a:endParaRPr lang="en-US" dirty="0"/>
                    </a:p>
                  </a:txBody>
                  <a:tcPr/>
                </a:tc>
                <a:tc>
                  <a:txBody>
                    <a:bodyPr/>
                    <a:lstStyle/>
                    <a:p>
                      <a:r>
                        <a:rPr lang="en-US" dirty="0" smtClean="0"/>
                        <a:t>Sometimes</a:t>
                      </a:r>
                      <a:endParaRPr lang="en-US" dirty="0"/>
                    </a:p>
                  </a:txBody>
                  <a:tcPr/>
                </a:tc>
              </a:tr>
              <a:tr h="370840">
                <a:tc>
                  <a:txBody>
                    <a:bodyPr/>
                    <a:lstStyle/>
                    <a:p>
                      <a:r>
                        <a:rPr lang="en-US" dirty="0" smtClean="0"/>
                        <a:t>How they are called</a:t>
                      </a:r>
                      <a:endParaRPr lang="en-US" dirty="0"/>
                    </a:p>
                  </a:txBody>
                  <a:tcPr/>
                </a:tc>
                <a:tc>
                  <a:txBody>
                    <a:bodyPr/>
                    <a:lstStyle/>
                    <a:p>
                      <a:r>
                        <a:rPr lang="en-US" dirty="0" smtClean="0"/>
                        <a:t>Reaction</a:t>
                      </a:r>
                      <a:endParaRPr lang="en-US" dirty="0"/>
                    </a:p>
                  </a:txBody>
                  <a:tcPr/>
                </a:tc>
                <a:tc>
                  <a:txBody>
                    <a:bodyPr/>
                    <a:lstStyle/>
                    <a:p>
                      <a:r>
                        <a:rPr lang="en-US" dirty="0" smtClean="0"/>
                        <a:t>In a statement</a:t>
                      </a:r>
                      <a:endParaRPr lang="en-US" dirty="0"/>
                    </a:p>
                  </a:txBody>
                  <a:tcPr/>
                </a:tc>
                <a:tc>
                  <a:txBody>
                    <a:bodyPr/>
                    <a:lstStyle/>
                    <a:p>
                      <a:r>
                        <a:rPr lang="en-US" dirty="0" smtClean="0"/>
                        <a:t>EXEC</a:t>
                      </a:r>
                      <a:endParaRPr lang="en-US" dirty="0"/>
                    </a:p>
                  </a:txBody>
                  <a:tcPr/>
                </a:tc>
              </a:tr>
            </a:tbl>
          </a:graphicData>
        </a:graphic>
      </p:graphicFrame>
    </p:spTree>
    <p:extLst>
      <p:ext uri="{BB962C8B-B14F-4D97-AF65-F5344CB8AC3E}">
        <p14:creationId xmlns:p14="http://schemas.microsoft.com/office/powerpoint/2010/main" val="19509773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TRIGGERS, FUNCTIONS &amp; STORED PROCEDURES</a:t>
            </a:r>
          </a:p>
        </p:txBody>
      </p:sp>
      <p:sp>
        <p:nvSpPr>
          <p:cNvPr id="3" name="Text Placeholder 2"/>
          <p:cNvSpPr>
            <a:spLocks noGrp="1"/>
          </p:cNvSpPr>
          <p:nvPr>
            <p:ph type="body" sz="quarter" idx="13"/>
          </p:nvPr>
        </p:nvSpPr>
        <p:spPr/>
        <p:txBody>
          <a:bodyPr>
            <a:noAutofit/>
          </a:bodyPr>
          <a:lstStyle/>
          <a:p>
            <a:r>
              <a:rPr lang="en-US" sz="1400" dirty="0" smtClean="0"/>
              <a:t>FUNCTIONS	</a:t>
            </a:r>
            <a:endParaRPr lang="en-US" sz="1400" dirty="0"/>
          </a:p>
        </p:txBody>
      </p:sp>
      <p:sp>
        <p:nvSpPr>
          <p:cNvPr id="6" name="TextBox 5"/>
          <p:cNvSpPr txBox="1"/>
          <p:nvPr/>
        </p:nvSpPr>
        <p:spPr>
          <a:xfrm>
            <a:off x="381001" y="838200"/>
            <a:ext cx="8001000" cy="4493538"/>
          </a:xfrm>
          <a:prstGeom prst="rect">
            <a:avLst/>
          </a:prstGeom>
          <a:noFill/>
        </p:spPr>
        <p:txBody>
          <a:bodyPr wrap="square" rtlCol="0">
            <a:spAutoFit/>
          </a:bodyPr>
          <a:lstStyle/>
          <a:p>
            <a:r>
              <a:rPr lang="en-US" altLang="en-US" sz="2000" dirty="0"/>
              <a:t>SQL Server supports several types of functions:</a:t>
            </a:r>
          </a:p>
          <a:p>
            <a:pPr marL="742950" lvl="1" indent="-285750">
              <a:buFont typeface="Arial" panose="020B0604020202020204" pitchFamily="34" charset="0"/>
              <a:buChar char="•"/>
            </a:pPr>
            <a:r>
              <a:rPr lang="en-US" altLang="en-US" sz="2000" dirty="0"/>
              <a:t>Built-in functions</a:t>
            </a:r>
          </a:p>
          <a:p>
            <a:pPr marL="742950" lvl="1" indent="-285750">
              <a:buFont typeface="Arial" panose="020B0604020202020204" pitchFamily="34" charset="0"/>
              <a:buChar char="•"/>
            </a:pPr>
            <a:r>
              <a:rPr lang="en-US" altLang="en-US" sz="2000" dirty="0"/>
              <a:t>Scalar functions</a:t>
            </a:r>
          </a:p>
          <a:p>
            <a:pPr marL="742950" lvl="1" indent="-285750">
              <a:buFont typeface="Arial" panose="020B0604020202020204" pitchFamily="34" charset="0"/>
              <a:buChar char="•"/>
            </a:pPr>
            <a:r>
              <a:rPr lang="en-US" altLang="en-US" sz="2000" dirty="0"/>
              <a:t>Inline table-valued functions</a:t>
            </a:r>
          </a:p>
          <a:p>
            <a:pPr marL="742950" lvl="1" indent="-285750">
              <a:buFont typeface="Arial" panose="020B0604020202020204" pitchFamily="34" charset="0"/>
              <a:buChar char="•"/>
            </a:pPr>
            <a:r>
              <a:rPr lang="en-US" altLang="en-US" sz="2000" dirty="0" err="1"/>
              <a:t>Multistatement</a:t>
            </a:r>
            <a:r>
              <a:rPr lang="en-US" altLang="en-US" sz="2000" dirty="0"/>
              <a:t> table-valued functions</a:t>
            </a:r>
          </a:p>
          <a:p>
            <a:pPr marL="742950" lvl="1" indent="-285750">
              <a:buFont typeface="Arial" panose="020B0604020202020204" pitchFamily="34" charset="0"/>
              <a:buChar char="•"/>
            </a:pPr>
            <a:r>
              <a:rPr lang="en-US" altLang="en-US" sz="2000" dirty="0"/>
              <a:t>CLR </a:t>
            </a:r>
            <a:r>
              <a:rPr lang="en-US" altLang="en-US" sz="2000" dirty="0" smtClean="0"/>
              <a:t>functions</a:t>
            </a:r>
          </a:p>
          <a:p>
            <a:pPr marL="742950" lvl="1" indent="-285750">
              <a:buFont typeface="Arial" panose="020B0604020202020204" pitchFamily="34" charset="0"/>
              <a:buChar char="•"/>
            </a:pPr>
            <a:endParaRPr lang="en-US" altLang="en-US" sz="2000" dirty="0"/>
          </a:p>
          <a:p>
            <a:r>
              <a:rPr lang="en-US" altLang="en-US" dirty="0"/>
              <a:t>You need to become familiar with a large number of functions provided to you by Microsoft. </a:t>
            </a:r>
            <a:endParaRPr lang="en-US" altLang="en-US" dirty="0" smtClean="0"/>
          </a:p>
          <a:p>
            <a:endParaRPr lang="en-US" altLang="en-US" dirty="0"/>
          </a:p>
          <a:p>
            <a:r>
              <a:rPr lang="en-US" altLang="en-US" b="1" dirty="0"/>
              <a:t>Aggregate functions </a:t>
            </a:r>
            <a:r>
              <a:rPr lang="en-US" altLang="en-US" dirty="0"/>
              <a:t>perform operations that combine multiple values into one value by grouping, summarizing, or averaging the values. </a:t>
            </a:r>
            <a:endParaRPr lang="en-US" altLang="en-US" dirty="0" smtClean="0"/>
          </a:p>
          <a:p>
            <a:endParaRPr lang="en-US" altLang="en-US" dirty="0"/>
          </a:p>
          <a:p>
            <a:endParaRPr lang="en-US" altLang="en-US" dirty="0"/>
          </a:p>
          <a:p>
            <a:pPr marL="742950" lvl="1" indent="-285750">
              <a:buFont typeface="Arial" panose="020B0604020202020204" pitchFamily="34" charset="0"/>
              <a:buChar char="•"/>
            </a:pPr>
            <a:endParaRPr lang="en-US" altLang="en-US" sz="2000" dirty="0" smtClean="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l="29025" t="34830" r="13107" b="41660"/>
          <a:stretch>
            <a:fillRect/>
          </a:stretch>
        </p:blipFill>
        <p:spPr bwMode="auto">
          <a:xfrm>
            <a:off x="152401" y="4481512"/>
            <a:ext cx="8458200" cy="214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7727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TRIGGERS, FUNCTIONS &amp; STORED PROCEDURES</a:t>
            </a:r>
          </a:p>
        </p:txBody>
      </p:sp>
      <p:sp>
        <p:nvSpPr>
          <p:cNvPr id="3" name="Text Placeholder 2"/>
          <p:cNvSpPr>
            <a:spLocks noGrp="1"/>
          </p:cNvSpPr>
          <p:nvPr>
            <p:ph type="body" sz="quarter" idx="13"/>
          </p:nvPr>
        </p:nvSpPr>
        <p:spPr/>
        <p:txBody>
          <a:bodyPr>
            <a:noAutofit/>
          </a:bodyPr>
          <a:lstStyle/>
          <a:p>
            <a:r>
              <a:rPr lang="en-US" sz="1400" dirty="0" smtClean="0"/>
              <a:t>FUNCTIONS	</a:t>
            </a:r>
            <a:endParaRPr lang="en-US" sz="1400" dirty="0"/>
          </a:p>
        </p:txBody>
      </p:sp>
      <p:sp>
        <p:nvSpPr>
          <p:cNvPr id="6" name="TextBox 5"/>
          <p:cNvSpPr txBox="1"/>
          <p:nvPr/>
        </p:nvSpPr>
        <p:spPr>
          <a:xfrm>
            <a:off x="381001" y="838200"/>
            <a:ext cx="8001000" cy="4278094"/>
          </a:xfrm>
          <a:prstGeom prst="rect">
            <a:avLst/>
          </a:prstGeom>
          <a:noFill/>
        </p:spPr>
        <p:txBody>
          <a:bodyPr wrap="square" rtlCol="0">
            <a:spAutoFit/>
          </a:bodyPr>
          <a:lstStyle/>
          <a:p>
            <a:r>
              <a:rPr lang="en-US" altLang="en-US" dirty="0"/>
              <a:t>Configuration scalar functions return information about system settings. </a:t>
            </a:r>
          </a:p>
          <a:p>
            <a:r>
              <a:rPr lang="en-US" altLang="en-US" dirty="0"/>
              <a:t>Cryptographic functions support encryption, decryption, digital signing, and the validation of digital signatures. </a:t>
            </a:r>
          </a:p>
          <a:p>
            <a:pPr lvl="1"/>
            <a:r>
              <a:rPr lang="en-US" altLang="en-US" dirty="0" err="1"/>
              <a:t>EncryptByKey</a:t>
            </a:r>
            <a:r>
              <a:rPr lang="en-US" altLang="en-US" dirty="0"/>
              <a:t>( )</a:t>
            </a:r>
          </a:p>
          <a:p>
            <a:pPr lvl="1"/>
            <a:r>
              <a:rPr lang="en-US" altLang="en-US" dirty="0" err="1"/>
              <a:t>DecryptByKey</a:t>
            </a:r>
            <a:r>
              <a:rPr lang="en-US" altLang="en-US" dirty="0"/>
              <a:t>( </a:t>
            </a:r>
            <a:r>
              <a:rPr lang="en-US" altLang="en-US" dirty="0" smtClean="0"/>
              <a:t>)</a:t>
            </a:r>
            <a:endParaRPr lang="en-US" altLang="en-US" sz="2000" dirty="0"/>
          </a:p>
          <a:p>
            <a:pPr lvl="1"/>
            <a:endParaRPr lang="en-US" altLang="en-US" sz="2000" dirty="0" smtClean="0"/>
          </a:p>
          <a:p>
            <a:pPr marL="285750" indent="-285750">
              <a:buFont typeface="Arial" panose="020B0604020202020204" pitchFamily="34" charset="0"/>
              <a:buChar char="•"/>
            </a:pPr>
            <a:r>
              <a:rPr lang="en-US" altLang="en-US" dirty="0"/>
              <a:t>Configuration functions include </a:t>
            </a:r>
            <a:r>
              <a:rPr lang="en-US" altLang="en-US" dirty="0" err="1"/>
              <a:t>server_name</a:t>
            </a:r>
            <a:r>
              <a:rPr lang="en-US" altLang="en-US" dirty="0"/>
              <a:t>( ) and </a:t>
            </a:r>
            <a:r>
              <a:rPr lang="en-US" altLang="en-US" dirty="0" err="1"/>
              <a:t>db_name</a:t>
            </a:r>
            <a:r>
              <a:rPr lang="en-US" altLang="en-US" dirty="0"/>
              <a:t>( ), which gives you information about server and database configurations, respectively. </a:t>
            </a:r>
          </a:p>
          <a:p>
            <a:pPr marL="285750" indent="-285750">
              <a:buFont typeface="Arial" panose="020B0604020202020204" pitchFamily="34" charset="0"/>
              <a:buChar char="•"/>
            </a:pPr>
            <a:r>
              <a:rPr lang="en-US" altLang="en-US" dirty="0"/>
              <a:t>Cursor functions return information about the status of a cursor. </a:t>
            </a:r>
          </a:p>
          <a:p>
            <a:pPr marL="285750" indent="-285750">
              <a:buFont typeface="Arial" panose="020B0604020202020204" pitchFamily="34" charset="0"/>
              <a:buChar char="•"/>
            </a:pPr>
            <a:r>
              <a:rPr lang="en-US" altLang="en-US" dirty="0"/>
              <a:t>Date and time functions provide you with the capability to manipulate and calculate with dates and time values. </a:t>
            </a:r>
            <a:endParaRPr lang="en-US" altLang="en-US" dirty="0" smtClean="0"/>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r>
              <a:rPr lang="en-US" altLang="en-US" dirty="0" smtClean="0"/>
              <a:t>Mathematics Functions</a:t>
            </a:r>
          </a:p>
          <a:p>
            <a:pPr marL="285750" indent="-285750">
              <a:buFont typeface="Arial" panose="020B0604020202020204" pitchFamily="34" charset="0"/>
              <a:buChar char="•"/>
            </a:pPr>
            <a:endParaRPr lang="en-US" altLang="en-US" dirty="0"/>
          </a:p>
          <a:p>
            <a:pPr marL="742950" lvl="1" indent="-285750">
              <a:buFont typeface="Arial" panose="020B0604020202020204" pitchFamily="34" charset="0"/>
              <a:buChar char="•"/>
            </a:pPr>
            <a:endParaRPr lang="en-US" altLang="en-US" dirty="0"/>
          </a:p>
        </p:txBody>
      </p:sp>
      <p:pic>
        <p:nvPicPr>
          <p:cNvPr id="7" name="Picture 6"/>
          <p:cNvPicPr>
            <a:picLocks noChangeAspect="1" noChangeArrowheads="1"/>
          </p:cNvPicPr>
          <p:nvPr/>
        </p:nvPicPr>
        <p:blipFill>
          <a:blip r:embed="rId2">
            <a:extLst>
              <a:ext uri="{28A0092B-C50C-407E-A947-70E740481C1C}">
                <a14:useLocalDpi xmlns:a14="http://schemas.microsoft.com/office/drawing/2010/main" val="0"/>
              </a:ext>
            </a:extLst>
          </a:blip>
          <a:srcRect l="28934" t="21770" r="13107" b="47174"/>
          <a:stretch>
            <a:fillRect/>
          </a:stretch>
        </p:blipFill>
        <p:spPr bwMode="auto">
          <a:xfrm>
            <a:off x="114300" y="4025900"/>
            <a:ext cx="8458200" cy="283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45363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TRIGGERS, FUNCTIONS &amp; STORED PROCEDURES</a:t>
            </a:r>
          </a:p>
        </p:txBody>
      </p:sp>
      <p:sp>
        <p:nvSpPr>
          <p:cNvPr id="3" name="Text Placeholder 2"/>
          <p:cNvSpPr>
            <a:spLocks noGrp="1"/>
          </p:cNvSpPr>
          <p:nvPr>
            <p:ph type="body" sz="quarter" idx="13"/>
          </p:nvPr>
        </p:nvSpPr>
        <p:spPr/>
        <p:txBody>
          <a:bodyPr>
            <a:noAutofit/>
          </a:bodyPr>
          <a:lstStyle/>
          <a:p>
            <a:r>
              <a:rPr lang="en-US" sz="1400" dirty="0" smtClean="0"/>
              <a:t>FUNCTIONS	</a:t>
            </a:r>
            <a:endParaRPr lang="en-US" sz="1400" dirty="0"/>
          </a:p>
        </p:txBody>
      </p:sp>
      <p:sp>
        <p:nvSpPr>
          <p:cNvPr id="6" name="TextBox 5"/>
          <p:cNvSpPr txBox="1"/>
          <p:nvPr/>
        </p:nvSpPr>
        <p:spPr>
          <a:xfrm>
            <a:off x="381001" y="838200"/>
            <a:ext cx="8001000" cy="4247317"/>
          </a:xfrm>
          <a:prstGeom prst="rect">
            <a:avLst/>
          </a:prstGeom>
          <a:noFill/>
        </p:spPr>
        <p:txBody>
          <a:bodyPr wrap="square" rtlCol="0">
            <a:spAutoFit/>
          </a:bodyPr>
          <a:lstStyle/>
          <a:p>
            <a:r>
              <a:rPr lang="en-US" altLang="en-US" b="1" dirty="0" smtClean="0"/>
              <a:t>Three Function Types</a:t>
            </a:r>
          </a:p>
          <a:p>
            <a:pPr marL="285750" indent="-285750">
              <a:buFont typeface="Arial" panose="020B0604020202020204" pitchFamily="34" charset="0"/>
              <a:buChar char="•"/>
            </a:pPr>
            <a:r>
              <a:rPr lang="en-US" altLang="en-US" dirty="0" smtClean="0"/>
              <a:t>A </a:t>
            </a:r>
            <a:r>
              <a:rPr lang="en-US" altLang="en-US" b="1" i="1" dirty="0"/>
              <a:t>scalar function</a:t>
            </a:r>
            <a:r>
              <a:rPr lang="en-US" altLang="en-US" dirty="0"/>
              <a:t> passes and/or returns a single value.</a:t>
            </a:r>
          </a:p>
          <a:p>
            <a:pPr marL="285750" indent="-285750">
              <a:buFont typeface="Arial" panose="020B0604020202020204" pitchFamily="34" charset="0"/>
              <a:buChar char="•"/>
            </a:pPr>
            <a:r>
              <a:rPr lang="en-US" altLang="en-US" dirty="0"/>
              <a:t>A </a:t>
            </a:r>
            <a:r>
              <a:rPr lang="en-US" altLang="en-US" b="1" i="1" dirty="0" err="1"/>
              <a:t>multistatement</a:t>
            </a:r>
            <a:r>
              <a:rPr lang="en-US" altLang="en-US" b="1" i="1" dirty="0"/>
              <a:t> table-valued function</a:t>
            </a:r>
            <a:r>
              <a:rPr lang="en-US" altLang="en-US" dirty="0"/>
              <a:t> proves to be a combination of a view and a stored procedure. </a:t>
            </a:r>
          </a:p>
          <a:p>
            <a:pPr marL="285750" indent="-285750">
              <a:buFont typeface="Arial" panose="020B0604020202020204" pitchFamily="34" charset="0"/>
              <a:buChar char="•"/>
            </a:pPr>
            <a:r>
              <a:rPr lang="en-US" altLang="en-US" b="1" i="1" dirty="0"/>
              <a:t>Inline table-valued functions</a:t>
            </a:r>
            <a:r>
              <a:rPr lang="en-US" altLang="en-US" dirty="0"/>
              <a:t> return a table and are referenced in the FROM clause, just like a view</a:t>
            </a:r>
            <a:r>
              <a:rPr lang="en-US" altLang="en-US" dirty="0" smtClean="0"/>
              <a:t>.</a:t>
            </a:r>
          </a:p>
          <a:p>
            <a:pPr marL="285750" indent="-285750">
              <a:buFont typeface="Arial" panose="020B0604020202020204" pitchFamily="34" charset="0"/>
              <a:buChar char="•"/>
            </a:pPr>
            <a:endParaRPr lang="en-US" altLang="en-US" dirty="0" smtClean="0"/>
          </a:p>
          <a:p>
            <a:r>
              <a:rPr lang="en-US" altLang="en-US" b="1" dirty="0" smtClean="0"/>
              <a:t>CLR Functions</a:t>
            </a:r>
            <a:endParaRPr lang="en-US" altLang="en-US" b="1" dirty="0"/>
          </a:p>
          <a:p>
            <a:pPr marL="285750" indent="-285750">
              <a:buFont typeface="Arial" panose="020B0604020202020204" pitchFamily="34" charset="0"/>
              <a:buChar char="•"/>
            </a:pPr>
            <a:r>
              <a:rPr lang="en-US" altLang="en-US" dirty="0"/>
              <a:t>In the same way you can write managed code procedures, you now can also write a user-defined function in any .NET programming language. </a:t>
            </a:r>
          </a:p>
          <a:p>
            <a:pPr marL="285750" indent="-285750">
              <a:buFont typeface="Arial" panose="020B0604020202020204" pitchFamily="34" charset="0"/>
              <a:buChar char="•"/>
            </a:pPr>
            <a:r>
              <a:rPr lang="en-US" altLang="en-US" dirty="0"/>
              <a:t>Also, as with the scalar functions or a table-valued Transact-SQL function, a managed code (CLR) function can be scalar or table-valued. </a:t>
            </a:r>
          </a:p>
          <a:p>
            <a:pPr marL="285750" indent="-285750">
              <a:buFont typeface="Arial" panose="020B0604020202020204" pitchFamily="34" charset="0"/>
              <a:buChar char="•"/>
            </a:pPr>
            <a:r>
              <a:rPr lang="en-US" altLang="en-US" dirty="0"/>
              <a:t>Before you can use a managed function, you first need to enable CLR support on the server. </a:t>
            </a:r>
          </a:p>
          <a:p>
            <a:pPr marL="285750" indent="-285750">
              <a:buFont typeface="Arial" panose="020B0604020202020204" pitchFamily="34" charset="0"/>
              <a:buChar char="•"/>
            </a:pPr>
            <a:endParaRPr lang="en-US" altLang="en-US" dirty="0"/>
          </a:p>
        </p:txBody>
      </p:sp>
    </p:spTree>
    <p:extLst>
      <p:ext uri="{BB962C8B-B14F-4D97-AF65-F5344CB8AC3E}">
        <p14:creationId xmlns:p14="http://schemas.microsoft.com/office/powerpoint/2010/main" val="35062257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TRIGGERS, FUNCTIONS &amp; STORED PROCEDURES</a:t>
            </a:r>
          </a:p>
        </p:txBody>
      </p:sp>
      <p:sp>
        <p:nvSpPr>
          <p:cNvPr id="3" name="Text Placeholder 2"/>
          <p:cNvSpPr>
            <a:spLocks noGrp="1"/>
          </p:cNvSpPr>
          <p:nvPr>
            <p:ph type="body" sz="quarter" idx="13"/>
          </p:nvPr>
        </p:nvSpPr>
        <p:spPr/>
        <p:txBody>
          <a:bodyPr>
            <a:noAutofit/>
          </a:bodyPr>
          <a:lstStyle/>
          <a:p>
            <a:r>
              <a:rPr lang="en-US" sz="1400" dirty="0" smtClean="0"/>
              <a:t>FUNCTIONS	</a:t>
            </a:r>
            <a:endParaRPr lang="en-US" sz="1400" dirty="0"/>
          </a:p>
        </p:txBody>
      </p:sp>
      <p:sp>
        <p:nvSpPr>
          <p:cNvPr id="6" name="TextBox 5"/>
          <p:cNvSpPr txBox="1"/>
          <p:nvPr/>
        </p:nvSpPr>
        <p:spPr>
          <a:xfrm>
            <a:off x="381001" y="838200"/>
            <a:ext cx="8001000" cy="4678204"/>
          </a:xfrm>
          <a:prstGeom prst="rect">
            <a:avLst/>
          </a:prstGeom>
          <a:noFill/>
        </p:spPr>
        <p:txBody>
          <a:bodyPr wrap="square" rtlCol="0">
            <a:spAutoFit/>
          </a:bodyPr>
          <a:lstStyle/>
          <a:p>
            <a:r>
              <a:rPr lang="en-US" sz="2000" b="1" dirty="0" smtClean="0"/>
              <a:t>Using Date Time Functions</a:t>
            </a:r>
          </a:p>
          <a:p>
            <a:r>
              <a:rPr lang="en-US" sz="2000" dirty="0"/>
              <a:t>SQL Server allows date and time values to be </a:t>
            </a:r>
            <a:r>
              <a:rPr lang="en-US" sz="2000" dirty="0" smtClean="0"/>
              <a:t>stored in </a:t>
            </a:r>
            <a:r>
              <a:rPr lang="en-US" sz="2000" dirty="0"/>
              <a:t>several formats. While you are able to store date and time values in almost any possible format, </a:t>
            </a:r>
            <a:r>
              <a:rPr lang="en-US" sz="2000" dirty="0" smtClean="0"/>
              <a:t>it’s optimal </a:t>
            </a:r>
            <a:r>
              <a:rPr lang="en-US" sz="2000" dirty="0"/>
              <a:t>to use SQL Server functions to return date and time values in a format that meets your needs</a:t>
            </a:r>
            <a:r>
              <a:rPr lang="en-US" sz="2000" dirty="0" smtClean="0"/>
              <a:t>.</a:t>
            </a:r>
          </a:p>
          <a:p>
            <a:endParaRPr lang="en-US" sz="2000" dirty="0"/>
          </a:p>
          <a:p>
            <a:r>
              <a:rPr lang="en-US" sz="2000" dirty="0"/>
              <a:t>Using these functions, you can do the following:</a:t>
            </a:r>
          </a:p>
          <a:p>
            <a:pPr marL="342900" indent="-342900">
              <a:buFont typeface="Arial" panose="020B0604020202020204" pitchFamily="34" charset="0"/>
              <a:buChar char="•"/>
            </a:pPr>
            <a:r>
              <a:rPr lang="en-US" sz="2000" dirty="0" smtClean="0"/>
              <a:t>Return </a:t>
            </a:r>
            <a:r>
              <a:rPr lang="en-US" sz="2000" dirty="0"/>
              <a:t>date and time values of varying precision</a:t>
            </a:r>
          </a:p>
          <a:p>
            <a:pPr marL="342900" indent="-342900">
              <a:buFont typeface="Arial" panose="020B0604020202020204" pitchFamily="34" charset="0"/>
              <a:buChar char="•"/>
            </a:pPr>
            <a:r>
              <a:rPr lang="en-US" sz="2000" dirty="0" smtClean="0"/>
              <a:t>Return </a:t>
            </a:r>
            <a:r>
              <a:rPr lang="en-US" sz="2000" dirty="0"/>
              <a:t>parts of date and time values</a:t>
            </a:r>
          </a:p>
          <a:p>
            <a:pPr marL="342900" indent="-342900">
              <a:buFont typeface="Arial" panose="020B0604020202020204" pitchFamily="34" charset="0"/>
              <a:buChar char="•"/>
            </a:pPr>
            <a:r>
              <a:rPr lang="en-US" sz="2000" dirty="0" smtClean="0"/>
              <a:t>Derive </a:t>
            </a:r>
            <a:r>
              <a:rPr lang="en-US" sz="2000" dirty="0"/>
              <a:t>date and time values from date and time parts (a new feature in SQL Server 2012)</a:t>
            </a:r>
          </a:p>
          <a:p>
            <a:pPr marL="342900" indent="-342900">
              <a:buFont typeface="Arial" panose="020B0604020202020204" pitchFamily="34" charset="0"/>
              <a:buChar char="•"/>
            </a:pPr>
            <a:r>
              <a:rPr lang="en-US" sz="2000" dirty="0" smtClean="0"/>
              <a:t>Get </a:t>
            </a:r>
            <a:r>
              <a:rPr lang="en-US" sz="2000" dirty="0"/>
              <a:t>date and time differences</a:t>
            </a:r>
          </a:p>
          <a:p>
            <a:pPr marL="342900" indent="-342900">
              <a:buFont typeface="Arial" panose="020B0604020202020204" pitchFamily="34" charset="0"/>
              <a:buChar char="•"/>
            </a:pPr>
            <a:r>
              <a:rPr lang="en-US" sz="2000" dirty="0" smtClean="0"/>
              <a:t>Modify </a:t>
            </a:r>
            <a:r>
              <a:rPr lang="en-US" sz="2000" dirty="0"/>
              <a:t>date and time values</a:t>
            </a:r>
          </a:p>
          <a:p>
            <a:pPr marL="342900" indent="-342900">
              <a:buFont typeface="Arial" panose="020B0604020202020204" pitchFamily="34" charset="0"/>
              <a:buChar char="•"/>
            </a:pPr>
            <a:r>
              <a:rPr lang="en-US" sz="2000" dirty="0" smtClean="0"/>
              <a:t>Validate </a:t>
            </a:r>
            <a:r>
              <a:rPr lang="en-US" sz="2000" dirty="0"/>
              <a:t>date and time </a:t>
            </a:r>
            <a:r>
              <a:rPr lang="en-US" sz="2000" dirty="0" smtClean="0"/>
              <a:t>values</a:t>
            </a:r>
          </a:p>
          <a:p>
            <a:endParaRPr lang="en-US" dirty="0"/>
          </a:p>
        </p:txBody>
      </p:sp>
    </p:spTree>
    <p:extLst>
      <p:ext uri="{BB962C8B-B14F-4D97-AF65-F5344CB8AC3E}">
        <p14:creationId xmlns:p14="http://schemas.microsoft.com/office/powerpoint/2010/main" val="25707822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TRIGGERS, FUNCTIONS &amp; STORED PROCEDURES</a:t>
            </a:r>
          </a:p>
        </p:txBody>
      </p:sp>
      <p:sp>
        <p:nvSpPr>
          <p:cNvPr id="3" name="Text Placeholder 2"/>
          <p:cNvSpPr>
            <a:spLocks noGrp="1"/>
          </p:cNvSpPr>
          <p:nvPr>
            <p:ph type="body" sz="quarter" idx="13"/>
          </p:nvPr>
        </p:nvSpPr>
        <p:spPr/>
        <p:txBody>
          <a:bodyPr>
            <a:noAutofit/>
          </a:bodyPr>
          <a:lstStyle/>
          <a:p>
            <a:r>
              <a:rPr lang="en-US" sz="1400" dirty="0" smtClean="0"/>
              <a:t>FUNCTIONS	</a:t>
            </a:r>
            <a:endParaRPr lang="en-US" sz="1400" dirty="0"/>
          </a:p>
        </p:txBody>
      </p:sp>
      <p:sp>
        <p:nvSpPr>
          <p:cNvPr id="6" name="TextBox 5"/>
          <p:cNvSpPr txBox="1"/>
          <p:nvPr/>
        </p:nvSpPr>
        <p:spPr>
          <a:xfrm>
            <a:off x="381001" y="838200"/>
            <a:ext cx="8001000" cy="6217087"/>
          </a:xfrm>
          <a:prstGeom prst="rect">
            <a:avLst/>
          </a:prstGeom>
          <a:noFill/>
        </p:spPr>
        <p:txBody>
          <a:bodyPr wrap="square" rtlCol="0">
            <a:spAutoFit/>
          </a:bodyPr>
          <a:lstStyle/>
          <a:p>
            <a:r>
              <a:rPr lang="en-US" sz="2000" b="1" dirty="0" smtClean="0"/>
              <a:t>Using Date Time Functions</a:t>
            </a:r>
          </a:p>
          <a:p>
            <a:r>
              <a:rPr lang="en-US" sz="2000" dirty="0" smtClean="0"/>
              <a:t>Differencing</a:t>
            </a:r>
            <a:r>
              <a:rPr lang="en-US" sz="2000" dirty="0"/>
              <a:t>, modifying, and validating date </a:t>
            </a:r>
            <a:r>
              <a:rPr lang="en-US" sz="2000" dirty="0" smtClean="0"/>
              <a:t>values in </a:t>
            </a:r>
            <a:r>
              <a:rPr lang="en-US" sz="2000" dirty="0"/>
              <a:t>addition to offering the aforementioned functions, T-SQL allows you to perform calculations</a:t>
            </a:r>
          </a:p>
          <a:p>
            <a:r>
              <a:rPr lang="en-US" sz="2000" dirty="0"/>
              <a:t>against date values and validate date values. For example, you can calculate the number of </a:t>
            </a:r>
            <a:r>
              <a:rPr lang="en-US" sz="2000" dirty="0" smtClean="0"/>
              <a:t>days between </a:t>
            </a:r>
            <a:r>
              <a:rPr lang="en-US" sz="2000" dirty="0"/>
              <a:t>two dates, or you can add a month or year to a date. In SQL Server 2012, Microsoft </a:t>
            </a:r>
            <a:r>
              <a:rPr lang="en-US" sz="2000" dirty="0" smtClean="0"/>
              <a:t>introduced the </a:t>
            </a:r>
            <a:r>
              <a:rPr lang="en-US" sz="2000" dirty="0"/>
              <a:t>EOMONTH function, which determines the last date of a given month</a:t>
            </a:r>
            <a:r>
              <a:rPr lang="en-US" sz="2000" dirty="0" smtClean="0"/>
              <a:t>.</a:t>
            </a:r>
          </a:p>
          <a:p>
            <a:endParaRPr lang="en-US" sz="2000" dirty="0"/>
          </a:p>
          <a:p>
            <a:r>
              <a:rPr lang="en-US" sz="2000" dirty="0"/>
              <a:t>Using </a:t>
            </a:r>
            <a:r>
              <a:rPr lang="en-US" sz="2000" b="1" i="1" dirty="0"/>
              <a:t>DATEDIFF</a:t>
            </a:r>
            <a:r>
              <a:rPr lang="en-US" sz="2000" dirty="0"/>
              <a:t>, you are able to find out how many days, months, or years exist between two date values. The </a:t>
            </a:r>
            <a:r>
              <a:rPr lang="en-US" sz="2000" i="1" dirty="0" err="1"/>
              <a:t>datepart</a:t>
            </a:r>
            <a:r>
              <a:rPr lang="en-US" sz="2000" i="1" dirty="0"/>
              <a:t> </a:t>
            </a:r>
            <a:r>
              <a:rPr lang="en-US" sz="2000" dirty="0"/>
              <a:t>argument, which is </a:t>
            </a:r>
            <a:r>
              <a:rPr lang="en-US" sz="2000" i="1" dirty="0" err="1"/>
              <a:t>dd</a:t>
            </a:r>
            <a:r>
              <a:rPr lang="en-US" sz="2000" dirty="0"/>
              <a:t>, determines which date part to return. </a:t>
            </a:r>
            <a:r>
              <a:rPr lang="en-US" sz="2000" b="1" i="1" dirty="0"/>
              <a:t>DATEADD</a:t>
            </a:r>
            <a:r>
              <a:rPr lang="en-US" sz="2000" i="1" dirty="0"/>
              <a:t> </a:t>
            </a:r>
            <a:r>
              <a:rPr lang="en-US" sz="2000" dirty="0"/>
              <a:t>also uses a </a:t>
            </a:r>
            <a:r>
              <a:rPr lang="en-US" sz="2000" i="1" dirty="0" err="1"/>
              <a:t>datepart</a:t>
            </a:r>
            <a:r>
              <a:rPr lang="en-US" sz="2000" i="1" dirty="0"/>
              <a:t> </a:t>
            </a:r>
            <a:r>
              <a:rPr lang="en-US" sz="2000" dirty="0"/>
              <a:t>argument; however, it can add or subtract from a date value. The </a:t>
            </a:r>
            <a:r>
              <a:rPr lang="en-US" sz="2000" b="1" i="1" dirty="0"/>
              <a:t>EOMONTH</a:t>
            </a:r>
            <a:r>
              <a:rPr lang="en-US" sz="2000" i="1" dirty="0"/>
              <a:t> </a:t>
            </a:r>
            <a:r>
              <a:rPr lang="en-US" sz="2000" dirty="0"/>
              <a:t>function, which is new to SQL Server 2012, returns the last day of the month for a given date value. Finally, you can determine whether or not a date is valid by using the </a:t>
            </a:r>
            <a:r>
              <a:rPr lang="en-US" sz="2000" b="1" i="1" dirty="0"/>
              <a:t>ISDATE</a:t>
            </a:r>
            <a:r>
              <a:rPr lang="en-US" sz="2000" i="1" dirty="0"/>
              <a:t> </a:t>
            </a:r>
            <a:r>
              <a:rPr lang="en-US" sz="2000" dirty="0"/>
              <a:t>function. The following figure shows the results of the previous query. Notice that 1 is returned when the date is valid, and 0 is returned for invalid dates. </a:t>
            </a:r>
            <a:endParaRPr lang="en-US" sz="2000" dirty="0" smtClean="0"/>
          </a:p>
          <a:p>
            <a:endParaRPr lang="en-US" sz="2000" dirty="0"/>
          </a:p>
          <a:p>
            <a:r>
              <a:rPr lang="en-US" sz="2000" i="1" dirty="0"/>
              <a:t>SELECT DATENAME(month, </a:t>
            </a:r>
            <a:r>
              <a:rPr lang="en-US" sz="2000" i="1" dirty="0" err="1"/>
              <a:t>getdate</a:t>
            </a:r>
            <a:r>
              <a:rPr lang="en-US" sz="2000" i="1" dirty="0"/>
              <a:t>()) AS 'Month Name'</a:t>
            </a:r>
          </a:p>
          <a:p>
            <a:endParaRPr lang="en-US" sz="2000" dirty="0"/>
          </a:p>
        </p:txBody>
      </p:sp>
    </p:spTree>
    <p:extLst>
      <p:ext uri="{BB962C8B-B14F-4D97-AF65-F5344CB8AC3E}">
        <p14:creationId xmlns:p14="http://schemas.microsoft.com/office/powerpoint/2010/main" val="925329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TRIGGERS, FUNCTIONS &amp; STORED PROCEDURES</a:t>
            </a:r>
          </a:p>
        </p:txBody>
      </p:sp>
      <p:sp>
        <p:nvSpPr>
          <p:cNvPr id="3" name="Text Placeholder 2"/>
          <p:cNvSpPr>
            <a:spLocks noGrp="1"/>
          </p:cNvSpPr>
          <p:nvPr>
            <p:ph type="body" sz="quarter" idx="13"/>
          </p:nvPr>
        </p:nvSpPr>
        <p:spPr/>
        <p:txBody>
          <a:bodyPr>
            <a:noAutofit/>
          </a:bodyPr>
          <a:lstStyle/>
          <a:p>
            <a:r>
              <a:rPr lang="en-US" sz="1400" dirty="0" smtClean="0"/>
              <a:t>FUNCTIONS	</a:t>
            </a:r>
            <a:endParaRPr lang="en-US" sz="1400" dirty="0"/>
          </a:p>
        </p:txBody>
      </p:sp>
      <p:sp>
        <p:nvSpPr>
          <p:cNvPr id="6" name="TextBox 5"/>
          <p:cNvSpPr txBox="1"/>
          <p:nvPr/>
        </p:nvSpPr>
        <p:spPr>
          <a:xfrm>
            <a:off x="381001" y="838200"/>
            <a:ext cx="8001000" cy="5940088"/>
          </a:xfrm>
          <a:prstGeom prst="rect">
            <a:avLst/>
          </a:prstGeom>
          <a:noFill/>
        </p:spPr>
        <p:txBody>
          <a:bodyPr wrap="square" rtlCol="0">
            <a:spAutoFit/>
          </a:bodyPr>
          <a:lstStyle/>
          <a:p>
            <a:r>
              <a:rPr lang="en-US" sz="2000" b="1" dirty="0" smtClean="0"/>
              <a:t>Using Conversion Functions</a:t>
            </a:r>
          </a:p>
          <a:p>
            <a:r>
              <a:rPr lang="en-US" sz="2000" dirty="0"/>
              <a:t>Conversion functions are divided into two categories: </a:t>
            </a:r>
          </a:p>
          <a:p>
            <a:pPr marL="342900" indent="-342900">
              <a:buFont typeface="Arial" panose="020B0604020202020204" pitchFamily="34" charset="0"/>
              <a:buChar char="•"/>
            </a:pPr>
            <a:r>
              <a:rPr lang="en-US" sz="2000" i="1" dirty="0"/>
              <a:t>CAST </a:t>
            </a:r>
            <a:endParaRPr lang="en-US" sz="2000" dirty="0"/>
          </a:p>
          <a:p>
            <a:pPr marL="342900" indent="-342900">
              <a:buFont typeface="Arial" panose="020B0604020202020204" pitchFamily="34" charset="0"/>
              <a:buChar char="•"/>
            </a:pPr>
            <a:r>
              <a:rPr lang="en-US" sz="2000" i="1" dirty="0"/>
              <a:t>CONVERT </a:t>
            </a:r>
            <a:endParaRPr lang="en-US" sz="2000" dirty="0"/>
          </a:p>
          <a:p>
            <a:endParaRPr lang="en-US" sz="2000" dirty="0"/>
          </a:p>
          <a:p>
            <a:r>
              <a:rPr lang="en-US" sz="2000" dirty="0"/>
              <a:t>The primary purpose of both types is to change a value from one data type to another. CONVERT differs from </a:t>
            </a:r>
            <a:r>
              <a:rPr lang="en-US" sz="2000" i="1" dirty="0"/>
              <a:t>CAST </a:t>
            </a:r>
            <a:r>
              <a:rPr lang="en-US" sz="2000" dirty="0"/>
              <a:t>in that it provides you with the ability to format the output of a conversion. SQL Server 2012 introduces four new conversion functions: </a:t>
            </a:r>
          </a:p>
          <a:p>
            <a:pPr marL="342900" indent="-342900">
              <a:buFont typeface="Arial" panose="020B0604020202020204" pitchFamily="34" charset="0"/>
              <a:buChar char="•"/>
            </a:pPr>
            <a:r>
              <a:rPr lang="en-US" sz="2000" i="1" dirty="0"/>
              <a:t>PARSE </a:t>
            </a:r>
            <a:endParaRPr lang="en-US" sz="2000" dirty="0"/>
          </a:p>
          <a:p>
            <a:pPr marL="342900" indent="-342900">
              <a:buFont typeface="Arial" panose="020B0604020202020204" pitchFamily="34" charset="0"/>
              <a:buChar char="•"/>
            </a:pPr>
            <a:r>
              <a:rPr lang="en-US" sz="2000" i="1" dirty="0"/>
              <a:t>TRY_PARSE </a:t>
            </a:r>
            <a:endParaRPr lang="en-US" sz="2000" dirty="0"/>
          </a:p>
          <a:p>
            <a:pPr marL="342900" indent="-342900">
              <a:buFont typeface="Arial" panose="020B0604020202020204" pitchFamily="34" charset="0"/>
              <a:buChar char="•"/>
            </a:pPr>
            <a:r>
              <a:rPr lang="en-US" sz="2000" i="1" dirty="0"/>
              <a:t>TRY_CAST </a:t>
            </a:r>
            <a:endParaRPr lang="en-US" sz="2000" dirty="0"/>
          </a:p>
          <a:p>
            <a:pPr marL="342900" indent="-342900">
              <a:buFont typeface="Arial" panose="020B0604020202020204" pitchFamily="34" charset="0"/>
              <a:buChar char="•"/>
            </a:pPr>
            <a:r>
              <a:rPr lang="en-US" sz="2000" i="1" dirty="0"/>
              <a:t>TRY_CONVERT </a:t>
            </a:r>
            <a:endParaRPr lang="en-US" sz="2000" i="1" dirty="0" smtClean="0"/>
          </a:p>
          <a:p>
            <a:pPr marL="342900" indent="-342900">
              <a:buFont typeface="Arial" panose="020B0604020202020204" pitchFamily="34" charset="0"/>
              <a:buChar char="•"/>
            </a:pPr>
            <a:endParaRPr lang="en-US" sz="2000" i="1" dirty="0"/>
          </a:p>
          <a:p>
            <a:r>
              <a:rPr lang="en-US" sz="2000" dirty="0"/>
              <a:t>While the CONVERT and CAST functions perform the same primary function, the CONVERT </a:t>
            </a:r>
            <a:r>
              <a:rPr lang="en-US" sz="2000" dirty="0" smtClean="0"/>
              <a:t>function offers </a:t>
            </a:r>
            <a:r>
              <a:rPr lang="en-US" sz="2000" dirty="0"/>
              <a:t>some added flexibility over CAST in that you can format the output of your result set </a:t>
            </a:r>
            <a:r>
              <a:rPr lang="en-US" sz="2000" dirty="0" smtClean="0"/>
              <a:t>using the </a:t>
            </a:r>
            <a:r>
              <a:rPr lang="en-US" sz="2000" dirty="0"/>
              <a:t>style argument. You can apply styles to date, time, real, float, money, xml, and binary data types.</a:t>
            </a:r>
          </a:p>
        </p:txBody>
      </p:sp>
    </p:spTree>
    <p:extLst>
      <p:ext uri="{BB962C8B-B14F-4D97-AF65-F5344CB8AC3E}">
        <p14:creationId xmlns:p14="http://schemas.microsoft.com/office/powerpoint/2010/main" val="31802084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TRIGGERS, FUNCTIONS &amp; STORED PROCEDURES</a:t>
            </a:r>
          </a:p>
        </p:txBody>
      </p:sp>
      <p:sp>
        <p:nvSpPr>
          <p:cNvPr id="3" name="Text Placeholder 2"/>
          <p:cNvSpPr>
            <a:spLocks noGrp="1"/>
          </p:cNvSpPr>
          <p:nvPr>
            <p:ph type="body" sz="quarter" idx="13"/>
          </p:nvPr>
        </p:nvSpPr>
        <p:spPr/>
        <p:txBody>
          <a:bodyPr>
            <a:noAutofit/>
          </a:bodyPr>
          <a:lstStyle/>
          <a:p>
            <a:r>
              <a:rPr lang="en-US" sz="1400" dirty="0" smtClean="0"/>
              <a:t>FUNCTIONS	</a:t>
            </a:r>
            <a:endParaRPr lang="en-US" sz="1400" dirty="0"/>
          </a:p>
        </p:txBody>
      </p:sp>
      <p:sp>
        <p:nvSpPr>
          <p:cNvPr id="6" name="TextBox 5"/>
          <p:cNvSpPr txBox="1"/>
          <p:nvPr/>
        </p:nvSpPr>
        <p:spPr>
          <a:xfrm>
            <a:off x="381001" y="838200"/>
            <a:ext cx="8001000" cy="5416868"/>
          </a:xfrm>
          <a:prstGeom prst="rect">
            <a:avLst/>
          </a:prstGeom>
          <a:noFill/>
        </p:spPr>
        <p:txBody>
          <a:bodyPr wrap="square" rtlCol="0">
            <a:spAutoFit/>
          </a:bodyPr>
          <a:lstStyle/>
          <a:p>
            <a:r>
              <a:rPr lang="en-US" sz="2000" b="1" dirty="0" smtClean="0"/>
              <a:t>Using String Functions</a:t>
            </a:r>
          </a:p>
          <a:p>
            <a:r>
              <a:rPr lang="en-US" dirty="0"/>
              <a:t>SQL Server 2012 includes 25 built-in scalar string functions, including two new functions:</a:t>
            </a:r>
          </a:p>
          <a:p>
            <a:pPr marL="342900" indent="-342900">
              <a:buFont typeface="Arial" panose="020B0604020202020204" pitchFamily="34" charset="0"/>
              <a:buChar char="•"/>
            </a:pPr>
            <a:r>
              <a:rPr lang="en-US" dirty="0" smtClean="0"/>
              <a:t>CONCAT</a:t>
            </a:r>
            <a:endParaRPr lang="en-US" dirty="0"/>
          </a:p>
          <a:p>
            <a:pPr marL="342900" indent="-342900">
              <a:buFont typeface="Arial" panose="020B0604020202020204" pitchFamily="34" charset="0"/>
              <a:buChar char="•"/>
            </a:pPr>
            <a:r>
              <a:rPr lang="en-US" dirty="0" smtClean="0"/>
              <a:t>FORMAT</a:t>
            </a:r>
            <a:endParaRPr lang="en-US" dirty="0"/>
          </a:p>
          <a:p>
            <a:r>
              <a:rPr lang="en-US" dirty="0"/>
              <a:t>Each function performs some operation on a provided string or numeric value. One thing to </a:t>
            </a:r>
            <a:r>
              <a:rPr lang="en-US" dirty="0" smtClean="0"/>
              <a:t>note is </a:t>
            </a:r>
            <a:r>
              <a:rPr lang="en-US" dirty="0"/>
              <a:t>that if you are attempting to combine or concatenate a string and a numeric value, the </a:t>
            </a:r>
            <a:r>
              <a:rPr lang="en-US" dirty="0" smtClean="0"/>
              <a:t>numeric value </a:t>
            </a:r>
            <a:r>
              <a:rPr lang="en-US" dirty="0"/>
              <a:t>must be converted to a string first</a:t>
            </a:r>
            <a:r>
              <a:rPr lang="en-US" dirty="0" smtClean="0"/>
              <a:t>.</a:t>
            </a:r>
          </a:p>
          <a:p>
            <a:endParaRPr lang="en-US" dirty="0"/>
          </a:p>
          <a:p>
            <a:r>
              <a:rPr lang="en-US" dirty="0"/>
              <a:t>The </a:t>
            </a:r>
            <a:r>
              <a:rPr lang="en-US" i="1" dirty="0"/>
              <a:t>SUBSTRING </a:t>
            </a:r>
            <a:r>
              <a:rPr lang="en-US" dirty="0"/>
              <a:t>function returns a part of a string based on a starting point and an endpoint, which are the last two arguments provided to the function. In the preceding query, the function is used to return a value starting at character 8 and ending at the end of the string expression provided as the first argument. This ending value is derived using the </a:t>
            </a:r>
            <a:r>
              <a:rPr lang="en-US" i="1" dirty="0"/>
              <a:t>LEN </a:t>
            </a:r>
            <a:r>
              <a:rPr lang="en-US" dirty="0"/>
              <a:t>function, which returns the length of a string. In the last two columns, dates are derived from three different values. Note that in the </a:t>
            </a:r>
            <a:r>
              <a:rPr lang="en-US" dirty="0" err="1"/>
              <a:t>WithoutConcat</a:t>
            </a:r>
            <a:r>
              <a:rPr lang="en-US" dirty="0"/>
              <a:t> column, a </a:t>
            </a:r>
            <a:r>
              <a:rPr lang="en-US" i="1" dirty="0"/>
              <a:t>CAST </a:t>
            </a:r>
            <a:r>
              <a:rPr lang="en-US" dirty="0"/>
              <a:t>function is used to convert the integer value to a string to ensure that the concatenation succeeds. However, when you use the new </a:t>
            </a:r>
            <a:r>
              <a:rPr lang="en-US" i="1" dirty="0"/>
              <a:t>CONCAT </a:t>
            </a:r>
            <a:r>
              <a:rPr lang="en-US" dirty="0"/>
              <a:t>function, the need for </a:t>
            </a:r>
            <a:r>
              <a:rPr lang="en-US" i="1" dirty="0"/>
              <a:t>CAST </a:t>
            </a:r>
            <a:r>
              <a:rPr lang="en-US" dirty="0"/>
              <a:t>is mitigated because it converts </a:t>
            </a:r>
            <a:r>
              <a:rPr lang="en-US" dirty="0" err="1"/>
              <a:t>nonstring</a:t>
            </a:r>
            <a:r>
              <a:rPr lang="en-US" dirty="0"/>
              <a:t> values to strings automatically</a:t>
            </a:r>
            <a:r>
              <a:rPr lang="en-US" sz="2000" dirty="0"/>
              <a:t>. </a:t>
            </a:r>
          </a:p>
        </p:txBody>
      </p:sp>
    </p:spTree>
    <p:extLst>
      <p:ext uri="{BB962C8B-B14F-4D97-AF65-F5344CB8AC3E}">
        <p14:creationId xmlns:p14="http://schemas.microsoft.com/office/powerpoint/2010/main" val="37770642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TRIGGERS, FUNCTIONS &amp; STORED PROCEDURES</a:t>
            </a:r>
          </a:p>
        </p:txBody>
      </p:sp>
      <p:sp>
        <p:nvSpPr>
          <p:cNvPr id="3" name="Text Placeholder 2"/>
          <p:cNvSpPr>
            <a:spLocks noGrp="1"/>
          </p:cNvSpPr>
          <p:nvPr>
            <p:ph type="body" sz="quarter" idx="13"/>
          </p:nvPr>
        </p:nvSpPr>
        <p:spPr/>
        <p:txBody>
          <a:bodyPr>
            <a:noAutofit/>
          </a:bodyPr>
          <a:lstStyle/>
          <a:p>
            <a:r>
              <a:rPr lang="en-US" sz="1400" dirty="0" smtClean="0"/>
              <a:t>FUNCTIONS	</a:t>
            </a:r>
            <a:endParaRPr lang="en-US" sz="1400" dirty="0"/>
          </a:p>
        </p:txBody>
      </p:sp>
      <p:sp>
        <p:nvSpPr>
          <p:cNvPr id="6" name="TextBox 5"/>
          <p:cNvSpPr txBox="1"/>
          <p:nvPr/>
        </p:nvSpPr>
        <p:spPr>
          <a:xfrm>
            <a:off x="381001" y="838200"/>
            <a:ext cx="8001000" cy="2339102"/>
          </a:xfrm>
          <a:prstGeom prst="rect">
            <a:avLst/>
          </a:prstGeom>
          <a:noFill/>
        </p:spPr>
        <p:txBody>
          <a:bodyPr wrap="square" rtlCol="0">
            <a:spAutoFit/>
          </a:bodyPr>
          <a:lstStyle/>
          <a:p>
            <a:r>
              <a:rPr lang="en-US" sz="2000" b="1" dirty="0" smtClean="0"/>
              <a:t>Using Logical Functions</a:t>
            </a:r>
          </a:p>
          <a:p>
            <a:r>
              <a:rPr lang="en-US" dirty="0"/>
              <a:t>SQL Server 2012 includes two new logical functions that allow more inline data selection with very little code: </a:t>
            </a:r>
          </a:p>
          <a:p>
            <a:pPr marL="285750" indent="-285750">
              <a:buFont typeface="Arial" panose="020B0604020202020204" pitchFamily="34" charset="0"/>
              <a:buChar char="•"/>
            </a:pPr>
            <a:r>
              <a:rPr lang="en-US" i="1" dirty="0"/>
              <a:t>CHOOSE </a:t>
            </a:r>
            <a:endParaRPr lang="en-US" dirty="0"/>
          </a:p>
          <a:p>
            <a:pPr marL="285750" indent="-285750">
              <a:buFont typeface="Arial" panose="020B0604020202020204" pitchFamily="34" charset="0"/>
              <a:buChar char="•"/>
            </a:pPr>
            <a:r>
              <a:rPr lang="en-US" i="1" dirty="0"/>
              <a:t>IIF </a:t>
            </a:r>
            <a:endParaRPr lang="en-US" dirty="0"/>
          </a:p>
          <a:p>
            <a:endParaRPr lang="en-US" dirty="0"/>
          </a:p>
          <a:p>
            <a:r>
              <a:rPr lang="en-US" i="1" dirty="0"/>
              <a:t>CHOOSE </a:t>
            </a:r>
            <a:r>
              <a:rPr lang="en-US" dirty="0"/>
              <a:t>returns a value from a list based on a specified index. </a:t>
            </a:r>
            <a:r>
              <a:rPr lang="en-US" i="1" dirty="0"/>
              <a:t>IIF </a:t>
            </a:r>
            <a:r>
              <a:rPr lang="en-US" dirty="0"/>
              <a:t>returns a value based on the evaluation of a Boolean expression to true or false. </a:t>
            </a:r>
            <a:endParaRPr lang="en-US" sz="2000" dirty="0"/>
          </a:p>
        </p:txBody>
      </p:sp>
    </p:spTree>
    <p:extLst>
      <p:ext uri="{BB962C8B-B14F-4D97-AF65-F5344CB8AC3E}">
        <p14:creationId xmlns:p14="http://schemas.microsoft.com/office/powerpoint/2010/main" val="20034550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TRIGGERS, FUNCTIONS &amp; STORED PROCEDURES</a:t>
            </a:r>
          </a:p>
        </p:txBody>
      </p:sp>
      <p:sp>
        <p:nvSpPr>
          <p:cNvPr id="3" name="Text Placeholder 2"/>
          <p:cNvSpPr>
            <a:spLocks noGrp="1"/>
          </p:cNvSpPr>
          <p:nvPr>
            <p:ph type="body" sz="quarter" idx="13"/>
          </p:nvPr>
        </p:nvSpPr>
        <p:spPr/>
        <p:txBody>
          <a:bodyPr>
            <a:noAutofit/>
          </a:bodyPr>
          <a:lstStyle/>
          <a:p>
            <a:r>
              <a:rPr lang="en-US" sz="1400" dirty="0" smtClean="0"/>
              <a:t>FUNCTIONS	</a:t>
            </a:r>
            <a:endParaRPr lang="en-US" sz="1400" dirty="0"/>
          </a:p>
        </p:txBody>
      </p:sp>
      <p:sp>
        <p:nvSpPr>
          <p:cNvPr id="6" name="TextBox 5"/>
          <p:cNvSpPr txBox="1"/>
          <p:nvPr/>
        </p:nvSpPr>
        <p:spPr>
          <a:xfrm>
            <a:off x="381001" y="838200"/>
            <a:ext cx="8001000" cy="5878532"/>
          </a:xfrm>
          <a:prstGeom prst="rect">
            <a:avLst/>
          </a:prstGeom>
          <a:noFill/>
        </p:spPr>
        <p:txBody>
          <a:bodyPr wrap="square" rtlCol="0">
            <a:spAutoFit/>
          </a:bodyPr>
          <a:lstStyle/>
          <a:p>
            <a:r>
              <a:rPr lang="en-US" sz="2000" b="1" dirty="0" smtClean="0"/>
              <a:t>User Defined Functions</a:t>
            </a:r>
          </a:p>
          <a:p>
            <a:r>
              <a:rPr lang="en-US" dirty="0"/>
              <a:t>User-defined functions are similar to functions in other programming languages. Microsoft SQL Server 2012 allows you to create two types of functions: </a:t>
            </a:r>
            <a:r>
              <a:rPr lang="en-US" i="1" dirty="0"/>
              <a:t>scalar </a:t>
            </a:r>
            <a:r>
              <a:rPr lang="en-US" dirty="0"/>
              <a:t>and </a:t>
            </a:r>
            <a:r>
              <a:rPr lang="en-US" i="1" dirty="0"/>
              <a:t>table-valued</a:t>
            </a:r>
            <a:r>
              <a:rPr lang="en-US" dirty="0"/>
              <a:t>. These functions allow for a modular type of programming, where code and logic can be included inside the function. Other applications, routines, and database objects can then use the function. This approach also allows you to place standards and governance around how the code is developed and deployed. </a:t>
            </a:r>
            <a:endParaRPr lang="en-US" dirty="0" smtClean="0"/>
          </a:p>
          <a:p>
            <a:endParaRPr lang="en-US" dirty="0"/>
          </a:p>
          <a:p>
            <a:r>
              <a:rPr lang="en-US" dirty="0"/>
              <a:t>Functions are T-SQL code that can accept parameters, perform logic and complex calculations, and return data. Scalar functions return a single value, and table-valued functions return a result set. Functions can be used as </a:t>
            </a:r>
            <a:r>
              <a:rPr lang="en-US" i="1" dirty="0"/>
              <a:t>CHECK CONSTRAINTS </a:t>
            </a:r>
            <a:r>
              <a:rPr lang="en-US" dirty="0"/>
              <a:t>in tables, by views, to define a column, in a </a:t>
            </a:r>
            <a:r>
              <a:rPr lang="en-US" i="1" dirty="0"/>
              <a:t>SELECT </a:t>
            </a:r>
            <a:r>
              <a:rPr lang="en-US" dirty="0"/>
              <a:t>statement, and in many other ways. </a:t>
            </a:r>
            <a:endParaRPr lang="en-US" dirty="0" smtClean="0"/>
          </a:p>
          <a:p>
            <a:endParaRPr lang="en-US" sz="2000" dirty="0"/>
          </a:p>
          <a:p>
            <a:r>
              <a:rPr lang="en-US" sz="2000" b="1" dirty="0"/>
              <a:t>Functions vs. stored procedures </a:t>
            </a:r>
            <a:endParaRPr lang="en-US" sz="2000" b="1" dirty="0" smtClean="0"/>
          </a:p>
          <a:p>
            <a:r>
              <a:rPr lang="en-US" sz="2000" dirty="0" smtClean="0"/>
              <a:t>While </a:t>
            </a:r>
            <a:r>
              <a:rPr lang="en-US" sz="2000" dirty="0"/>
              <a:t>functions are very similar to stored procedures, they differ in several ways. The most notable difference is that table-valued functions can be used in a </a:t>
            </a:r>
            <a:r>
              <a:rPr lang="en-US" sz="2000" i="1" dirty="0"/>
              <a:t>SELECT </a:t>
            </a:r>
            <a:r>
              <a:rPr lang="en-US" sz="2000" dirty="0"/>
              <a:t>statement, so they can be joined to tables, views, and even other functions. Stored procedures, however, cannot be used in this way. </a:t>
            </a:r>
          </a:p>
        </p:txBody>
      </p:sp>
    </p:spTree>
    <p:extLst>
      <p:ext uri="{BB962C8B-B14F-4D97-AF65-F5344CB8AC3E}">
        <p14:creationId xmlns:p14="http://schemas.microsoft.com/office/powerpoint/2010/main" val="11323472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TRIGGERS, FUNCTIONS &amp; STORED PROCEDURES</a:t>
            </a:r>
          </a:p>
        </p:txBody>
      </p:sp>
      <p:sp>
        <p:nvSpPr>
          <p:cNvPr id="3" name="Text Placeholder 2"/>
          <p:cNvSpPr>
            <a:spLocks noGrp="1"/>
          </p:cNvSpPr>
          <p:nvPr>
            <p:ph type="body" sz="quarter" idx="13"/>
          </p:nvPr>
        </p:nvSpPr>
        <p:spPr/>
        <p:txBody>
          <a:bodyPr>
            <a:noAutofit/>
          </a:bodyPr>
          <a:lstStyle/>
          <a:p>
            <a:r>
              <a:rPr lang="en-US" sz="1400" dirty="0" smtClean="0"/>
              <a:t>FUNCTIONS	</a:t>
            </a:r>
            <a:endParaRPr lang="en-US" sz="1400" dirty="0"/>
          </a:p>
        </p:txBody>
      </p:sp>
      <p:sp>
        <p:nvSpPr>
          <p:cNvPr id="6" name="TextBox 5"/>
          <p:cNvSpPr txBox="1"/>
          <p:nvPr/>
        </p:nvSpPr>
        <p:spPr>
          <a:xfrm>
            <a:off x="381001" y="838200"/>
            <a:ext cx="8001000" cy="5693866"/>
          </a:xfrm>
          <a:prstGeom prst="rect">
            <a:avLst/>
          </a:prstGeom>
          <a:noFill/>
        </p:spPr>
        <p:txBody>
          <a:bodyPr wrap="square" rtlCol="0">
            <a:spAutoFit/>
          </a:bodyPr>
          <a:lstStyle/>
          <a:p>
            <a:r>
              <a:rPr lang="en-US" sz="2000" b="1" dirty="0" smtClean="0"/>
              <a:t>Understanding User Defined Scalar Functions</a:t>
            </a:r>
          </a:p>
          <a:p>
            <a:r>
              <a:rPr lang="en-US" dirty="0"/>
              <a:t>A user-defined scalar function is a routine that returns a single value. These functions are often used to centralize the logic of a complex calculation that may be used by several other database or application resources. </a:t>
            </a:r>
            <a:endParaRPr lang="en-US" dirty="0" smtClean="0"/>
          </a:p>
          <a:p>
            <a:endParaRPr lang="en-US" dirty="0"/>
          </a:p>
          <a:p>
            <a:r>
              <a:rPr lang="en-US" dirty="0"/>
              <a:t>The only items that you must specify </a:t>
            </a:r>
            <a:r>
              <a:rPr lang="en-US" dirty="0" smtClean="0"/>
              <a:t>are </a:t>
            </a:r>
            <a:r>
              <a:rPr lang="en-US" dirty="0" err="1" smtClean="0"/>
              <a:t>function_name</a:t>
            </a:r>
            <a:r>
              <a:rPr lang="en-US" dirty="0"/>
              <a:t>, the RETURNS data type, and the BEGIN…END code block that contains the </a:t>
            </a:r>
            <a:r>
              <a:rPr lang="en-US" dirty="0" smtClean="0"/>
              <a:t>actual T-SQL </a:t>
            </a:r>
            <a:r>
              <a:rPr lang="en-US" dirty="0"/>
              <a:t>code</a:t>
            </a:r>
            <a:r>
              <a:rPr lang="en-US" dirty="0" smtClean="0"/>
              <a:t>.</a:t>
            </a:r>
          </a:p>
          <a:p>
            <a:endParaRPr lang="en-US" dirty="0"/>
          </a:p>
          <a:p>
            <a:r>
              <a:rPr lang="en-US" sz="2000" b="1" dirty="0"/>
              <a:t>Parameterizing functions</a:t>
            </a:r>
          </a:p>
          <a:p>
            <a:r>
              <a:rPr lang="en-US" dirty="0"/>
              <a:t>Although this section specifically discusses scalar functions, parameterizing applies to both types </a:t>
            </a:r>
            <a:r>
              <a:rPr lang="en-US" dirty="0" smtClean="0"/>
              <a:t>of functions</a:t>
            </a:r>
            <a:r>
              <a:rPr lang="en-US" dirty="0"/>
              <a:t>. A parameter, in the scope of T-SQL function programming, is an input value that can </a:t>
            </a:r>
            <a:r>
              <a:rPr lang="en-US" dirty="0" smtClean="0"/>
              <a:t>be passed </a:t>
            </a:r>
            <a:r>
              <a:rPr lang="en-US" dirty="0"/>
              <a:t>from the calling function into the code. A parameter can be set to a constant, a column from </a:t>
            </a:r>
            <a:r>
              <a:rPr lang="en-US" dirty="0" smtClean="0"/>
              <a:t>a table</a:t>
            </a:r>
            <a:r>
              <a:rPr lang="en-US" dirty="0"/>
              <a:t>, an expression, and other values. Functions can contain three types of parameters</a:t>
            </a:r>
            <a:r>
              <a:rPr lang="en-US" dirty="0" smtClean="0"/>
              <a:t>:</a:t>
            </a:r>
          </a:p>
          <a:p>
            <a:pPr marL="342900" indent="-342900">
              <a:buFont typeface="Arial" panose="020B0604020202020204" pitchFamily="34" charset="0"/>
              <a:buChar char="•"/>
            </a:pPr>
            <a:r>
              <a:rPr lang="en-US" b="1" dirty="0"/>
              <a:t>Input </a:t>
            </a:r>
            <a:r>
              <a:rPr lang="en-US" dirty="0"/>
              <a:t>This is the value passed into the body of the function</a:t>
            </a:r>
            <a:r>
              <a:rPr lang="en-US" dirty="0" smtClean="0"/>
              <a:t>.</a:t>
            </a:r>
          </a:p>
          <a:p>
            <a:pPr marL="342900" indent="-342900">
              <a:buFont typeface="Arial" panose="020B0604020202020204" pitchFamily="34" charset="0"/>
              <a:buChar char="•"/>
            </a:pPr>
            <a:r>
              <a:rPr lang="en-US" b="1" dirty="0"/>
              <a:t>Optional</a:t>
            </a:r>
            <a:r>
              <a:rPr lang="en-US" dirty="0"/>
              <a:t> As the name indicates, this parameter is not required to execute the function</a:t>
            </a:r>
            <a:r>
              <a:rPr lang="en-US" dirty="0" smtClean="0"/>
              <a:t>.</a:t>
            </a:r>
            <a:endParaRPr lang="en-US" dirty="0"/>
          </a:p>
          <a:p>
            <a:pPr marL="342900" indent="-342900">
              <a:buFont typeface="Arial" panose="020B0604020202020204" pitchFamily="34" charset="0"/>
              <a:buChar char="•"/>
            </a:pPr>
            <a:r>
              <a:rPr lang="en-US" b="1" dirty="0"/>
              <a:t>Default </a:t>
            </a:r>
            <a:r>
              <a:rPr lang="en-US" dirty="0"/>
              <a:t>This parameter indicates when a value is assigned to the parameter during creation. In other words, it is a value that is specified when the function is created. </a:t>
            </a:r>
            <a:endParaRPr lang="en-US" sz="2000" dirty="0"/>
          </a:p>
        </p:txBody>
      </p:sp>
    </p:spTree>
    <p:extLst>
      <p:ext uri="{BB962C8B-B14F-4D97-AF65-F5344CB8AC3E}">
        <p14:creationId xmlns:p14="http://schemas.microsoft.com/office/powerpoint/2010/main" val="593374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ctrTitle"/>
          </p:nvPr>
        </p:nvSpPr>
        <p:spPr/>
        <p:txBody>
          <a:bodyPr/>
          <a:lstStyle>
            <a:extLst/>
          </a:lstStyle>
          <a:p>
            <a:r>
              <a:rPr lang="en-US" dirty="0" smtClean="0"/>
              <a:t>Let’s talk TRIGGERS</a:t>
            </a:r>
            <a:endParaRPr lang="en-US" dirty="0"/>
          </a:p>
        </p:txBody>
      </p:sp>
    </p:spTree>
    <p:extLst>
      <p:ext uri="{BB962C8B-B14F-4D97-AF65-F5344CB8AC3E}">
        <p14:creationId xmlns:p14="http://schemas.microsoft.com/office/powerpoint/2010/main" val="13958329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TRIGGERS, FUNCTIONS &amp; STORED PROCEDURES</a:t>
            </a:r>
          </a:p>
        </p:txBody>
      </p:sp>
      <p:sp>
        <p:nvSpPr>
          <p:cNvPr id="3" name="Text Placeholder 2"/>
          <p:cNvSpPr>
            <a:spLocks noGrp="1"/>
          </p:cNvSpPr>
          <p:nvPr>
            <p:ph type="body" sz="quarter" idx="13"/>
          </p:nvPr>
        </p:nvSpPr>
        <p:spPr/>
        <p:txBody>
          <a:bodyPr>
            <a:noAutofit/>
          </a:bodyPr>
          <a:lstStyle/>
          <a:p>
            <a:r>
              <a:rPr lang="en-US" sz="1400" dirty="0" smtClean="0"/>
              <a:t>FUNCTIONS	</a:t>
            </a:r>
            <a:endParaRPr lang="en-US" sz="1400" dirty="0"/>
          </a:p>
        </p:txBody>
      </p:sp>
      <p:sp>
        <p:nvSpPr>
          <p:cNvPr id="6" name="TextBox 5"/>
          <p:cNvSpPr txBox="1"/>
          <p:nvPr/>
        </p:nvSpPr>
        <p:spPr>
          <a:xfrm>
            <a:off x="381001" y="838200"/>
            <a:ext cx="8001000" cy="2554545"/>
          </a:xfrm>
          <a:prstGeom prst="rect">
            <a:avLst/>
          </a:prstGeom>
          <a:noFill/>
        </p:spPr>
        <p:txBody>
          <a:bodyPr wrap="square" rtlCol="0">
            <a:spAutoFit/>
          </a:bodyPr>
          <a:lstStyle/>
          <a:p>
            <a:r>
              <a:rPr lang="en-US" sz="2000" b="1" dirty="0" smtClean="0"/>
              <a:t>Executing </a:t>
            </a:r>
            <a:r>
              <a:rPr lang="en-US" sz="2000" b="1" dirty="0"/>
              <a:t>scalar functions </a:t>
            </a:r>
            <a:endParaRPr lang="en-US" sz="2000" dirty="0"/>
          </a:p>
          <a:p>
            <a:r>
              <a:rPr lang="en-US" sz="2000" dirty="0"/>
              <a:t>Scalar functions can be called using two methods: </a:t>
            </a:r>
          </a:p>
          <a:p>
            <a:pPr marL="342900" indent="-342900">
              <a:buFont typeface="Arial" panose="020B0604020202020204" pitchFamily="34" charset="0"/>
              <a:buChar char="•"/>
            </a:pPr>
            <a:r>
              <a:rPr lang="en-US" sz="2000" dirty="0"/>
              <a:t>Within a </a:t>
            </a:r>
            <a:r>
              <a:rPr lang="en-US" sz="2000" i="1" dirty="0"/>
              <a:t>SELECT </a:t>
            </a:r>
            <a:r>
              <a:rPr lang="en-US" sz="2000" dirty="0"/>
              <a:t>statement (as demonstrated in step 10 in the “Create, alter, and drop a user-defined scalar function” exercise) </a:t>
            </a:r>
          </a:p>
          <a:p>
            <a:pPr marL="342900" indent="-342900">
              <a:buFont typeface="Arial" panose="020B0604020202020204" pitchFamily="34" charset="0"/>
              <a:buChar char="•"/>
            </a:pPr>
            <a:r>
              <a:rPr lang="en-US" sz="2000" dirty="0"/>
              <a:t>By using the </a:t>
            </a:r>
            <a:r>
              <a:rPr lang="en-US" sz="2000" i="1" dirty="0"/>
              <a:t>EXECUTE </a:t>
            </a:r>
            <a:r>
              <a:rPr lang="en-US" sz="2000" dirty="0"/>
              <a:t>keyword </a:t>
            </a:r>
          </a:p>
          <a:p>
            <a:endParaRPr lang="en-US" sz="2000" dirty="0"/>
          </a:p>
          <a:p>
            <a:r>
              <a:rPr lang="en-US" sz="2000" dirty="0"/>
              <a:t>Regardless of the method you use to select the output, if the parameter values are consistent, the results from either execution will be the same</a:t>
            </a:r>
            <a:r>
              <a:rPr lang="en-US" dirty="0"/>
              <a:t>. </a:t>
            </a:r>
            <a:endParaRPr lang="en-US" sz="2000" dirty="0"/>
          </a:p>
        </p:txBody>
      </p:sp>
    </p:spTree>
    <p:extLst>
      <p:ext uri="{BB962C8B-B14F-4D97-AF65-F5344CB8AC3E}">
        <p14:creationId xmlns:p14="http://schemas.microsoft.com/office/powerpoint/2010/main" val="29802367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TERMS</a:t>
            </a:r>
            <a:endParaRPr lang="en-US" dirty="0"/>
          </a:p>
        </p:txBody>
      </p:sp>
      <p:sp>
        <p:nvSpPr>
          <p:cNvPr id="3" name="Text Placeholder 2"/>
          <p:cNvSpPr>
            <a:spLocks noGrp="1"/>
          </p:cNvSpPr>
          <p:nvPr>
            <p:ph type="body" sz="quarter" idx="13"/>
          </p:nvPr>
        </p:nvSpPr>
        <p:spPr/>
        <p:txBody>
          <a:bodyPr>
            <a:noAutofit/>
          </a:bodyPr>
          <a:lstStyle/>
          <a:p>
            <a:r>
              <a:rPr lang="en-US" sz="1400" dirty="0" smtClean="0"/>
              <a:t>TERMS</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endParaRPr lang="en-US" sz="1600" b="1" dirty="0"/>
          </a:p>
          <a:p>
            <a:endParaRPr lang="en-US" sz="1600" b="1" dirty="0"/>
          </a:p>
        </p:txBody>
      </p:sp>
      <p:sp>
        <p:nvSpPr>
          <p:cNvPr id="5" name="TextBox 4"/>
          <p:cNvSpPr txBox="1"/>
          <p:nvPr/>
        </p:nvSpPr>
        <p:spPr>
          <a:xfrm>
            <a:off x="301752" y="762000"/>
            <a:ext cx="8074152" cy="5632311"/>
          </a:xfrm>
          <a:prstGeom prst="rect">
            <a:avLst/>
          </a:prstGeom>
          <a:noFill/>
        </p:spPr>
        <p:txBody>
          <a:bodyPr wrap="square" rtlCol="0">
            <a:spAutoFit/>
          </a:bodyPr>
          <a:lstStyle/>
          <a:p>
            <a:r>
              <a:rPr lang="en-US" b="1" dirty="0"/>
              <a:t>computed column:</a:t>
            </a:r>
            <a:r>
              <a:rPr lang="en-US" dirty="0"/>
              <a:t> When you use the CREATE TABLE syntax, you may create a column derived from other columns in the table. For example, the Unit Sales column times the Unit Price column provides the Total Sales column. Normalization techniques prohibit storing aggregated values (total sales), yet such a column can reduce the need for JOINs and thus decrease overhead processing when delivering a </a:t>
            </a:r>
            <a:r>
              <a:rPr lang="en-US" dirty="0" err="1"/>
              <a:t>resultset</a:t>
            </a:r>
            <a:r>
              <a:rPr lang="en-US" dirty="0"/>
              <a:t>. Values are stored in the index—not in the data column itself.</a:t>
            </a:r>
          </a:p>
          <a:p>
            <a:r>
              <a:rPr lang="en-US" b="1" dirty="0" smtClean="0"/>
              <a:t>deterministic </a:t>
            </a:r>
            <a:r>
              <a:rPr lang="en-US" b="1" dirty="0"/>
              <a:t>function:</a:t>
            </a:r>
            <a:r>
              <a:rPr lang="en-US" dirty="0"/>
              <a:t> A deterministic process returns the same value each time invoked. The square root of 4 equals 2, every time.</a:t>
            </a:r>
          </a:p>
          <a:p>
            <a:r>
              <a:rPr lang="en-US" b="1" dirty="0"/>
              <a:t>inline table-valued function:</a:t>
            </a:r>
            <a:r>
              <a:rPr lang="en-US" dirty="0"/>
              <a:t> An inline routine returns a dataset (rows and columns) based on internal Transact-SQL logic between BEGIN and END statements.</a:t>
            </a:r>
          </a:p>
          <a:p>
            <a:r>
              <a:rPr lang="en-US" b="1" dirty="0" err="1"/>
              <a:t>multistatement</a:t>
            </a:r>
            <a:r>
              <a:rPr lang="en-US" b="1" dirty="0"/>
              <a:t> table-valued function:</a:t>
            </a:r>
            <a:r>
              <a:rPr lang="en-US" dirty="0"/>
              <a:t> A table-valued routine returns a data set (row and columns) based on an included SELECT statement.</a:t>
            </a:r>
          </a:p>
          <a:p>
            <a:r>
              <a:rPr lang="en-US" b="1" dirty="0"/>
              <a:t>nondeterministic function:</a:t>
            </a:r>
            <a:r>
              <a:rPr lang="en-US" dirty="0"/>
              <a:t> A nondeterministic</a:t>
            </a:r>
            <a:r>
              <a:rPr lang="en-US" i="1" dirty="0"/>
              <a:t> </a:t>
            </a:r>
            <a:r>
              <a:rPr lang="en-US" dirty="0"/>
              <a:t>process returns a different value each time run. The system time changes with each check.</a:t>
            </a:r>
          </a:p>
          <a:p>
            <a:r>
              <a:rPr lang="en-US" b="1" dirty="0"/>
              <a:t>OLTP:</a:t>
            </a:r>
            <a:r>
              <a:rPr lang="en-US" dirty="0"/>
              <a:t> Online transaction processing; as distinct from OLAP, which stands for online analytical processing. OLTP is optimized for data entry, whereas OLAP is optimized for data analysis.</a:t>
            </a:r>
          </a:p>
          <a:p>
            <a:r>
              <a:rPr lang="en-US" b="1" dirty="0"/>
              <a:t>scalar function:</a:t>
            </a:r>
            <a:r>
              <a:rPr lang="en-US" dirty="0"/>
              <a:t> A scalar code segment returns a single data value as defined by the RETURN statement</a:t>
            </a:r>
            <a:r>
              <a:rPr lang="en-US" dirty="0" smtClean="0"/>
              <a:t>.</a:t>
            </a:r>
            <a:endParaRPr lang="en-US" altLang="en-US" dirty="0"/>
          </a:p>
          <a:p>
            <a:pPr marL="285750" indent="-285750">
              <a:buFont typeface="Arial" panose="020B0604020202020204" pitchFamily="34" charset="0"/>
              <a:buChar char="•"/>
            </a:pPr>
            <a:endParaRPr lang="en-US" altLang="en-US" dirty="0"/>
          </a:p>
        </p:txBody>
      </p:sp>
    </p:spTree>
    <p:extLst>
      <p:ext uri="{BB962C8B-B14F-4D97-AF65-F5344CB8AC3E}">
        <p14:creationId xmlns:p14="http://schemas.microsoft.com/office/powerpoint/2010/main" val="37289993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ctrTitle"/>
          </p:nvPr>
        </p:nvSpPr>
        <p:spPr/>
        <p:txBody>
          <a:bodyPr/>
          <a:lstStyle>
            <a:extLst/>
          </a:lstStyle>
          <a:p>
            <a:r>
              <a:rPr lang="en-US" dirty="0" smtClean="0"/>
              <a:t>Let’s talk STORED PROCEDURES</a:t>
            </a:r>
            <a:endParaRPr lang="en-US" dirty="0"/>
          </a:p>
        </p:txBody>
      </p:sp>
    </p:spTree>
    <p:extLst>
      <p:ext uri="{BB962C8B-B14F-4D97-AF65-F5344CB8AC3E}">
        <p14:creationId xmlns:p14="http://schemas.microsoft.com/office/powerpoint/2010/main" val="12961579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TRIGGERS, FUNCTIONS &amp; STORED PROCEDURES</a:t>
            </a:r>
          </a:p>
        </p:txBody>
      </p:sp>
      <p:sp>
        <p:nvSpPr>
          <p:cNvPr id="3" name="Text Placeholder 2"/>
          <p:cNvSpPr>
            <a:spLocks noGrp="1"/>
          </p:cNvSpPr>
          <p:nvPr>
            <p:ph type="body" sz="quarter" idx="13"/>
          </p:nvPr>
        </p:nvSpPr>
        <p:spPr/>
        <p:txBody>
          <a:bodyPr>
            <a:noAutofit/>
          </a:bodyPr>
          <a:lstStyle/>
          <a:p>
            <a:r>
              <a:rPr lang="en-US" sz="1400" dirty="0" smtClean="0"/>
              <a:t>STORED PROCEDURES	</a:t>
            </a:r>
            <a:endParaRPr lang="en-US" sz="1400" dirty="0"/>
          </a:p>
        </p:txBody>
      </p:sp>
      <p:sp>
        <p:nvSpPr>
          <p:cNvPr id="6" name="TextBox 5"/>
          <p:cNvSpPr txBox="1"/>
          <p:nvPr/>
        </p:nvSpPr>
        <p:spPr>
          <a:xfrm>
            <a:off x="381001" y="838200"/>
            <a:ext cx="8001000" cy="5909310"/>
          </a:xfrm>
          <a:prstGeom prst="rect">
            <a:avLst/>
          </a:prstGeom>
          <a:noFill/>
        </p:spPr>
        <p:txBody>
          <a:bodyPr wrap="square" rtlCol="0">
            <a:spAutoFit/>
          </a:bodyPr>
          <a:lstStyle/>
          <a:p>
            <a:r>
              <a:rPr lang="en-US" altLang="en-US" dirty="0"/>
              <a:t>Stored procedures are a set of SQL statements (one or more) typically grouped together to </a:t>
            </a:r>
            <a:r>
              <a:rPr lang="en-US" altLang="en-US" dirty="0" smtClean="0"/>
              <a:t>perform a </a:t>
            </a:r>
            <a:r>
              <a:rPr lang="en-US" altLang="en-US" dirty="0"/>
              <a:t>specific routine. Stored procedures can be created in any user-defined database and system </a:t>
            </a:r>
            <a:r>
              <a:rPr lang="en-US" altLang="en-US" dirty="0" smtClean="0"/>
              <a:t>database except </a:t>
            </a:r>
            <a:r>
              <a:rPr lang="en-US" altLang="en-US" dirty="0"/>
              <a:t>the resource database. They are comparable to </a:t>
            </a:r>
            <a:r>
              <a:rPr lang="en-US" altLang="en-US" dirty="0" err="1"/>
              <a:t>multistatement</a:t>
            </a:r>
            <a:r>
              <a:rPr lang="en-US" altLang="en-US" dirty="0"/>
              <a:t> functions, but they </a:t>
            </a:r>
            <a:r>
              <a:rPr lang="en-US" altLang="en-US" dirty="0" smtClean="0"/>
              <a:t>boast features </a:t>
            </a:r>
            <a:r>
              <a:rPr lang="en-US" altLang="en-US" dirty="0"/>
              <a:t>and flexibilities that are not possible within functions. Some of the benefits of using stored</a:t>
            </a:r>
          </a:p>
          <a:p>
            <a:r>
              <a:rPr lang="en-US" altLang="en-US" dirty="0"/>
              <a:t>procedures are as </a:t>
            </a:r>
            <a:r>
              <a:rPr lang="en-US" altLang="en-US" dirty="0" smtClean="0"/>
              <a:t>follows:</a:t>
            </a:r>
          </a:p>
          <a:p>
            <a:pPr marL="285750" indent="-285750">
              <a:buFont typeface="Arial" panose="020B0604020202020204" pitchFamily="34" charset="0"/>
              <a:buChar char="•"/>
            </a:pPr>
            <a:r>
              <a:rPr lang="en-US" altLang="en-US" dirty="0" smtClean="0"/>
              <a:t>They </a:t>
            </a:r>
            <a:r>
              <a:rPr lang="en-US" altLang="en-US" dirty="0"/>
              <a:t>offer improved performance because of compiled </a:t>
            </a:r>
            <a:r>
              <a:rPr lang="en-US" altLang="en-US" dirty="0" smtClean="0"/>
              <a:t>code.</a:t>
            </a:r>
          </a:p>
          <a:p>
            <a:pPr marL="285750" indent="-285750">
              <a:buFont typeface="Arial" panose="020B0604020202020204" pitchFamily="34" charset="0"/>
              <a:buChar char="•"/>
            </a:pPr>
            <a:r>
              <a:rPr lang="en-US" altLang="en-US" dirty="0" smtClean="0"/>
              <a:t>They </a:t>
            </a:r>
            <a:r>
              <a:rPr lang="en-US" altLang="en-US" dirty="0"/>
              <a:t>are easy to maintain because changes are central instead of inline with </a:t>
            </a:r>
            <a:r>
              <a:rPr lang="en-US" altLang="en-US" dirty="0" smtClean="0"/>
              <a:t>code.</a:t>
            </a:r>
          </a:p>
          <a:p>
            <a:pPr marL="285750" indent="-285750">
              <a:buFont typeface="Arial" panose="020B0604020202020204" pitchFamily="34" charset="0"/>
              <a:buChar char="•"/>
            </a:pPr>
            <a:r>
              <a:rPr lang="en-US" altLang="en-US" dirty="0" smtClean="0"/>
              <a:t>Since </a:t>
            </a:r>
            <a:r>
              <a:rPr lang="en-US" altLang="en-US" dirty="0"/>
              <a:t>database operations can be performed inside the stored procedures, they provide </a:t>
            </a:r>
            <a:r>
              <a:rPr lang="en-US" altLang="en-US" dirty="0" smtClean="0"/>
              <a:t>a strong </a:t>
            </a:r>
            <a:r>
              <a:rPr lang="en-US" altLang="en-US" dirty="0"/>
              <a:t>level of security. Instead of access being granted to the underlying object, </a:t>
            </a:r>
            <a:r>
              <a:rPr lang="en-US" altLang="en-US" dirty="0" smtClean="0"/>
              <a:t>permission can </a:t>
            </a:r>
            <a:r>
              <a:rPr lang="en-US" altLang="en-US" dirty="0"/>
              <a:t>be granted only to the stored procedure. Essentially, stored procedures create a level </a:t>
            </a:r>
            <a:r>
              <a:rPr lang="en-US" altLang="en-US" dirty="0" smtClean="0"/>
              <a:t>of abstraction </a:t>
            </a:r>
            <a:r>
              <a:rPr lang="en-US" altLang="en-US" dirty="0"/>
              <a:t>for </a:t>
            </a:r>
            <a:r>
              <a:rPr lang="en-US" altLang="en-US" dirty="0" smtClean="0"/>
              <a:t>permissions -instead </a:t>
            </a:r>
            <a:r>
              <a:rPr lang="en-US" altLang="en-US" dirty="0"/>
              <a:t>of the user being granted SELECT, INSERT, UPDATE, </a:t>
            </a:r>
            <a:r>
              <a:rPr lang="en-US" altLang="en-US" dirty="0" smtClean="0"/>
              <a:t>or DELETE </a:t>
            </a:r>
            <a:r>
              <a:rPr lang="en-US" altLang="en-US" dirty="0"/>
              <a:t>rights, the user can be granted EXECUTE rights to a stored procedure</a:t>
            </a:r>
            <a:r>
              <a:rPr lang="en-US" altLang="en-US" dirty="0" smtClean="0"/>
              <a:t>.</a:t>
            </a:r>
          </a:p>
          <a:p>
            <a:pPr marL="285750" indent="-285750">
              <a:buFont typeface="Arial" panose="020B0604020202020204" pitchFamily="34" charset="0"/>
              <a:buChar char="•"/>
            </a:pPr>
            <a:endParaRPr lang="en-US" altLang="en-US" dirty="0"/>
          </a:p>
          <a:p>
            <a:r>
              <a:rPr lang="en-US" altLang="en-US" dirty="0"/>
              <a:t>Microsoft SQL Server 2012 has four types of stored procedures:</a:t>
            </a:r>
          </a:p>
          <a:p>
            <a:pPr marL="285750" indent="-285750">
              <a:buFont typeface="Arial" panose="020B0604020202020204" pitchFamily="34" charset="0"/>
              <a:buChar char="•"/>
            </a:pPr>
            <a:r>
              <a:rPr lang="en-US" altLang="en-US" dirty="0" smtClean="0"/>
              <a:t>User-defined</a:t>
            </a:r>
            <a:endParaRPr lang="en-US" altLang="en-US" dirty="0"/>
          </a:p>
          <a:p>
            <a:pPr marL="285750" indent="-285750">
              <a:buFont typeface="Arial" panose="020B0604020202020204" pitchFamily="34" charset="0"/>
              <a:buChar char="•"/>
            </a:pPr>
            <a:r>
              <a:rPr lang="en-US" altLang="en-US" dirty="0" smtClean="0"/>
              <a:t>System</a:t>
            </a:r>
            <a:endParaRPr lang="en-US" altLang="en-US" dirty="0"/>
          </a:p>
          <a:p>
            <a:pPr marL="285750" indent="-285750">
              <a:buFont typeface="Arial" panose="020B0604020202020204" pitchFamily="34" charset="0"/>
              <a:buChar char="•"/>
            </a:pPr>
            <a:r>
              <a:rPr lang="en-US" altLang="en-US" dirty="0" smtClean="0"/>
              <a:t>Temporary</a:t>
            </a:r>
            <a:endParaRPr lang="en-US" altLang="en-US" dirty="0"/>
          </a:p>
          <a:p>
            <a:pPr marL="285750" indent="-285750">
              <a:buFont typeface="Arial" panose="020B0604020202020204" pitchFamily="34" charset="0"/>
              <a:buChar char="•"/>
            </a:pPr>
            <a:r>
              <a:rPr lang="en-US" altLang="en-US" dirty="0" smtClean="0"/>
              <a:t>Extended </a:t>
            </a:r>
            <a:r>
              <a:rPr lang="en-US" altLang="en-US" dirty="0"/>
              <a:t>user-defined</a:t>
            </a:r>
          </a:p>
        </p:txBody>
      </p:sp>
    </p:spTree>
    <p:extLst>
      <p:ext uri="{BB962C8B-B14F-4D97-AF65-F5344CB8AC3E}">
        <p14:creationId xmlns:p14="http://schemas.microsoft.com/office/powerpoint/2010/main" val="16469033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TRIGGERS, FUNCTIONS &amp; STORED PROCEDURES</a:t>
            </a:r>
          </a:p>
        </p:txBody>
      </p:sp>
      <p:sp>
        <p:nvSpPr>
          <p:cNvPr id="3" name="Text Placeholder 2"/>
          <p:cNvSpPr>
            <a:spLocks noGrp="1"/>
          </p:cNvSpPr>
          <p:nvPr>
            <p:ph type="body" sz="quarter" idx="13"/>
          </p:nvPr>
        </p:nvSpPr>
        <p:spPr/>
        <p:txBody>
          <a:bodyPr>
            <a:noAutofit/>
          </a:bodyPr>
          <a:lstStyle/>
          <a:p>
            <a:r>
              <a:rPr lang="en-US" sz="1400" dirty="0" smtClean="0"/>
              <a:t>STORED PROCEDURES	</a:t>
            </a:r>
            <a:endParaRPr lang="en-US" sz="1400" dirty="0"/>
          </a:p>
        </p:txBody>
      </p:sp>
      <p:sp>
        <p:nvSpPr>
          <p:cNvPr id="6" name="TextBox 5"/>
          <p:cNvSpPr txBox="1"/>
          <p:nvPr/>
        </p:nvSpPr>
        <p:spPr>
          <a:xfrm>
            <a:off x="381001" y="838200"/>
            <a:ext cx="8001000" cy="5355312"/>
          </a:xfrm>
          <a:prstGeom prst="rect">
            <a:avLst/>
          </a:prstGeom>
          <a:noFill/>
        </p:spPr>
        <p:txBody>
          <a:bodyPr wrap="square" rtlCol="0">
            <a:spAutoFit/>
          </a:bodyPr>
          <a:lstStyle/>
          <a:p>
            <a:pPr marL="285750" indent="-285750">
              <a:buFont typeface="Arial" panose="020B0604020202020204" pitchFamily="34" charset="0"/>
              <a:buChar char="•"/>
            </a:pPr>
            <a:r>
              <a:rPr lang="en-US" altLang="en-US" dirty="0"/>
              <a:t>Stored procedures in SQL Server are similar to the procedures you write in other programming languages. </a:t>
            </a:r>
          </a:p>
          <a:p>
            <a:pPr marL="285750" indent="-285750">
              <a:buFont typeface="Arial" panose="020B0604020202020204" pitchFamily="34" charset="0"/>
              <a:buChar char="•"/>
            </a:pPr>
            <a:r>
              <a:rPr lang="en-US" altLang="en-US" dirty="0"/>
              <a:t>Specifically, a </a:t>
            </a:r>
            <a:r>
              <a:rPr lang="en-US" altLang="en-US" b="1" i="1" dirty="0"/>
              <a:t>stored procedure</a:t>
            </a:r>
            <a:r>
              <a:rPr lang="en-US" altLang="en-US" i="1" dirty="0"/>
              <a:t> </a:t>
            </a:r>
            <a:r>
              <a:rPr lang="en-US" altLang="en-US" dirty="0"/>
              <a:t>predefines a batch of code that you store as an object in the database to do work.</a:t>
            </a:r>
          </a:p>
          <a:p>
            <a:pPr marL="285750" indent="-285750">
              <a:buFont typeface="Arial" panose="020B0604020202020204" pitchFamily="34" charset="0"/>
              <a:buChar char="•"/>
            </a:pPr>
            <a:r>
              <a:rPr lang="en-US" altLang="en-US" dirty="0"/>
              <a:t>A stored procedure has the ability to accept parameters, but it doesn’t necessarily need to use parameters. </a:t>
            </a:r>
          </a:p>
          <a:p>
            <a:pPr marL="285750" indent="-285750">
              <a:buFont typeface="Arial" panose="020B0604020202020204" pitchFamily="34" charset="0"/>
              <a:buChar char="•"/>
            </a:pPr>
            <a:r>
              <a:rPr lang="en-US" altLang="en-US" dirty="0"/>
              <a:t>Within a stored procedure, you can use almost all Transact-SQL  statements, except another CREATE PROCEDURE statement</a:t>
            </a:r>
            <a:r>
              <a:rPr lang="en-US" altLang="en-US" dirty="0" smtClean="0"/>
              <a:t>.</a:t>
            </a:r>
          </a:p>
          <a:p>
            <a:pPr marL="285750" indent="-285750">
              <a:buFont typeface="Arial" panose="020B0604020202020204" pitchFamily="34" charset="0"/>
              <a:buChar char="•"/>
            </a:pPr>
            <a:endParaRPr lang="en-US" altLang="en-US" dirty="0"/>
          </a:p>
          <a:p>
            <a:pPr marL="457200" indent="-457200">
              <a:buFont typeface="Arial" panose="020B0604020202020204" pitchFamily="34" charset="0"/>
              <a:buChar char="•"/>
            </a:pPr>
            <a:r>
              <a:rPr lang="en-US" altLang="en-US" sz="2000" dirty="0"/>
              <a:t>SQL Server supports several types of procedures:</a:t>
            </a:r>
          </a:p>
          <a:p>
            <a:pPr marL="914400" lvl="1" indent="-457200">
              <a:buFont typeface="Arial" panose="020B0604020202020204" pitchFamily="34" charset="0"/>
              <a:buChar char="•"/>
            </a:pPr>
            <a:r>
              <a:rPr lang="en-US" altLang="en-US" sz="2000" dirty="0"/>
              <a:t>System stored procedures that start with an “</a:t>
            </a:r>
            <a:r>
              <a:rPr lang="en-US" altLang="en-US" sz="2000" dirty="0" err="1"/>
              <a:t>sp</a:t>
            </a:r>
            <a:r>
              <a:rPr lang="en-US" altLang="en-US" sz="2000" dirty="0"/>
              <a:t>_” (e.g., </a:t>
            </a:r>
            <a:r>
              <a:rPr lang="en-US" altLang="en-US" sz="2000" dirty="0" err="1"/>
              <a:t>sp_help</a:t>
            </a:r>
            <a:r>
              <a:rPr lang="en-US" altLang="en-US" sz="2000" dirty="0"/>
              <a:t>) and are stored in the Master and MSDB Databases.</a:t>
            </a:r>
          </a:p>
          <a:p>
            <a:pPr marL="914400" lvl="1" indent="-457200">
              <a:buFont typeface="Arial" panose="020B0604020202020204" pitchFamily="34" charset="0"/>
              <a:buChar char="•"/>
            </a:pPr>
            <a:r>
              <a:rPr lang="en-US" altLang="en-US" sz="2000" dirty="0"/>
              <a:t>User stored procedures that can be written with either Transact-SQL or Common Language Runtime code and are usually stored with a specific database.</a:t>
            </a:r>
          </a:p>
          <a:p>
            <a:pPr marL="914400" lvl="1" indent="-457200">
              <a:buFont typeface="Arial" panose="020B0604020202020204" pitchFamily="34" charset="0"/>
              <a:buChar char="•"/>
            </a:pPr>
            <a:r>
              <a:rPr lang="en-US" altLang="en-US" sz="2000" dirty="0"/>
              <a:t>Extended stored procedures that historically started with an “</a:t>
            </a:r>
            <a:r>
              <a:rPr lang="en-US" altLang="en-US" sz="2000" dirty="0" err="1"/>
              <a:t>xp</a:t>
            </a:r>
            <a:r>
              <a:rPr lang="en-US" altLang="en-US" sz="2000" dirty="0"/>
              <a:t>_” are implemented as dynamic linked libraries.</a:t>
            </a:r>
          </a:p>
          <a:p>
            <a:pPr marL="285750" indent="-285750">
              <a:buFont typeface="Arial" panose="020B0604020202020204" pitchFamily="34" charset="0"/>
              <a:buChar char="•"/>
            </a:pPr>
            <a:endParaRPr lang="en-US" altLang="en-US" sz="2000" dirty="0"/>
          </a:p>
        </p:txBody>
      </p:sp>
    </p:spTree>
    <p:extLst>
      <p:ext uri="{BB962C8B-B14F-4D97-AF65-F5344CB8AC3E}">
        <p14:creationId xmlns:p14="http://schemas.microsoft.com/office/powerpoint/2010/main" val="35669862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TRIGGERS, FUNCTIONS &amp; STORED PROCEDURES</a:t>
            </a:r>
          </a:p>
        </p:txBody>
      </p:sp>
      <p:sp>
        <p:nvSpPr>
          <p:cNvPr id="3" name="Text Placeholder 2"/>
          <p:cNvSpPr>
            <a:spLocks noGrp="1"/>
          </p:cNvSpPr>
          <p:nvPr>
            <p:ph type="body" sz="quarter" idx="13"/>
          </p:nvPr>
        </p:nvSpPr>
        <p:spPr/>
        <p:txBody>
          <a:bodyPr>
            <a:noAutofit/>
          </a:bodyPr>
          <a:lstStyle/>
          <a:p>
            <a:r>
              <a:rPr lang="en-US" sz="1400" dirty="0" smtClean="0"/>
              <a:t>STORED PROCEDURES	</a:t>
            </a:r>
            <a:endParaRPr lang="en-US" sz="1400" dirty="0"/>
          </a:p>
        </p:txBody>
      </p:sp>
      <p:sp>
        <p:nvSpPr>
          <p:cNvPr id="6" name="TextBox 5"/>
          <p:cNvSpPr txBox="1"/>
          <p:nvPr/>
        </p:nvSpPr>
        <p:spPr>
          <a:xfrm>
            <a:off x="381001" y="838200"/>
            <a:ext cx="8001000" cy="6001643"/>
          </a:xfrm>
          <a:prstGeom prst="rect">
            <a:avLst/>
          </a:prstGeom>
          <a:noFill/>
        </p:spPr>
        <p:txBody>
          <a:bodyPr wrap="square" rtlCol="0">
            <a:spAutoFit/>
          </a:bodyPr>
          <a:lstStyle/>
          <a:p>
            <a:r>
              <a:rPr lang="en-US" altLang="en-US" sz="2000" b="1" dirty="0" smtClean="0"/>
              <a:t>Stored Procedures Deployment Guidance</a:t>
            </a:r>
          </a:p>
          <a:p>
            <a:pPr marL="457200" indent="-457200">
              <a:buFont typeface="Arial" panose="020B0604020202020204" pitchFamily="34" charset="0"/>
              <a:buChar char="•"/>
            </a:pPr>
            <a:r>
              <a:rPr lang="en-US" altLang="en-US" dirty="0" smtClean="0"/>
              <a:t>Rules </a:t>
            </a:r>
            <a:r>
              <a:rPr lang="en-US" altLang="en-US" dirty="0"/>
              <a:t>and considerations to keep in mind when developing stored procedures:</a:t>
            </a:r>
          </a:p>
          <a:p>
            <a:pPr marL="914400" lvl="1" indent="-457200">
              <a:buFont typeface="Arial" panose="020B0604020202020204" pitchFamily="34" charset="0"/>
              <a:buChar char="•"/>
            </a:pPr>
            <a:r>
              <a:rPr lang="en-US" altLang="en-US" dirty="0"/>
              <a:t>Temporary stored procedures use the resources of TEMPDB. Minimize their use.</a:t>
            </a:r>
          </a:p>
          <a:p>
            <a:pPr marL="914400" lvl="1" indent="-457200">
              <a:buFont typeface="Arial" panose="020B0604020202020204" pitchFamily="34" charset="0"/>
              <a:buChar char="•"/>
            </a:pPr>
            <a:r>
              <a:rPr lang="en-US" altLang="en-US" dirty="0"/>
              <a:t>SQL Server saves the connection string parameters specified during stored procedure creation. These settings override any client settings during execution.</a:t>
            </a:r>
          </a:p>
          <a:p>
            <a:pPr marL="914400" lvl="1" indent="-457200">
              <a:buFont typeface="Arial" panose="020B0604020202020204" pitchFamily="34" charset="0"/>
              <a:buChar char="•"/>
            </a:pPr>
            <a:r>
              <a:rPr lang="en-US" altLang="en-US" dirty="0"/>
              <a:t>Use a naming convention other than “</a:t>
            </a:r>
            <a:r>
              <a:rPr lang="en-US" altLang="en-US" dirty="0" err="1"/>
              <a:t>sp</a:t>
            </a:r>
            <a:r>
              <a:rPr lang="en-US" altLang="en-US" dirty="0"/>
              <a:t>_” for your procedures. Consider using “up_” standing for “user procedure</a:t>
            </a:r>
            <a:r>
              <a:rPr lang="en-US" altLang="en-US" dirty="0" smtClean="0"/>
              <a:t>.”</a:t>
            </a:r>
          </a:p>
          <a:p>
            <a:pPr marL="800100" lvl="1" indent="-342900">
              <a:buFont typeface="Arial" panose="020B0604020202020204" pitchFamily="34" charset="0"/>
              <a:buChar char="•"/>
            </a:pPr>
            <a:r>
              <a:rPr lang="en-US" altLang="en-US" dirty="0"/>
              <a:t>Create, test, and troubleshoot your stored procedure code on your development workstation. Move it to your production environment during a minimal-use period when you can best afford some glitches. Test it from the client application using normal client permissions.</a:t>
            </a:r>
          </a:p>
          <a:p>
            <a:pPr marL="800100" lvl="1" indent="-342900">
              <a:buFont typeface="Arial" panose="020B0604020202020204" pitchFamily="34" charset="0"/>
              <a:buChar char="•"/>
            </a:pPr>
            <a:r>
              <a:rPr lang="en-US" altLang="en-US" dirty="0"/>
              <a:t>Design each stored procedure to accomplish a single unit of work. Build a second or a third procedure rather than building one, hard-to-troubleshoot module.</a:t>
            </a:r>
          </a:p>
          <a:p>
            <a:pPr marL="800100" lvl="1" indent="-342900">
              <a:buFont typeface="Arial" panose="020B0604020202020204" pitchFamily="34" charset="0"/>
              <a:buChar char="•"/>
            </a:pPr>
            <a:r>
              <a:rPr lang="en-US" altLang="en-US" dirty="0"/>
              <a:t>Qualify object names internal to the stored procedure by their two-part naming convention. This ensures other objects with different schemas remain accessible.</a:t>
            </a:r>
          </a:p>
          <a:p>
            <a:pPr marL="914400" lvl="1" indent="-457200">
              <a:buFont typeface="Arial" panose="020B0604020202020204" pitchFamily="34" charset="0"/>
              <a:buChar char="•"/>
            </a:pPr>
            <a:endParaRPr lang="en-US" altLang="en-US" sz="2000" dirty="0"/>
          </a:p>
          <a:p>
            <a:pPr marL="285750" indent="-285750">
              <a:buFont typeface="Arial" panose="020B0604020202020204" pitchFamily="34" charset="0"/>
              <a:buChar char="•"/>
            </a:pPr>
            <a:endParaRPr lang="en-US" altLang="en-US" sz="2000" dirty="0"/>
          </a:p>
        </p:txBody>
      </p:sp>
    </p:spTree>
    <p:extLst>
      <p:ext uri="{BB962C8B-B14F-4D97-AF65-F5344CB8AC3E}">
        <p14:creationId xmlns:p14="http://schemas.microsoft.com/office/powerpoint/2010/main" val="41615126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TRIGGERS, FUNCTIONS &amp; STORED PROCEDURES</a:t>
            </a:r>
          </a:p>
        </p:txBody>
      </p:sp>
      <p:sp>
        <p:nvSpPr>
          <p:cNvPr id="3" name="Text Placeholder 2"/>
          <p:cNvSpPr>
            <a:spLocks noGrp="1"/>
          </p:cNvSpPr>
          <p:nvPr>
            <p:ph type="body" sz="quarter" idx="13"/>
          </p:nvPr>
        </p:nvSpPr>
        <p:spPr/>
        <p:txBody>
          <a:bodyPr>
            <a:noAutofit/>
          </a:bodyPr>
          <a:lstStyle/>
          <a:p>
            <a:r>
              <a:rPr lang="en-US" sz="1400" dirty="0" smtClean="0"/>
              <a:t>STORED PROCEDURES	</a:t>
            </a:r>
            <a:endParaRPr lang="en-US" sz="1400" dirty="0"/>
          </a:p>
        </p:txBody>
      </p:sp>
      <p:sp>
        <p:nvSpPr>
          <p:cNvPr id="6" name="TextBox 5"/>
          <p:cNvSpPr txBox="1"/>
          <p:nvPr/>
        </p:nvSpPr>
        <p:spPr>
          <a:xfrm>
            <a:off x="381001" y="838200"/>
            <a:ext cx="8001000" cy="5386090"/>
          </a:xfrm>
          <a:prstGeom prst="rect">
            <a:avLst/>
          </a:prstGeom>
          <a:noFill/>
        </p:spPr>
        <p:txBody>
          <a:bodyPr wrap="square" rtlCol="0">
            <a:spAutoFit/>
          </a:bodyPr>
          <a:lstStyle/>
          <a:p>
            <a:r>
              <a:rPr lang="en-US" altLang="en-US" sz="2000" b="1" dirty="0" smtClean="0"/>
              <a:t>Processing Stored Procedures</a:t>
            </a:r>
          </a:p>
          <a:p>
            <a:pPr marL="285750" indent="-285750">
              <a:buFont typeface="Arial" panose="020B0604020202020204" pitchFamily="34" charset="0"/>
              <a:buChar char="•"/>
            </a:pPr>
            <a:r>
              <a:rPr lang="en-US" altLang="en-US" dirty="0"/>
              <a:t>When SQL Server processes a stored procedure, the Query Optimizer first checks the procedure cache for an already in-memory execution plan. </a:t>
            </a:r>
          </a:p>
          <a:p>
            <a:pPr marL="742950" lvl="1" indent="-285750">
              <a:buFont typeface="Arial" panose="020B0604020202020204" pitchFamily="34" charset="0"/>
              <a:buChar char="•"/>
            </a:pPr>
            <a:r>
              <a:rPr lang="en-US" altLang="en-US" dirty="0"/>
              <a:t>If it finds one, it uses that plan to complete the execution request. </a:t>
            </a:r>
          </a:p>
          <a:p>
            <a:pPr marL="742950" lvl="1" indent="-285750">
              <a:buFont typeface="Arial" panose="020B0604020202020204" pitchFamily="34" charset="0"/>
              <a:buChar char="•"/>
            </a:pPr>
            <a:r>
              <a:rPr lang="en-US" altLang="en-US" dirty="0"/>
              <a:t>Otherwise, it takes the time needed to </a:t>
            </a:r>
            <a:r>
              <a:rPr lang="en-US" altLang="en-US" b="1" i="1" dirty="0"/>
              <a:t>compile</a:t>
            </a:r>
            <a:r>
              <a:rPr lang="en-US" altLang="en-US" dirty="0"/>
              <a:t> and </a:t>
            </a:r>
            <a:r>
              <a:rPr lang="en-US" altLang="en-US" b="1" i="1" dirty="0"/>
              <a:t>cache</a:t>
            </a:r>
            <a:r>
              <a:rPr lang="en-US" altLang="en-US" dirty="0"/>
              <a:t> a new execution plan prior to executing the query</a:t>
            </a:r>
            <a:r>
              <a:rPr lang="en-US" altLang="en-US" dirty="0" smtClean="0"/>
              <a:t>.</a:t>
            </a:r>
          </a:p>
          <a:p>
            <a:pPr lvl="1"/>
            <a:endParaRPr lang="en-US" altLang="en-US" dirty="0"/>
          </a:p>
          <a:p>
            <a:r>
              <a:rPr lang="en-US" altLang="en-US" b="1" dirty="0" smtClean="0"/>
              <a:t>Compilation Process</a:t>
            </a:r>
          </a:p>
          <a:p>
            <a:r>
              <a:rPr lang="en-US" altLang="en-US" dirty="0"/>
              <a:t>The compilation process consists of four stages:</a:t>
            </a:r>
          </a:p>
          <a:p>
            <a:pPr marL="971550" lvl="1" indent="-514350">
              <a:buFont typeface="Franklin Gothic Medium" panose="020B0603020102020204" pitchFamily="34" charset="0"/>
              <a:buAutoNum type="arabicPeriod"/>
            </a:pPr>
            <a:r>
              <a:rPr lang="en-US" altLang="en-US" b="1" dirty="0"/>
              <a:t>Parsing:</a:t>
            </a:r>
            <a:r>
              <a:rPr lang="en-US" altLang="en-US" dirty="0"/>
              <a:t> SQL Server checks for syntax errors and prepares it for optimization.</a:t>
            </a:r>
          </a:p>
          <a:p>
            <a:pPr marL="971550" lvl="1" indent="-514350">
              <a:buFont typeface="Franklin Gothic Medium" panose="020B0603020102020204" pitchFamily="34" charset="0"/>
              <a:buAutoNum type="arabicPeriod"/>
            </a:pPr>
            <a:r>
              <a:rPr lang="en-US" altLang="en-US" b="1" dirty="0"/>
              <a:t>Normalization:</a:t>
            </a:r>
            <a:r>
              <a:rPr lang="en-US" altLang="en-US" dirty="0"/>
              <a:t> SQL Server verifies that all object and column names in the query are correct.</a:t>
            </a:r>
          </a:p>
          <a:p>
            <a:pPr marL="971550" lvl="1" indent="-514350">
              <a:buFont typeface="Franklin Gothic Medium" panose="020B0603020102020204" pitchFamily="34" charset="0"/>
              <a:buAutoNum type="arabicPeriod" startAt="3"/>
            </a:pPr>
            <a:r>
              <a:rPr lang="en-US" altLang="en-US" b="1" dirty="0"/>
              <a:t>Compilation:</a:t>
            </a:r>
            <a:r>
              <a:rPr lang="en-US" altLang="en-US" dirty="0"/>
              <a:t> SQL Server builds the execution plan for the stored procedure, creating query graphs for use by the Query Optimizer.</a:t>
            </a:r>
          </a:p>
          <a:p>
            <a:pPr marL="971550" lvl="1" indent="-514350">
              <a:buFont typeface="Franklin Gothic Medium" panose="020B0603020102020204" pitchFamily="34" charset="0"/>
              <a:buAutoNum type="arabicPeriod" startAt="3"/>
            </a:pPr>
            <a:r>
              <a:rPr lang="en-US" altLang="en-US" b="1" dirty="0"/>
              <a:t>Optimization:</a:t>
            </a:r>
            <a:r>
              <a:rPr lang="en-US" altLang="en-US" dirty="0"/>
              <a:t> A cost-based approach (number of CPU cycles, amount of RAM required, etc.) decides the expense of different possible processing options. The Query Optimizer normally uses the least cost approach. This behavior can be overridden by applying hints</a:t>
            </a:r>
            <a:r>
              <a:rPr lang="en-US" altLang="en-US" dirty="0" smtClean="0"/>
              <a:t>.</a:t>
            </a:r>
            <a:endParaRPr lang="en-US" altLang="en-US" sz="2000" dirty="0"/>
          </a:p>
        </p:txBody>
      </p:sp>
    </p:spTree>
    <p:extLst>
      <p:ext uri="{BB962C8B-B14F-4D97-AF65-F5344CB8AC3E}">
        <p14:creationId xmlns:p14="http://schemas.microsoft.com/office/powerpoint/2010/main" val="35201528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TRIGGERS, FUNCTIONS &amp; STORED PROCEDURES</a:t>
            </a:r>
          </a:p>
        </p:txBody>
      </p:sp>
      <p:sp>
        <p:nvSpPr>
          <p:cNvPr id="3" name="Text Placeholder 2"/>
          <p:cNvSpPr>
            <a:spLocks noGrp="1"/>
          </p:cNvSpPr>
          <p:nvPr>
            <p:ph type="body" sz="quarter" idx="13"/>
          </p:nvPr>
        </p:nvSpPr>
        <p:spPr/>
        <p:txBody>
          <a:bodyPr>
            <a:noAutofit/>
          </a:bodyPr>
          <a:lstStyle/>
          <a:p>
            <a:r>
              <a:rPr lang="en-US" sz="1400" dirty="0" smtClean="0"/>
              <a:t>STORED PROCEDURES	</a:t>
            </a:r>
            <a:endParaRPr lang="en-US" sz="1400" dirty="0"/>
          </a:p>
        </p:txBody>
      </p:sp>
      <p:sp>
        <p:nvSpPr>
          <p:cNvPr id="6" name="TextBox 5"/>
          <p:cNvSpPr txBox="1"/>
          <p:nvPr/>
        </p:nvSpPr>
        <p:spPr>
          <a:xfrm>
            <a:off x="381001" y="838200"/>
            <a:ext cx="8001000" cy="3785652"/>
          </a:xfrm>
          <a:prstGeom prst="rect">
            <a:avLst/>
          </a:prstGeom>
          <a:noFill/>
        </p:spPr>
        <p:txBody>
          <a:bodyPr wrap="square" rtlCol="0">
            <a:spAutoFit/>
          </a:bodyPr>
          <a:lstStyle/>
          <a:p>
            <a:r>
              <a:rPr lang="en-US" altLang="en-US" sz="2000" b="1" dirty="0" smtClean="0"/>
              <a:t>Recompile Hints</a:t>
            </a:r>
          </a:p>
          <a:p>
            <a:pPr marL="342900" indent="-342900">
              <a:buFont typeface="Arial" panose="020B0604020202020204" pitchFamily="34" charset="0"/>
              <a:buChar char="•"/>
            </a:pPr>
            <a:r>
              <a:rPr lang="en-US" altLang="en-US" sz="2000" dirty="0"/>
              <a:t>Sometimes, SQL Server needs to recompile (re-optimize) stored procedure execution plans</a:t>
            </a:r>
          </a:p>
          <a:p>
            <a:pPr marL="342900" indent="-342900">
              <a:buFont typeface="Arial" panose="020B0604020202020204" pitchFamily="34" charset="0"/>
              <a:buChar char="•"/>
            </a:pPr>
            <a:r>
              <a:rPr lang="en-US" altLang="en-US" sz="2000" dirty="0"/>
              <a:t>When you examine the Execution Plan in Query Editor or suspect performance deficiency, you have three options:</a:t>
            </a:r>
          </a:p>
          <a:p>
            <a:pPr marL="800100" lvl="1" indent="-342900">
              <a:buFont typeface="Arial" panose="020B0604020202020204" pitchFamily="34" charset="0"/>
              <a:buChar char="•"/>
            </a:pPr>
            <a:r>
              <a:rPr lang="en-US" altLang="en-US" sz="2000" dirty="0"/>
              <a:t>The </a:t>
            </a:r>
            <a:r>
              <a:rPr lang="en-US" altLang="en-US" sz="2000" dirty="0" err="1"/>
              <a:t>sp_recompile</a:t>
            </a:r>
            <a:r>
              <a:rPr lang="en-US" altLang="en-US" sz="2000" dirty="0"/>
              <a:t> system stored procedure forces a recompile next time run. </a:t>
            </a:r>
          </a:p>
          <a:p>
            <a:pPr marL="800100" lvl="1" indent="-342900">
              <a:buFont typeface="Arial" panose="020B0604020202020204" pitchFamily="34" charset="0"/>
              <a:buChar char="•"/>
            </a:pPr>
            <a:r>
              <a:rPr lang="en-US" altLang="en-US" sz="2000" dirty="0"/>
              <a:t>Use the WITH RECOMPILE option in the CREATE PROCEDURE statement.</a:t>
            </a:r>
          </a:p>
          <a:p>
            <a:pPr marL="800100" lvl="1" indent="-342900">
              <a:buFont typeface="Arial" panose="020B0604020202020204" pitchFamily="34" charset="0"/>
              <a:buChar char="•"/>
            </a:pPr>
            <a:r>
              <a:rPr lang="en-US" altLang="en-US" sz="2000" dirty="0"/>
              <a:t>Use the WITH RECOMPILE option with the EXECUTE </a:t>
            </a:r>
            <a:r>
              <a:rPr lang="en-US" altLang="en-US" sz="2000" dirty="0" smtClean="0"/>
              <a:t>statement.</a:t>
            </a:r>
          </a:p>
          <a:p>
            <a:pPr marL="800100" lvl="1" indent="-342900">
              <a:buFont typeface="Arial" panose="020B0604020202020204" pitchFamily="34" charset="0"/>
              <a:buChar char="•"/>
            </a:pPr>
            <a:endParaRPr lang="en-US" altLang="en-US" sz="2000" dirty="0"/>
          </a:p>
          <a:p>
            <a:endParaRPr lang="en-US" altLang="en-US" sz="2000" dirty="0"/>
          </a:p>
        </p:txBody>
      </p:sp>
    </p:spTree>
    <p:extLst>
      <p:ext uri="{BB962C8B-B14F-4D97-AF65-F5344CB8AC3E}">
        <p14:creationId xmlns:p14="http://schemas.microsoft.com/office/powerpoint/2010/main" val="9268045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TRIGGERS, FUNCTIONS &amp; STORED PROCEDURES</a:t>
            </a:r>
          </a:p>
        </p:txBody>
      </p:sp>
      <p:sp>
        <p:nvSpPr>
          <p:cNvPr id="3" name="Text Placeholder 2"/>
          <p:cNvSpPr>
            <a:spLocks noGrp="1"/>
          </p:cNvSpPr>
          <p:nvPr>
            <p:ph type="body" sz="quarter" idx="13"/>
          </p:nvPr>
        </p:nvSpPr>
        <p:spPr/>
        <p:txBody>
          <a:bodyPr>
            <a:noAutofit/>
          </a:bodyPr>
          <a:lstStyle/>
          <a:p>
            <a:r>
              <a:rPr lang="en-US" sz="1400" dirty="0" smtClean="0"/>
              <a:t>STORED PROCEDURES	</a:t>
            </a:r>
            <a:endParaRPr lang="en-US" sz="1400" dirty="0"/>
          </a:p>
        </p:txBody>
      </p:sp>
      <p:sp>
        <p:nvSpPr>
          <p:cNvPr id="6" name="TextBox 5"/>
          <p:cNvSpPr txBox="1"/>
          <p:nvPr/>
        </p:nvSpPr>
        <p:spPr>
          <a:xfrm>
            <a:off x="381001" y="838200"/>
            <a:ext cx="8001000" cy="4401205"/>
          </a:xfrm>
          <a:prstGeom prst="rect">
            <a:avLst/>
          </a:prstGeom>
          <a:noFill/>
        </p:spPr>
        <p:txBody>
          <a:bodyPr wrap="square" rtlCol="0">
            <a:spAutoFit/>
          </a:bodyPr>
          <a:lstStyle/>
          <a:p>
            <a:r>
              <a:rPr lang="en-US" altLang="en-US" sz="2000" b="1" dirty="0" smtClean="0"/>
              <a:t>System </a:t>
            </a:r>
            <a:r>
              <a:rPr lang="en-US" altLang="en-US" sz="2000" b="1" dirty="0"/>
              <a:t>Stored Procedure</a:t>
            </a:r>
          </a:p>
          <a:p>
            <a:r>
              <a:rPr lang="en-US" altLang="en-US" sz="2000" b="1" dirty="0" err="1"/>
              <a:t>Sp_add_job</a:t>
            </a:r>
            <a:r>
              <a:rPr lang="en-US" altLang="en-US" sz="2000" dirty="0"/>
              <a:t> – </a:t>
            </a:r>
            <a:r>
              <a:rPr lang="en-US" sz="2000" dirty="0"/>
              <a:t>New jobs are created using the </a:t>
            </a:r>
            <a:r>
              <a:rPr lang="en-US" sz="2000" dirty="0" err="1"/>
              <a:t>sp_add_job</a:t>
            </a:r>
            <a:r>
              <a:rPr lang="en-US" sz="2000" dirty="0"/>
              <a:t> system stored procedure. Similar to alerts, jobs can be managed almost entirely through Transact-SQL system procedures</a:t>
            </a:r>
            <a:endParaRPr lang="en-US" altLang="en-US" sz="2000" dirty="0"/>
          </a:p>
          <a:p>
            <a:r>
              <a:rPr lang="en-US" altLang="en-US" sz="2000" b="1" dirty="0" err="1"/>
              <a:t>Sp_dpoption</a:t>
            </a:r>
            <a:r>
              <a:rPr lang="en-US" altLang="en-US" sz="2000" dirty="0"/>
              <a:t> - </a:t>
            </a:r>
            <a:r>
              <a:rPr lang="en-US" sz="2000" dirty="0"/>
              <a:t>Displays or changes database options. </a:t>
            </a:r>
            <a:r>
              <a:rPr lang="en-US" sz="2000" b="1" dirty="0" err="1"/>
              <a:t>sp_dboption</a:t>
            </a:r>
            <a:r>
              <a:rPr lang="en-US" sz="2000" b="1" dirty="0"/>
              <a:t> </a:t>
            </a:r>
            <a:r>
              <a:rPr lang="en-US" sz="2000" dirty="0"/>
              <a:t>should not be used on either the </a:t>
            </a:r>
            <a:r>
              <a:rPr lang="en-US" sz="2000" b="1" dirty="0"/>
              <a:t>master </a:t>
            </a:r>
            <a:r>
              <a:rPr lang="en-US" sz="2000" dirty="0"/>
              <a:t>or </a:t>
            </a:r>
            <a:r>
              <a:rPr lang="en-US" sz="2000" b="1" dirty="0" err="1"/>
              <a:t>tempdb</a:t>
            </a:r>
            <a:r>
              <a:rPr lang="en-US" sz="2000" b="1" dirty="0"/>
              <a:t> </a:t>
            </a:r>
            <a:r>
              <a:rPr lang="en-US" sz="2000" dirty="0" smtClean="0"/>
              <a:t>databases</a:t>
            </a:r>
          </a:p>
          <a:p>
            <a:r>
              <a:rPr lang="en-US" altLang="en-US" sz="2000" b="1" dirty="0" err="1" smtClean="0"/>
              <a:t>Sp_configure</a:t>
            </a:r>
            <a:r>
              <a:rPr lang="en-US" altLang="en-US" sz="2000" dirty="0" smtClean="0"/>
              <a:t> - </a:t>
            </a:r>
            <a:r>
              <a:rPr lang="en-US" sz="2000" dirty="0"/>
              <a:t>Use </a:t>
            </a:r>
            <a:r>
              <a:rPr lang="en-US" sz="2000" b="1" dirty="0" err="1"/>
              <a:t>sp_configure</a:t>
            </a:r>
            <a:r>
              <a:rPr lang="en-US" sz="2000" dirty="0"/>
              <a:t> to display or change server-level settings. To change database-level settings, use ALTER </a:t>
            </a:r>
            <a:r>
              <a:rPr lang="en-US" sz="2000" dirty="0" smtClean="0"/>
              <a:t>DATABASE</a:t>
            </a:r>
          </a:p>
          <a:p>
            <a:r>
              <a:rPr lang="en-US" altLang="en-US" sz="2000" b="1" dirty="0" err="1" smtClean="0"/>
              <a:t>Sp_who</a:t>
            </a:r>
            <a:r>
              <a:rPr lang="en-US" altLang="en-US" sz="2000" dirty="0" smtClean="0"/>
              <a:t> - </a:t>
            </a:r>
            <a:r>
              <a:rPr lang="en-US" sz="2000" b="1" dirty="0" err="1"/>
              <a:t>sp_who</a:t>
            </a:r>
            <a:r>
              <a:rPr lang="en-US" sz="2000" dirty="0"/>
              <a:t> is a system stored procedure designed to return back information regarding the current sessions in the </a:t>
            </a:r>
            <a:r>
              <a:rPr lang="en-US" sz="2000" dirty="0" smtClean="0"/>
              <a:t>database</a:t>
            </a:r>
          </a:p>
          <a:p>
            <a:r>
              <a:rPr lang="en-US" altLang="en-US" sz="2000" b="1" dirty="0" err="1" smtClean="0"/>
              <a:t>Sp_helptext</a:t>
            </a:r>
            <a:r>
              <a:rPr lang="en-US" altLang="en-US" sz="2000" dirty="0" smtClean="0"/>
              <a:t> - </a:t>
            </a:r>
            <a:r>
              <a:rPr lang="en-US" sz="2000" dirty="0"/>
              <a:t>displays the definition that is used to create an object in multiple rows. Each row contains 255 characters of the </a:t>
            </a:r>
            <a:r>
              <a:rPr lang="en-US" sz="2000" b="1" dirty="0"/>
              <a:t>Transact-SQL</a:t>
            </a:r>
            <a:r>
              <a:rPr lang="en-US" sz="2000" dirty="0"/>
              <a:t> definition.</a:t>
            </a:r>
            <a:endParaRPr lang="en-US" altLang="en-US" sz="2000" dirty="0"/>
          </a:p>
          <a:p>
            <a:endParaRPr lang="en-US" altLang="en-US" sz="2000" dirty="0"/>
          </a:p>
        </p:txBody>
      </p:sp>
    </p:spTree>
    <p:extLst>
      <p:ext uri="{BB962C8B-B14F-4D97-AF65-F5344CB8AC3E}">
        <p14:creationId xmlns:p14="http://schemas.microsoft.com/office/powerpoint/2010/main" val="19342528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TERMS</a:t>
            </a:r>
            <a:endParaRPr lang="en-US" dirty="0"/>
          </a:p>
        </p:txBody>
      </p:sp>
      <p:sp>
        <p:nvSpPr>
          <p:cNvPr id="3" name="Text Placeholder 2"/>
          <p:cNvSpPr>
            <a:spLocks noGrp="1"/>
          </p:cNvSpPr>
          <p:nvPr>
            <p:ph type="body" sz="quarter" idx="13"/>
          </p:nvPr>
        </p:nvSpPr>
        <p:spPr/>
        <p:txBody>
          <a:bodyPr>
            <a:noAutofit/>
          </a:bodyPr>
          <a:lstStyle/>
          <a:p>
            <a:r>
              <a:rPr lang="en-US" sz="1400" dirty="0" smtClean="0"/>
              <a:t>TERMS</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endParaRPr lang="en-US" sz="1600" b="1" dirty="0"/>
          </a:p>
          <a:p>
            <a:endParaRPr lang="en-US" sz="1600" b="1" dirty="0"/>
          </a:p>
        </p:txBody>
      </p:sp>
      <p:sp>
        <p:nvSpPr>
          <p:cNvPr id="5" name="TextBox 4"/>
          <p:cNvSpPr txBox="1"/>
          <p:nvPr/>
        </p:nvSpPr>
        <p:spPr>
          <a:xfrm>
            <a:off x="301752" y="762000"/>
            <a:ext cx="8074152" cy="2862322"/>
          </a:xfrm>
          <a:prstGeom prst="rect">
            <a:avLst/>
          </a:prstGeom>
          <a:noFill/>
        </p:spPr>
        <p:txBody>
          <a:bodyPr wrap="square" rtlCol="0">
            <a:spAutoFit/>
          </a:bodyPr>
          <a:lstStyle/>
          <a:p>
            <a:r>
              <a:rPr lang="en-US" b="1" dirty="0"/>
              <a:t>cache:</a:t>
            </a:r>
            <a:r>
              <a:rPr lang="en-US" dirty="0"/>
              <a:t> An allocated section of system memory (RAM); commonly used to hold the compiled code of a stored procedure for fast, efficient processing.</a:t>
            </a:r>
          </a:p>
          <a:p>
            <a:r>
              <a:rPr lang="en-US" b="1" dirty="0"/>
              <a:t>compile:</a:t>
            </a:r>
            <a:r>
              <a:rPr lang="en-US" dirty="0"/>
              <a:t> The act of converting high-level code (such as Transact-SQL ) to machine language code by the Query Optimizer.</a:t>
            </a:r>
          </a:p>
          <a:p>
            <a:r>
              <a:rPr lang="en-US" b="1" dirty="0"/>
              <a:t>recompile:</a:t>
            </a:r>
            <a:r>
              <a:rPr lang="en-US" dirty="0"/>
              <a:t> Conditions always change; when statistics become out of date, a recompile may improve performance by giving the Query Optimizer a chance to </a:t>
            </a:r>
            <a:r>
              <a:rPr lang="en-US" dirty="0" err="1"/>
              <a:t>reoptimize</a:t>
            </a:r>
            <a:r>
              <a:rPr lang="en-US" dirty="0"/>
              <a:t> the execution plan.</a:t>
            </a:r>
          </a:p>
          <a:p>
            <a:r>
              <a:rPr lang="en-US" b="1" dirty="0"/>
              <a:t>stored procedure:</a:t>
            </a:r>
            <a:r>
              <a:rPr lang="en-US" dirty="0"/>
              <a:t> A precompiled collection of Transact-SQL or managed code statements that are stored under a name and processed as a unit.</a:t>
            </a:r>
          </a:p>
          <a:p>
            <a:endParaRPr lang="en-US" altLang="en-US" dirty="0"/>
          </a:p>
        </p:txBody>
      </p:sp>
    </p:spTree>
    <p:extLst>
      <p:ext uri="{BB962C8B-B14F-4D97-AF65-F5344CB8AC3E}">
        <p14:creationId xmlns:p14="http://schemas.microsoft.com/office/powerpoint/2010/main" val="1055152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TRIGGERS, FUNCTIONS &amp; STORED PROCEDURES</a:t>
            </a:r>
          </a:p>
        </p:txBody>
      </p:sp>
      <p:sp>
        <p:nvSpPr>
          <p:cNvPr id="3" name="Text Placeholder 2"/>
          <p:cNvSpPr>
            <a:spLocks noGrp="1"/>
          </p:cNvSpPr>
          <p:nvPr>
            <p:ph type="body" sz="quarter" idx="13"/>
          </p:nvPr>
        </p:nvSpPr>
        <p:spPr/>
        <p:txBody>
          <a:bodyPr>
            <a:noAutofit/>
          </a:bodyPr>
          <a:lstStyle/>
          <a:p>
            <a:r>
              <a:rPr lang="en-US" sz="1400" dirty="0" smtClean="0"/>
              <a:t>TRIGGERS	</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r>
              <a:rPr lang="en-US" sz="1800" dirty="0"/>
              <a:t>A </a:t>
            </a:r>
            <a:r>
              <a:rPr lang="en-US" sz="1800" b="1" dirty="0"/>
              <a:t>trigger</a:t>
            </a:r>
            <a:r>
              <a:rPr lang="en-US" sz="1800" dirty="0"/>
              <a:t> is a database object that is </a:t>
            </a:r>
            <a:r>
              <a:rPr lang="en-US" sz="1800" i="1" dirty="0"/>
              <a:t>attached</a:t>
            </a:r>
            <a:r>
              <a:rPr lang="en-US" sz="1800" dirty="0"/>
              <a:t> to a table. In many aspects it is similar to a stored procedure. As a matter of fact, triggers are often referred to as a "special kind of stored procedure." The main difference between a trigger and a stored procedure is that the former is attached to a table and is only </a:t>
            </a:r>
            <a:r>
              <a:rPr lang="en-US" sz="1800" i="1" dirty="0"/>
              <a:t>fired</a:t>
            </a:r>
            <a:r>
              <a:rPr lang="en-US" sz="1800" dirty="0"/>
              <a:t> when an </a:t>
            </a:r>
            <a:r>
              <a:rPr lang="en-US" sz="1800" b="1" dirty="0"/>
              <a:t>INSERT, UPDATE or DELETE</a:t>
            </a:r>
            <a:r>
              <a:rPr lang="en-US" sz="1800" dirty="0"/>
              <a:t> </a:t>
            </a:r>
            <a:r>
              <a:rPr lang="en-US" sz="1800" dirty="0" smtClean="0"/>
              <a:t>occurs on the table it is attached to. </a:t>
            </a:r>
            <a:r>
              <a:rPr lang="en-US" sz="1800" dirty="0"/>
              <a:t>You specify the modification action(s) that fire the trigger when it is created</a:t>
            </a:r>
            <a:r>
              <a:rPr lang="en-US" sz="1800" dirty="0" smtClean="0"/>
              <a:t>.  It is used to respond to an event.</a:t>
            </a:r>
          </a:p>
          <a:p>
            <a:endParaRPr lang="en-US" sz="1800" dirty="0"/>
          </a:p>
          <a:p>
            <a:r>
              <a:rPr lang="en-US" sz="1800" b="1" dirty="0"/>
              <a:t>Magic Tables</a:t>
            </a:r>
            <a:endParaRPr lang="en-US" sz="1800" dirty="0"/>
          </a:p>
          <a:p>
            <a:r>
              <a:rPr lang="en-US" sz="1800" dirty="0" smtClean="0"/>
              <a:t>There are (2) </a:t>
            </a:r>
            <a:r>
              <a:rPr lang="en-US" sz="1800" dirty="0"/>
              <a:t>tables </a:t>
            </a:r>
            <a:r>
              <a:rPr lang="en-US" sz="1800" b="1" dirty="0"/>
              <a:t>Inserted</a:t>
            </a:r>
            <a:r>
              <a:rPr lang="en-US" sz="1800" dirty="0"/>
              <a:t> and </a:t>
            </a:r>
            <a:r>
              <a:rPr lang="en-US" sz="1800" b="1" dirty="0" smtClean="0"/>
              <a:t>Deleted</a:t>
            </a:r>
            <a:r>
              <a:rPr lang="en-US" sz="1800" dirty="0" smtClean="0"/>
              <a:t> </a:t>
            </a:r>
            <a:r>
              <a:rPr lang="en-US" sz="1800" dirty="0"/>
              <a:t>in the SQL Server, which are popularly known as the Magic tables. These are not the physical tables but the SQL Server internal tables usually used with the triggers to retrieve the inserted, deleted or updated rows. These tables contain the information about inserted rows, deleted rows and the updated rows. This information can be summarized as follows:</a:t>
            </a:r>
            <a:br>
              <a:rPr lang="en-US" sz="1800" dirty="0"/>
            </a:br>
            <a:r>
              <a:rPr lang="en-US" sz="2000" dirty="0" smtClean="0"/>
              <a:t> </a:t>
            </a:r>
          </a:p>
          <a:p>
            <a:endParaRPr lang="en-US" sz="2000" dirty="0"/>
          </a:p>
          <a:p>
            <a:endParaRPr lang="en-US" sz="2000" dirty="0"/>
          </a:p>
        </p:txBody>
      </p:sp>
      <p:graphicFrame>
        <p:nvGraphicFramePr>
          <p:cNvPr id="7" name="Table 6"/>
          <p:cNvGraphicFramePr>
            <a:graphicFrameLocks noGrp="1"/>
          </p:cNvGraphicFramePr>
          <p:nvPr>
            <p:extLst>
              <p:ext uri="{D42A27DB-BD31-4B8C-83A1-F6EECF244321}">
                <p14:modId xmlns:p14="http://schemas.microsoft.com/office/powerpoint/2010/main" val="415366976"/>
              </p:ext>
            </p:extLst>
          </p:nvPr>
        </p:nvGraphicFramePr>
        <p:xfrm>
          <a:off x="381000" y="4572000"/>
          <a:ext cx="7772400" cy="2021840"/>
        </p:xfrm>
        <a:graphic>
          <a:graphicData uri="http://schemas.openxmlformats.org/drawingml/2006/table">
            <a:tbl>
              <a:tblPr firstRow="1" bandRow="1">
                <a:tableStyleId>{B301B821-A1FF-4177-AEE7-76D212191A09}</a:tableStyleId>
              </a:tblPr>
              <a:tblGrid>
                <a:gridCol w="1165860"/>
                <a:gridCol w="3787140"/>
                <a:gridCol w="2819400"/>
              </a:tblGrid>
              <a:tr h="370840">
                <a:tc>
                  <a:txBody>
                    <a:bodyPr/>
                    <a:lstStyle/>
                    <a:p>
                      <a:r>
                        <a:rPr lang="en-US" dirty="0" smtClean="0"/>
                        <a:t>Action</a:t>
                      </a:r>
                      <a:endParaRPr lang="en-US" dirty="0"/>
                    </a:p>
                  </a:txBody>
                  <a:tcPr/>
                </a:tc>
                <a:tc>
                  <a:txBody>
                    <a:bodyPr/>
                    <a:lstStyle/>
                    <a:p>
                      <a:r>
                        <a:rPr lang="en-US" dirty="0" smtClean="0"/>
                        <a:t>Inserted</a:t>
                      </a:r>
                      <a:endParaRPr lang="en-US" dirty="0"/>
                    </a:p>
                  </a:txBody>
                  <a:tcPr/>
                </a:tc>
                <a:tc>
                  <a:txBody>
                    <a:bodyPr/>
                    <a:lstStyle/>
                    <a:p>
                      <a:r>
                        <a:rPr lang="en-US" dirty="0" smtClean="0"/>
                        <a:t>Deleted</a:t>
                      </a:r>
                      <a:endParaRPr lang="en-US" dirty="0"/>
                    </a:p>
                  </a:txBody>
                  <a:tcPr/>
                </a:tc>
              </a:tr>
              <a:tr h="370840">
                <a:tc>
                  <a:txBody>
                    <a:bodyPr/>
                    <a:lstStyle/>
                    <a:p>
                      <a:r>
                        <a:rPr lang="en-US" dirty="0" smtClean="0"/>
                        <a:t>Insert</a:t>
                      </a:r>
                      <a:endParaRPr lang="en-US" dirty="0"/>
                    </a:p>
                  </a:txBody>
                  <a:tcPr/>
                </a:tc>
                <a:tc>
                  <a:txBody>
                    <a:bodyPr/>
                    <a:lstStyle/>
                    <a:p>
                      <a:r>
                        <a:rPr lang="en-US" dirty="0" smtClean="0"/>
                        <a:t>Table contains</a:t>
                      </a:r>
                      <a:r>
                        <a:rPr lang="en-US" baseline="0" dirty="0" smtClean="0"/>
                        <a:t> all the inserted rows</a:t>
                      </a:r>
                      <a:endParaRPr lang="en-US" dirty="0"/>
                    </a:p>
                  </a:txBody>
                  <a:tcPr/>
                </a:tc>
                <a:tc>
                  <a:txBody>
                    <a:bodyPr/>
                    <a:lstStyle/>
                    <a:p>
                      <a:r>
                        <a:rPr lang="en-US" dirty="0" smtClean="0"/>
                        <a:t>Table contains no</a:t>
                      </a:r>
                      <a:r>
                        <a:rPr lang="en-US" baseline="0" dirty="0" smtClean="0"/>
                        <a:t> rows</a:t>
                      </a:r>
                      <a:endParaRPr lang="en-US" dirty="0"/>
                    </a:p>
                  </a:txBody>
                  <a:tcPr/>
                </a:tc>
              </a:tr>
              <a:tr h="370840">
                <a:tc>
                  <a:txBody>
                    <a:bodyPr/>
                    <a:lstStyle/>
                    <a:p>
                      <a:r>
                        <a:rPr lang="en-US" dirty="0" smtClean="0"/>
                        <a:t>Delete</a:t>
                      </a:r>
                      <a:endParaRPr lang="en-US" dirty="0"/>
                    </a:p>
                  </a:txBody>
                  <a:tcPr/>
                </a:tc>
                <a:tc>
                  <a:txBody>
                    <a:bodyPr/>
                    <a:lstStyle/>
                    <a:p>
                      <a:r>
                        <a:rPr lang="en-US" dirty="0" smtClean="0"/>
                        <a:t>Table contains no rows</a:t>
                      </a:r>
                      <a:endParaRPr lang="en-US" dirty="0"/>
                    </a:p>
                  </a:txBody>
                  <a:tcPr/>
                </a:tc>
                <a:tc>
                  <a:txBody>
                    <a:bodyPr/>
                    <a:lstStyle/>
                    <a:p>
                      <a:r>
                        <a:rPr lang="en-US" dirty="0" smtClean="0"/>
                        <a:t>Table contains all the deleted rows</a:t>
                      </a:r>
                      <a:endParaRPr lang="en-US" dirty="0"/>
                    </a:p>
                  </a:txBody>
                  <a:tcPr/>
                </a:tc>
              </a:tr>
              <a:tr h="370840">
                <a:tc>
                  <a:txBody>
                    <a:bodyPr/>
                    <a:lstStyle/>
                    <a:p>
                      <a:r>
                        <a:rPr lang="en-US" dirty="0" smtClean="0"/>
                        <a:t>Update</a:t>
                      </a:r>
                      <a:endParaRPr lang="en-US" dirty="0"/>
                    </a:p>
                  </a:txBody>
                  <a:tcPr/>
                </a:tc>
                <a:tc>
                  <a:txBody>
                    <a:bodyPr/>
                    <a:lstStyle/>
                    <a:p>
                      <a:r>
                        <a:rPr lang="en-US" dirty="0" smtClean="0"/>
                        <a:t>Table contains rows after update</a:t>
                      </a:r>
                      <a:endParaRPr lang="en-US" dirty="0"/>
                    </a:p>
                  </a:txBody>
                  <a:tcPr/>
                </a:tc>
                <a:tc>
                  <a:txBody>
                    <a:bodyPr/>
                    <a:lstStyle/>
                    <a:p>
                      <a:r>
                        <a:rPr lang="en-US" dirty="0" smtClean="0"/>
                        <a:t>Table contains</a:t>
                      </a:r>
                      <a:r>
                        <a:rPr lang="en-US" baseline="0" dirty="0" smtClean="0"/>
                        <a:t> all the rows before update</a:t>
                      </a:r>
                      <a:endParaRPr lang="en-US" dirty="0"/>
                    </a:p>
                  </a:txBody>
                  <a:tcPr/>
                </a:tc>
              </a:tr>
            </a:tbl>
          </a:graphicData>
        </a:graphic>
      </p:graphicFrame>
    </p:spTree>
    <p:extLst>
      <p:ext uri="{BB962C8B-B14F-4D97-AF65-F5344CB8AC3E}">
        <p14:creationId xmlns:p14="http://schemas.microsoft.com/office/powerpoint/2010/main" val="9521027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a:t>
            </a:r>
            <a:endParaRPr lang="en-US" dirty="0"/>
          </a:p>
        </p:txBody>
      </p:sp>
      <p:sp>
        <p:nvSpPr>
          <p:cNvPr id="3" name="Text Placeholder 2"/>
          <p:cNvSpPr>
            <a:spLocks noGrp="1"/>
          </p:cNvSpPr>
          <p:nvPr>
            <p:ph type="body" sz="quarter" idx="13"/>
          </p:nvPr>
        </p:nvSpPr>
        <p:spPr/>
        <p:txBody>
          <a:bodyPr>
            <a:noAutofit/>
          </a:bodyPr>
          <a:lstStyle/>
          <a:p>
            <a:r>
              <a:rPr lang="en-US" sz="1400" dirty="0" smtClean="0"/>
              <a:t>Summary</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endParaRPr lang="en-US" sz="1600" b="1" dirty="0"/>
          </a:p>
          <a:p>
            <a:endParaRPr lang="en-US" sz="1600" b="1" dirty="0"/>
          </a:p>
        </p:txBody>
      </p:sp>
      <p:sp>
        <p:nvSpPr>
          <p:cNvPr id="5" name="TextBox 4"/>
          <p:cNvSpPr txBox="1"/>
          <p:nvPr/>
        </p:nvSpPr>
        <p:spPr>
          <a:xfrm>
            <a:off x="301752" y="762000"/>
            <a:ext cx="8074152" cy="7017306"/>
          </a:xfrm>
          <a:prstGeom prst="rect">
            <a:avLst/>
          </a:prstGeom>
          <a:noFill/>
        </p:spPr>
        <p:txBody>
          <a:bodyPr wrap="square" rtlCol="0">
            <a:spAutoFit/>
          </a:bodyPr>
          <a:lstStyle/>
          <a:p>
            <a:pPr marL="285750" indent="-285750">
              <a:buFont typeface="Arial" panose="020B0604020202020204" pitchFamily="34" charset="0"/>
              <a:buChar char="•"/>
            </a:pPr>
            <a:r>
              <a:rPr lang="en-US" altLang="en-US" dirty="0" smtClean="0"/>
              <a:t>Triggers</a:t>
            </a:r>
            <a:r>
              <a:rPr lang="en-US" altLang="en-US" dirty="0"/>
              <a:t>, which are associated to a specific table or view. In </a:t>
            </a:r>
            <a:r>
              <a:rPr lang="en-US" altLang="en-US" dirty="0" smtClean="0"/>
              <a:t>the event </a:t>
            </a:r>
            <a:r>
              <a:rPr lang="en-US" altLang="en-US" dirty="0"/>
              <a:t>of a DML operation on that table or view, the trigger will execute, performing some action.</a:t>
            </a:r>
          </a:p>
          <a:p>
            <a:pPr marL="285750" indent="-285750">
              <a:buFont typeface="Arial" panose="020B0604020202020204" pitchFamily="34" charset="0"/>
              <a:buChar char="•"/>
            </a:pPr>
            <a:r>
              <a:rPr lang="en-US" altLang="en-US" dirty="0"/>
              <a:t>There are three types of triggers: AFTER, INSTEAD OF, and CLR</a:t>
            </a:r>
            <a:r>
              <a:rPr lang="en-US" altLang="en-US" dirty="0" smtClean="0"/>
              <a:t>.</a:t>
            </a:r>
          </a:p>
          <a:p>
            <a:pPr marL="285750" indent="-285750">
              <a:buFont typeface="Arial" panose="020B0604020202020204" pitchFamily="34" charset="0"/>
              <a:buChar char="•"/>
            </a:pPr>
            <a:r>
              <a:rPr lang="en-US" altLang="en-US" dirty="0"/>
              <a:t>Triggers provide the capability to automatically execute code when an event occurs; this can be a DDL event, such as CREATE TABLE and UPDATE_STATISTICS, or a DML event, such as the insertion of records in a table</a:t>
            </a:r>
            <a:r>
              <a:rPr lang="en-US" altLang="en-US" dirty="0" smtClean="0"/>
              <a:t>.</a:t>
            </a:r>
          </a:p>
          <a:p>
            <a:pPr marL="285750" indent="-285750">
              <a:buFont typeface="Arial" panose="020B0604020202020204" pitchFamily="34" charset="0"/>
              <a:buChar char="•"/>
            </a:pPr>
            <a:r>
              <a:rPr lang="en-US" dirty="0"/>
              <a:t>D</a:t>
            </a:r>
            <a:r>
              <a:rPr lang="en-US" dirty="0" smtClean="0"/>
              <a:t>ata </a:t>
            </a:r>
            <a:r>
              <a:rPr lang="en-US" dirty="0"/>
              <a:t>definition triggers, which can be scoped at the database or server level. In the event of a data definition operation, the trigger will execute, performing an action. </a:t>
            </a:r>
            <a:endParaRPr lang="en-US" dirty="0" smtClean="0"/>
          </a:p>
          <a:p>
            <a:pPr marL="285750" indent="-285750">
              <a:buFont typeface="Arial" panose="020B0604020202020204" pitchFamily="34" charset="0"/>
              <a:buChar char="•"/>
            </a:pPr>
            <a:r>
              <a:rPr lang="en-US" altLang="en-US" dirty="0"/>
              <a:t>Within a trigger you have the ability to work with the data affected by the DML statement, along with the original data.</a:t>
            </a:r>
          </a:p>
          <a:p>
            <a:pPr marL="285750" indent="-285750">
              <a:buFont typeface="Arial" panose="020B0604020202020204" pitchFamily="34" charset="0"/>
              <a:buChar char="•"/>
            </a:pPr>
            <a:r>
              <a:rPr lang="en-US" altLang="en-US" dirty="0"/>
              <a:t>By default, triggers in SQL Server are AFTER triggers, which means they execute after the statement that triggered it completes; to run before, use INSTEAD OF</a:t>
            </a:r>
            <a:r>
              <a:rPr lang="en-US" altLang="en-US" dirty="0" smtClean="0"/>
              <a:t>.</a:t>
            </a:r>
          </a:p>
          <a:p>
            <a:pPr marL="285750" indent="-285750">
              <a:buFont typeface="Arial" panose="020B0604020202020204" pitchFamily="34" charset="0"/>
              <a:buChar char="•"/>
            </a:pPr>
            <a:r>
              <a:rPr lang="en-US" altLang="en-US" dirty="0"/>
              <a:t>You learned that functions have three forms: scalar, </a:t>
            </a:r>
            <a:r>
              <a:rPr lang="en-US" altLang="en-US" dirty="0" err="1"/>
              <a:t>multistatement</a:t>
            </a:r>
            <a:r>
              <a:rPr lang="en-US" altLang="en-US" dirty="0"/>
              <a:t> table-valued, and inline table-valued. </a:t>
            </a:r>
          </a:p>
          <a:p>
            <a:pPr marL="742950" lvl="1" indent="-285750">
              <a:buFont typeface="Arial" panose="020B0604020202020204" pitchFamily="34" charset="0"/>
              <a:buChar char="•"/>
            </a:pPr>
            <a:r>
              <a:rPr lang="en-US" altLang="en-US" dirty="0"/>
              <a:t>Scalar types return a single value; for example, GETDATE( ) returns the current day and time. Both forms of table-valued functions return a dataset; for example, rows and columns.</a:t>
            </a:r>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endParaRPr lang="en-US" altLang="en-US" dirty="0" smtClean="0"/>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endParaRPr lang="en-US" altLang="en-US" dirty="0" smtClean="0"/>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endParaRPr lang="en-US" altLang="en-US" dirty="0"/>
          </a:p>
        </p:txBody>
      </p:sp>
    </p:spTree>
    <p:extLst>
      <p:ext uri="{BB962C8B-B14F-4D97-AF65-F5344CB8AC3E}">
        <p14:creationId xmlns:p14="http://schemas.microsoft.com/office/powerpoint/2010/main" val="8050500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a:t>
            </a:r>
            <a:endParaRPr lang="en-US" dirty="0"/>
          </a:p>
        </p:txBody>
      </p:sp>
      <p:sp>
        <p:nvSpPr>
          <p:cNvPr id="3" name="Text Placeholder 2"/>
          <p:cNvSpPr>
            <a:spLocks noGrp="1"/>
          </p:cNvSpPr>
          <p:nvPr>
            <p:ph type="body" sz="quarter" idx="13"/>
          </p:nvPr>
        </p:nvSpPr>
        <p:spPr/>
        <p:txBody>
          <a:bodyPr>
            <a:noAutofit/>
          </a:bodyPr>
          <a:lstStyle/>
          <a:p>
            <a:r>
              <a:rPr lang="en-US" sz="1400" dirty="0" smtClean="0"/>
              <a:t>Summary</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endParaRPr lang="en-US" sz="1600" b="1" dirty="0"/>
          </a:p>
          <a:p>
            <a:endParaRPr lang="en-US" sz="1600" b="1" dirty="0"/>
          </a:p>
        </p:txBody>
      </p:sp>
      <p:sp>
        <p:nvSpPr>
          <p:cNvPr id="5" name="TextBox 4"/>
          <p:cNvSpPr txBox="1"/>
          <p:nvPr/>
        </p:nvSpPr>
        <p:spPr>
          <a:xfrm>
            <a:off x="301752" y="762000"/>
            <a:ext cx="8074152" cy="6186309"/>
          </a:xfrm>
          <a:prstGeom prst="rect">
            <a:avLst/>
          </a:prstGeom>
          <a:noFill/>
        </p:spPr>
        <p:txBody>
          <a:bodyPr wrap="square" rtlCol="0">
            <a:spAutoFit/>
          </a:bodyPr>
          <a:lstStyle/>
          <a:p>
            <a:pPr marL="457200" indent="-457200">
              <a:buFont typeface="Arial" panose="020B0604020202020204" pitchFamily="34" charset="0"/>
              <a:buChar char="•"/>
            </a:pPr>
            <a:r>
              <a:rPr lang="en-US" altLang="en-US" dirty="0"/>
              <a:t>You learned that stored procedures:</a:t>
            </a:r>
          </a:p>
          <a:p>
            <a:pPr marL="914400" lvl="1" indent="-457200">
              <a:buFont typeface="Arial" panose="020B0604020202020204" pitchFamily="34" charset="0"/>
              <a:buChar char="•"/>
            </a:pPr>
            <a:r>
              <a:rPr lang="en-US" altLang="en-US" dirty="0"/>
              <a:t>Provide a more secure method of accessing data than do direct calls from the client application.</a:t>
            </a:r>
          </a:p>
          <a:p>
            <a:pPr marL="914400" lvl="1" indent="-457200">
              <a:buFont typeface="Arial" panose="020B0604020202020204" pitchFamily="34" charset="0"/>
              <a:buChar char="•"/>
            </a:pPr>
            <a:r>
              <a:rPr lang="en-US" altLang="en-US" dirty="0"/>
              <a:t>Reduce network traffic by processing on the server and delivering only the result set to the client application or user.</a:t>
            </a:r>
          </a:p>
          <a:p>
            <a:pPr marL="914400" lvl="1" indent="-457200">
              <a:buFont typeface="Arial" panose="020B0604020202020204" pitchFamily="34" charset="0"/>
              <a:buChar char="•"/>
            </a:pPr>
            <a:r>
              <a:rPr lang="en-US" altLang="en-US" dirty="0"/>
              <a:t>Are compiled and stored in cache memory for rapid and efficient execution.</a:t>
            </a:r>
          </a:p>
          <a:p>
            <a:pPr marL="914400" lvl="1" indent="-457200">
              <a:buFont typeface="Arial" panose="020B0604020202020204" pitchFamily="34" charset="0"/>
              <a:buChar char="•"/>
            </a:pPr>
            <a:r>
              <a:rPr lang="en-US" altLang="en-US" dirty="0"/>
              <a:t>Require recompilation when the code, parameters, or conditions change in your environment</a:t>
            </a:r>
            <a:r>
              <a:rPr lang="en-US" altLang="en-US" dirty="0" smtClean="0"/>
              <a:t>.</a:t>
            </a:r>
          </a:p>
          <a:p>
            <a:pPr marL="742950" lvl="1" indent="-285750">
              <a:buFont typeface="Arial" panose="020B0604020202020204" pitchFamily="34" charset="0"/>
              <a:buChar char="•"/>
            </a:pPr>
            <a:r>
              <a:rPr lang="en-US" altLang="en-US" dirty="0"/>
              <a:t>Package business functionality and create reusable application logic.</a:t>
            </a:r>
          </a:p>
          <a:p>
            <a:pPr marL="742950" lvl="1" indent="-285750">
              <a:buFont typeface="Arial" panose="020B0604020202020204" pitchFamily="34" charset="0"/>
              <a:buChar char="•"/>
            </a:pPr>
            <a:r>
              <a:rPr lang="en-US" altLang="en-US" dirty="0"/>
              <a:t>Shield users from the details of the tables and other objects in the database.</a:t>
            </a:r>
          </a:p>
          <a:p>
            <a:pPr marL="742950" lvl="1" indent="-285750">
              <a:buFont typeface="Arial" panose="020B0604020202020204" pitchFamily="34" charset="0"/>
              <a:buChar char="•"/>
            </a:pPr>
            <a:r>
              <a:rPr lang="en-US" altLang="en-US" dirty="0"/>
              <a:t>Provide additional security mechanisms.</a:t>
            </a:r>
          </a:p>
          <a:p>
            <a:pPr marL="742950" lvl="1" indent="-285750">
              <a:buFont typeface="Arial" panose="020B0604020202020204" pitchFamily="34" charset="0"/>
              <a:buChar char="•"/>
            </a:pPr>
            <a:r>
              <a:rPr lang="en-US" altLang="en-US" dirty="0"/>
              <a:t>Reduce vulnerability to SQL injection attacks.</a:t>
            </a:r>
          </a:p>
          <a:p>
            <a:pPr marL="742950" lvl="1" indent="-285750">
              <a:buFont typeface="Arial" panose="020B0604020202020204" pitchFamily="34" charset="0"/>
              <a:buChar char="•"/>
            </a:pPr>
            <a:r>
              <a:rPr lang="en-US" altLang="en-US" dirty="0"/>
              <a:t>Improve performance.</a:t>
            </a:r>
          </a:p>
          <a:p>
            <a:pPr marL="914400" lvl="1" indent="-457200">
              <a:buFont typeface="Arial" panose="020B0604020202020204" pitchFamily="34" charset="0"/>
              <a:buChar char="•"/>
            </a:pPr>
            <a:endParaRPr lang="en-US" altLang="en-US" dirty="0"/>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endParaRPr lang="en-US" altLang="en-US" dirty="0" smtClean="0"/>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endParaRPr lang="en-US" altLang="en-US" dirty="0" smtClean="0"/>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endParaRPr lang="en-US" altLang="en-US" dirty="0"/>
          </a:p>
        </p:txBody>
      </p:sp>
    </p:spTree>
    <p:extLst>
      <p:ext uri="{BB962C8B-B14F-4D97-AF65-F5344CB8AC3E}">
        <p14:creationId xmlns:p14="http://schemas.microsoft.com/office/powerpoint/2010/main" val="2468319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TRIGGERS, FUNCTIONS &amp; STORED PROCEDURES</a:t>
            </a:r>
          </a:p>
        </p:txBody>
      </p:sp>
      <p:sp>
        <p:nvSpPr>
          <p:cNvPr id="3" name="Text Placeholder 2"/>
          <p:cNvSpPr>
            <a:spLocks noGrp="1"/>
          </p:cNvSpPr>
          <p:nvPr>
            <p:ph type="body" sz="quarter" idx="13"/>
          </p:nvPr>
        </p:nvSpPr>
        <p:spPr/>
        <p:txBody>
          <a:bodyPr>
            <a:noAutofit/>
          </a:bodyPr>
          <a:lstStyle/>
          <a:p>
            <a:r>
              <a:rPr lang="en-US" sz="1400" dirty="0" smtClean="0"/>
              <a:t>TRIGGERS	</a:t>
            </a:r>
            <a:endParaRPr lang="en-US" sz="1400" dirty="0"/>
          </a:p>
        </p:txBody>
      </p:sp>
      <p:sp>
        <p:nvSpPr>
          <p:cNvPr id="4" name="Content Placeholder 3"/>
          <p:cNvSpPr>
            <a:spLocks noGrp="1"/>
          </p:cNvSpPr>
          <p:nvPr>
            <p:ph sz="quarter" idx="15"/>
          </p:nvPr>
        </p:nvSpPr>
        <p:spPr>
          <a:xfrm>
            <a:off x="301752" y="685800"/>
            <a:ext cx="8074152" cy="6019800"/>
          </a:xfrm>
        </p:spPr>
        <p:txBody>
          <a:bodyPr>
            <a:normAutofit fontScale="92500" lnSpcReduction="20000"/>
          </a:bodyPr>
          <a:lstStyle/>
          <a:p>
            <a:r>
              <a:rPr lang="en-US" sz="2200" dirty="0" smtClean="0"/>
              <a:t>Data Manipulation Language (DML) Triggers:</a:t>
            </a:r>
          </a:p>
          <a:p>
            <a:r>
              <a:rPr lang="en-US" sz="2200" b="1" dirty="0" smtClean="0"/>
              <a:t>Data Manipulation is INSERT, UPDATE, and/or DELETE or MERGE </a:t>
            </a:r>
            <a:r>
              <a:rPr lang="en-US" sz="2200" dirty="0" smtClean="0"/>
              <a:t>actions against data in a table.</a:t>
            </a:r>
          </a:p>
          <a:p>
            <a:endParaRPr lang="en-US" sz="2200" dirty="0" smtClean="0"/>
          </a:p>
          <a:p>
            <a:r>
              <a:rPr lang="en-US" sz="2200" dirty="0" smtClean="0"/>
              <a:t>In </a:t>
            </a:r>
            <a:r>
              <a:rPr lang="en-US" sz="2200" dirty="0"/>
              <a:t>SQL Server, there are two types of triggers which are given </a:t>
            </a:r>
            <a:r>
              <a:rPr lang="en-US" sz="2200" dirty="0" smtClean="0"/>
              <a:t>below:</a:t>
            </a:r>
          </a:p>
          <a:p>
            <a:pPr marL="457200" indent="-457200">
              <a:buFont typeface="+mj-lt"/>
              <a:buAutoNum type="arabicPeriod"/>
            </a:pPr>
            <a:r>
              <a:rPr lang="en-US" sz="2200" dirty="0" smtClean="0"/>
              <a:t>After </a:t>
            </a:r>
            <a:r>
              <a:rPr lang="en-US" sz="2200" dirty="0"/>
              <a:t>Triggers</a:t>
            </a:r>
          </a:p>
          <a:p>
            <a:pPr marL="457200" indent="-457200">
              <a:buFont typeface="+mj-lt"/>
              <a:buAutoNum type="arabicPeriod"/>
            </a:pPr>
            <a:r>
              <a:rPr lang="en-US" sz="2200" dirty="0" smtClean="0"/>
              <a:t>Instead </a:t>
            </a:r>
            <a:r>
              <a:rPr lang="en-US" sz="2200" dirty="0"/>
              <a:t>of </a:t>
            </a:r>
            <a:r>
              <a:rPr lang="en-US" sz="2200" dirty="0" smtClean="0"/>
              <a:t>Triggers</a:t>
            </a:r>
          </a:p>
          <a:p>
            <a:pPr marL="457200" indent="-457200">
              <a:buFont typeface="+mj-lt"/>
              <a:buAutoNum type="arabicPeriod"/>
            </a:pPr>
            <a:endParaRPr lang="en-US" sz="2200" dirty="0"/>
          </a:p>
          <a:p>
            <a:r>
              <a:rPr lang="en-US" sz="2200" b="1" dirty="0"/>
              <a:t>After </a:t>
            </a:r>
            <a:r>
              <a:rPr lang="en-US" sz="2200" b="1" dirty="0" smtClean="0"/>
              <a:t>Triggers </a:t>
            </a:r>
            <a:r>
              <a:rPr lang="en-US" sz="2200" dirty="0" smtClean="0"/>
              <a:t>are </a:t>
            </a:r>
            <a:r>
              <a:rPr lang="en-US" sz="2200" dirty="0"/>
              <a:t>executed after the data modification action (Insert, Delete, Update) is executed on the respective tables. A table can have multiple triggers defined on it.</a:t>
            </a:r>
            <a:br>
              <a:rPr lang="en-US" sz="2200" dirty="0"/>
            </a:br>
            <a:endParaRPr lang="en-US" sz="2200" dirty="0" smtClean="0"/>
          </a:p>
          <a:p>
            <a:r>
              <a:rPr lang="en-US" sz="2200" b="1" dirty="0"/>
              <a:t>Instead of </a:t>
            </a:r>
            <a:r>
              <a:rPr lang="en-US" sz="2200" b="1" dirty="0" smtClean="0"/>
              <a:t>Triggers</a:t>
            </a:r>
            <a:r>
              <a:rPr lang="en-US" sz="2200" dirty="0" smtClean="0"/>
              <a:t> </a:t>
            </a:r>
            <a:r>
              <a:rPr lang="en-US" sz="2200" dirty="0"/>
              <a:t>is used when we want to perform another action instead of the action which causes the trigger to fire. Instead of trigger can be defined in case of Insert, Delete and Update. For example, suppose we have a condition that in a single transaction a user could not be able to debit more than $15000. We can use the Instead of trigger, to implement this constraint. If the user </a:t>
            </a:r>
            <a:r>
              <a:rPr lang="en-US" sz="2200" dirty="0" smtClean="0"/>
              <a:t>tries </a:t>
            </a:r>
            <a:r>
              <a:rPr lang="en-US" sz="2200" dirty="0"/>
              <a:t>to debit more than $15000 from his account at a time then </a:t>
            </a:r>
            <a:r>
              <a:rPr lang="en-US" sz="2200" dirty="0" smtClean="0"/>
              <a:t>an error </a:t>
            </a:r>
            <a:r>
              <a:rPr lang="en-US" sz="2200" dirty="0"/>
              <a:t>is raised with the message "Cannot Withdraw more than 15000 at a time". In this example we use the magic table Inserted.</a:t>
            </a:r>
          </a:p>
          <a:p>
            <a:r>
              <a:rPr lang="en-US" sz="2200" dirty="0" smtClean="0"/>
              <a:t> </a:t>
            </a:r>
          </a:p>
          <a:p>
            <a:endParaRPr lang="en-US" sz="2000" dirty="0"/>
          </a:p>
          <a:p>
            <a:endParaRPr lang="en-US" sz="2000" dirty="0"/>
          </a:p>
        </p:txBody>
      </p:sp>
    </p:spTree>
    <p:extLst>
      <p:ext uri="{BB962C8B-B14F-4D97-AF65-F5344CB8AC3E}">
        <p14:creationId xmlns:p14="http://schemas.microsoft.com/office/powerpoint/2010/main" val="3584547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TRIGGERS, FUNCTIONS &amp; STORED PROCEDURES</a:t>
            </a:r>
          </a:p>
        </p:txBody>
      </p:sp>
      <p:sp>
        <p:nvSpPr>
          <p:cNvPr id="3" name="Text Placeholder 2"/>
          <p:cNvSpPr>
            <a:spLocks noGrp="1"/>
          </p:cNvSpPr>
          <p:nvPr>
            <p:ph type="body" sz="quarter" idx="13"/>
          </p:nvPr>
        </p:nvSpPr>
        <p:spPr/>
        <p:txBody>
          <a:bodyPr>
            <a:noAutofit/>
          </a:bodyPr>
          <a:lstStyle/>
          <a:p>
            <a:r>
              <a:rPr lang="en-US" sz="1400" dirty="0" smtClean="0"/>
              <a:t>TRIGGERS	</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r>
              <a:rPr lang="en-US" sz="2000" b="1" dirty="0" smtClean="0"/>
              <a:t>Creating DML Triggers</a:t>
            </a:r>
          </a:p>
          <a:p>
            <a:r>
              <a:rPr lang="en-US" sz="2000" dirty="0" smtClean="0"/>
              <a:t>As </a:t>
            </a:r>
            <a:r>
              <a:rPr lang="en-US" sz="2000" dirty="0"/>
              <a:t>mentioned, </a:t>
            </a:r>
            <a:r>
              <a:rPr lang="en-US" sz="2000" b="1" dirty="0" smtClean="0"/>
              <a:t>DML triggers </a:t>
            </a:r>
            <a:r>
              <a:rPr lang="en-US" sz="2000" b="1" dirty="0"/>
              <a:t>are created on tables and views</a:t>
            </a:r>
            <a:r>
              <a:rPr lang="en-US" sz="2000" dirty="0"/>
              <a:t>. Even though they are typically considered </a:t>
            </a:r>
            <a:r>
              <a:rPr lang="en-US" sz="2000" dirty="0" smtClean="0"/>
              <a:t>to be </a:t>
            </a:r>
            <a:r>
              <a:rPr lang="en-US" sz="2000" dirty="0"/>
              <a:t>special kinds of stored procedures, you will not see a folder for them under the </a:t>
            </a:r>
            <a:r>
              <a:rPr lang="en-US" sz="2000" dirty="0" smtClean="0"/>
              <a:t>Programmability section </a:t>
            </a:r>
            <a:r>
              <a:rPr lang="en-US" sz="2000" dirty="0"/>
              <a:t>in Object Explorer for a given </a:t>
            </a:r>
            <a:r>
              <a:rPr lang="en-US" sz="2000" dirty="0" smtClean="0"/>
              <a:t>table. </a:t>
            </a:r>
            <a:r>
              <a:rPr lang="en-US" sz="2000" dirty="0"/>
              <a:t>You need to expand a table and view the </a:t>
            </a:r>
            <a:r>
              <a:rPr lang="en-US" sz="2000" dirty="0" smtClean="0"/>
              <a:t>triggers there.</a:t>
            </a:r>
          </a:p>
          <a:p>
            <a:endParaRPr lang="en-US" sz="2000" dirty="0" smtClean="0"/>
          </a:p>
          <a:p>
            <a:r>
              <a:rPr lang="en-US" sz="2000" b="1" dirty="0" smtClean="0"/>
              <a:t>Enabling and Disabling Triggers</a:t>
            </a:r>
            <a:endParaRPr lang="en-US" sz="2000" b="1" dirty="0"/>
          </a:p>
          <a:p>
            <a:r>
              <a:rPr lang="en-US" sz="2000" dirty="0"/>
              <a:t>In some cases, you may not want to delete a trigger, but you want to stop it from firing during a large DML operation or for testing purposes. SQL Server provides you with the ability to disable a trigger, and once you have completed the task, you can enable the trigger again. You can do so using T-SQL or SSMS. </a:t>
            </a:r>
          </a:p>
          <a:p>
            <a:endParaRPr lang="en-US" sz="2000" dirty="0"/>
          </a:p>
        </p:txBody>
      </p:sp>
    </p:spTree>
    <p:extLst>
      <p:ext uri="{BB962C8B-B14F-4D97-AF65-F5344CB8AC3E}">
        <p14:creationId xmlns:p14="http://schemas.microsoft.com/office/powerpoint/2010/main" val="4223993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TRIGGERS, FUNCTIONS &amp; STORED PROCEDURES</a:t>
            </a:r>
          </a:p>
        </p:txBody>
      </p:sp>
      <p:sp>
        <p:nvSpPr>
          <p:cNvPr id="3" name="Text Placeholder 2"/>
          <p:cNvSpPr>
            <a:spLocks noGrp="1"/>
          </p:cNvSpPr>
          <p:nvPr>
            <p:ph type="body" sz="quarter" idx="13"/>
          </p:nvPr>
        </p:nvSpPr>
        <p:spPr/>
        <p:txBody>
          <a:bodyPr>
            <a:noAutofit/>
          </a:bodyPr>
          <a:lstStyle/>
          <a:p>
            <a:r>
              <a:rPr lang="en-US" sz="1400" dirty="0" smtClean="0"/>
              <a:t>TRIGGERS	</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pPr marL="342900" indent="-342900">
              <a:buFont typeface="Arial" panose="020B0604020202020204" pitchFamily="34" charset="0"/>
              <a:buChar char="•"/>
            </a:pPr>
            <a:r>
              <a:rPr lang="en-US" altLang="en-US" sz="2000" dirty="0"/>
              <a:t>On a table, you can create multiple triggers for the same action. The </a:t>
            </a:r>
            <a:r>
              <a:rPr lang="en-US" altLang="en-US" sz="2000" b="1" dirty="0" err="1"/>
              <a:t>sp_settriggerorder</a:t>
            </a:r>
            <a:r>
              <a:rPr lang="en-US" altLang="en-US" sz="2000" dirty="0"/>
              <a:t> stored procedure permits you to specify which trigger fires first and which trigger fires last for AFTER triggers. Any additional triggers fire in an unpredictable order.</a:t>
            </a:r>
          </a:p>
          <a:p>
            <a:endParaRPr lang="en-US" altLang="en-US" sz="2000" dirty="0"/>
          </a:p>
          <a:p>
            <a:endParaRPr lang="en-US" sz="2000" dirty="0"/>
          </a:p>
        </p:txBody>
      </p:sp>
    </p:spTree>
    <p:extLst>
      <p:ext uri="{BB962C8B-B14F-4D97-AF65-F5344CB8AC3E}">
        <p14:creationId xmlns:p14="http://schemas.microsoft.com/office/powerpoint/2010/main" val="1118934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TRIGGERS, FUNCTIONS &amp; STORED PROCEDURES</a:t>
            </a:r>
          </a:p>
        </p:txBody>
      </p:sp>
      <p:sp>
        <p:nvSpPr>
          <p:cNvPr id="3" name="Text Placeholder 2"/>
          <p:cNvSpPr>
            <a:spLocks noGrp="1"/>
          </p:cNvSpPr>
          <p:nvPr>
            <p:ph type="body" sz="quarter" idx="13"/>
          </p:nvPr>
        </p:nvSpPr>
        <p:spPr/>
        <p:txBody>
          <a:bodyPr>
            <a:noAutofit/>
          </a:bodyPr>
          <a:lstStyle/>
          <a:p>
            <a:r>
              <a:rPr lang="en-US" sz="1400" dirty="0" smtClean="0"/>
              <a:t>TRIGGERS	</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r>
              <a:rPr lang="en-US" altLang="en-US" sz="2000" b="1" dirty="0" smtClean="0"/>
              <a:t>Recursive Triggers</a:t>
            </a:r>
          </a:p>
          <a:p>
            <a:pPr marL="342900" indent="-342900">
              <a:buFont typeface="Arial" panose="020B0604020202020204" pitchFamily="34" charset="0"/>
              <a:buChar char="•"/>
            </a:pPr>
            <a:r>
              <a:rPr lang="en-US" altLang="en-US" sz="2000" dirty="0" smtClean="0"/>
              <a:t>A </a:t>
            </a:r>
            <a:r>
              <a:rPr lang="en-US" altLang="en-US" sz="2000" dirty="0"/>
              <a:t>recursive trigger performs an action that causes the </a:t>
            </a:r>
            <a:r>
              <a:rPr lang="en-US" altLang="en-US" sz="2000" b="1" dirty="0"/>
              <a:t>same trigger </a:t>
            </a:r>
            <a:r>
              <a:rPr lang="en-US" altLang="en-US" sz="2000" dirty="0"/>
              <a:t>to fire again, either directly or indirectly. </a:t>
            </a:r>
          </a:p>
          <a:p>
            <a:pPr marL="342900" indent="-342900">
              <a:buFont typeface="Arial" panose="020B0604020202020204" pitchFamily="34" charset="0"/>
              <a:buChar char="•"/>
            </a:pPr>
            <a:r>
              <a:rPr lang="en-US" altLang="en-US" sz="2000" dirty="0"/>
              <a:t>For this to happen, you must set the database option Recursive Triggers Enabled to true or false. </a:t>
            </a:r>
          </a:p>
          <a:p>
            <a:pPr marL="342900" indent="-342900">
              <a:buFont typeface="Arial" panose="020B0604020202020204" pitchFamily="34" charset="0"/>
              <a:buChar char="•"/>
            </a:pPr>
            <a:r>
              <a:rPr lang="en-US" altLang="en-US" sz="2000" dirty="0"/>
              <a:t>If the trigger </a:t>
            </a:r>
            <a:r>
              <a:rPr lang="en-US" altLang="en-US" sz="2000" dirty="0" err="1"/>
              <a:t>recurses</a:t>
            </a:r>
            <a:r>
              <a:rPr lang="en-US" altLang="en-US" sz="2000" dirty="0"/>
              <a:t> without good programmatic behavior, SQL Server will terminate it once the 32-level (trigger within a trigger within a trigger within a trigger, up to 32 times) </a:t>
            </a:r>
            <a:r>
              <a:rPr lang="en-US" altLang="en-US" sz="2000" b="1" i="1" dirty="0"/>
              <a:t>nesting</a:t>
            </a:r>
            <a:r>
              <a:rPr lang="en-US" altLang="en-US" sz="2000" dirty="0"/>
              <a:t> limit is exceeded and roll back the entire transaction</a:t>
            </a:r>
            <a:r>
              <a:rPr lang="en-US" altLang="en-US" sz="2000" dirty="0" smtClean="0"/>
              <a:t>.  Maximum nesting is 32.</a:t>
            </a:r>
            <a:endParaRPr lang="en-US" altLang="en-US" sz="2000" dirty="0"/>
          </a:p>
          <a:p>
            <a:pPr marL="342900" indent="-342900">
              <a:buFont typeface="Arial" panose="020B0604020202020204" pitchFamily="34" charset="0"/>
              <a:buChar char="•"/>
            </a:pPr>
            <a:endParaRPr lang="en-US" altLang="en-US" sz="2000" dirty="0"/>
          </a:p>
          <a:p>
            <a:endParaRPr lang="en-US" sz="2000" dirty="0"/>
          </a:p>
        </p:txBody>
      </p:sp>
    </p:spTree>
    <p:extLst>
      <p:ext uri="{BB962C8B-B14F-4D97-AF65-F5344CB8AC3E}">
        <p14:creationId xmlns:p14="http://schemas.microsoft.com/office/powerpoint/2010/main" val="1023697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TRIGGERS, FUNCTIONS &amp; STORED PROCEDURES</a:t>
            </a:r>
          </a:p>
        </p:txBody>
      </p:sp>
      <p:sp>
        <p:nvSpPr>
          <p:cNvPr id="3" name="Text Placeholder 2"/>
          <p:cNvSpPr>
            <a:spLocks noGrp="1"/>
          </p:cNvSpPr>
          <p:nvPr>
            <p:ph type="body" sz="quarter" idx="13"/>
          </p:nvPr>
        </p:nvSpPr>
        <p:spPr/>
        <p:txBody>
          <a:bodyPr>
            <a:noAutofit/>
          </a:bodyPr>
          <a:lstStyle/>
          <a:p>
            <a:r>
              <a:rPr lang="en-US" sz="1400" dirty="0" smtClean="0"/>
              <a:t>TRIGGERS	</a:t>
            </a:r>
            <a:endParaRPr lang="en-US" sz="1400" dirty="0"/>
          </a:p>
        </p:txBody>
      </p:sp>
      <p:sp>
        <p:nvSpPr>
          <p:cNvPr id="4" name="Content Placeholder 3"/>
          <p:cNvSpPr>
            <a:spLocks noGrp="1"/>
          </p:cNvSpPr>
          <p:nvPr>
            <p:ph sz="quarter" idx="15"/>
          </p:nvPr>
        </p:nvSpPr>
        <p:spPr>
          <a:xfrm>
            <a:off x="301752" y="685800"/>
            <a:ext cx="8074152" cy="6019800"/>
          </a:xfrm>
        </p:spPr>
        <p:txBody>
          <a:bodyPr>
            <a:normAutofit fontScale="92500"/>
          </a:bodyPr>
          <a:lstStyle/>
          <a:p>
            <a:r>
              <a:rPr lang="en-US" altLang="en-US" sz="2000" b="1" dirty="0" smtClean="0"/>
              <a:t>Understanding how a DML Trigger Works</a:t>
            </a:r>
          </a:p>
          <a:p>
            <a:pPr marL="342900" indent="-342900">
              <a:buFont typeface="Arial" panose="020B0604020202020204" pitchFamily="34" charset="0"/>
              <a:buChar char="•"/>
            </a:pPr>
            <a:r>
              <a:rPr lang="en-US" altLang="en-US" sz="2000" dirty="0"/>
              <a:t>When performing a trigger action, two special tables are used within the trigger action: the </a:t>
            </a:r>
            <a:r>
              <a:rPr lang="en-US" altLang="en-US" sz="2000" b="1" dirty="0"/>
              <a:t>inserted</a:t>
            </a:r>
            <a:r>
              <a:rPr lang="en-US" altLang="en-US" sz="2000" dirty="0"/>
              <a:t> and the </a:t>
            </a:r>
            <a:r>
              <a:rPr lang="en-US" altLang="en-US" sz="2000" b="1" dirty="0"/>
              <a:t>deleted</a:t>
            </a:r>
            <a:r>
              <a:rPr lang="en-US" altLang="en-US" sz="2000" dirty="0"/>
              <a:t> tables. </a:t>
            </a:r>
          </a:p>
          <a:p>
            <a:pPr marL="342900" indent="-342900">
              <a:buFont typeface="Arial" panose="020B0604020202020204" pitchFamily="34" charset="0"/>
              <a:buChar char="•"/>
            </a:pPr>
            <a:r>
              <a:rPr lang="en-US" altLang="en-US" sz="2000" dirty="0"/>
              <a:t>These tables are managed by SQL Server and will be used to affect the DML statement. </a:t>
            </a:r>
          </a:p>
          <a:p>
            <a:pPr marL="342900" indent="-342900">
              <a:buFont typeface="Arial" panose="020B0604020202020204" pitchFamily="34" charset="0"/>
              <a:buChar char="•"/>
            </a:pPr>
            <a:r>
              <a:rPr lang="en-US" altLang="en-US" sz="2000" dirty="0"/>
              <a:t>You will use these tables in various situations when you want to look at the rows affected by an INSERT, DELETE, or UPDATE statement. </a:t>
            </a:r>
          </a:p>
          <a:p>
            <a:endParaRPr lang="en-US" altLang="en-US" sz="2000" dirty="0" smtClean="0"/>
          </a:p>
          <a:p>
            <a:r>
              <a:rPr lang="en-US" altLang="en-US" sz="2000" b="1" dirty="0" smtClean="0"/>
              <a:t>Understanding how an INSERT Trigger Works</a:t>
            </a:r>
            <a:endParaRPr lang="en-US" altLang="en-US" sz="2000" b="1" dirty="0"/>
          </a:p>
          <a:p>
            <a:pPr marL="457200" indent="-457200">
              <a:buFont typeface="Arial" panose="020B0604020202020204" pitchFamily="34" charset="0"/>
              <a:buChar char="•"/>
            </a:pPr>
            <a:r>
              <a:rPr lang="en-US" altLang="en-US" sz="2200" dirty="0"/>
              <a:t>During a transaction, the inserted data will be available in an in-memory structure called </a:t>
            </a:r>
            <a:r>
              <a:rPr lang="en-US" altLang="en-US" sz="2200" b="1" i="1" dirty="0"/>
              <a:t>inserted</a:t>
            </a:r>
            <a:r>
              <a:rPr lang="en-US" altLang="en-US" sz="2200" dirty="0"/>
              <a:t>. </a:t>
            </a:r>
          </a:p>
          <a:p>
            <a:pPr marL="914400" lvl="1" indent="-457200">
              <a:buFont typeface="Arial" panose="020B0604020202020204" pitchFamily="34" charset="0"/>
              <a:buChar char="•"/>
            </a:pPr>
            <a:r>
              <a:rPr lang="en-US" altLang="en-US" sz="2200" dirty="0"/>
              <a:t>Within the trigger action, you have the ability to retrieve and manipulate values inside the inserted table.</a:t>
            </a:r>
          </a:p>
          <a:p>
            <a:pPr marL="457200" indent="-457200">
              <a:buFont typeface="Arial" panose="020B0604020202020204" pitchFamily="34" charset="0"/>
              <a:buChar char="•"/>
            </a:pPr>
            <a:r>
              <a:rPr lang="en-US" altLang="en-US" sz="2200" dirty="0"/>
              <a:t>The </a:t>
            </a:r>
            <a:r>
              <a:rPr lang="en-US" altLang="en-US" sz="2200" b="1" dirty="0"/>
              <a:t>inserted</a:t>
            </a:r>
            <a:r>
              <a:rPr lang="en-US" altLang="en-US" sz="2200" dirty="0"/>
              <a:t> table will have a copy of all the affected rows during an INSERT statement. You have the ability to interfere or interact with the records inserted.</a:t>
            </a:r>
          </a:p>
          <a:p>
            <a:pPr marL="457200" indent="-457200">
              <a:buFont typeface="Arial" panose="020B0604020202020204" pitchFamily="34" charset="0"/>
              <a:buChar char="•"/>
            </a:pPr>
            <a:r>
              <a:rPr lang="en-US" altLang="en-US" sz="2200" dirty="0"/>
              <a:t>Since the default behavior of a trigger is an AFTER action, you need to roll back the transaction if you don’t want to perform the insert action.</a:t>
            </a:r>
          </a:p>
          <a:p>
            <a:pPr marL="171450" indent="-17145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3003608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Pitchbook">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Pitchbook</Template>
  <TotalTime>0</TotalTime>
  <Words>5615</Words>
  <Application>Microsoft Office PowerPoint</Application>
  <PresentationFormat>On-screen Show (4:3)</PresentationFormat>
  <Paragraphs>412</Paragraphs>
  <Slides>41</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Franklin Gothic Medium</vt:lpstr>
      <vt:lpstr>Pitchbook</vt:lpstr>
      <vt:lpstr>SQL Implementation &amp; Administration</vt:lpstr>
      <vt:lpstr>TRIGGERS, FUNCTIONS &amp; STORED PROCEDURES</vt:lpstr>
      <vt:lpstr>Let’s talk TRIGGERS</vt:lpstr>
      <vt:lpstr>TRIGGERS, FUNCTIONS &amp; STORED PROCEDURES</vt:lpstr>
      <vt:lpstr>TRIGGERS, FUNCTIONS &amp; STORED PROCEDURES</vt:lpstr>
      <vt:lpstr>TRIGGERS, FUNCTIONS &amp; STORED PROCEDURES</vt:lpstr>
      <vt:lpstr>TRIGGERS, FUNCTIONS &amp; STORED PROCEDURES</vt:lpstr>
      <vt:lpstr>TRIGGERS, FUNCTIONS &amp; STORED PROCEDURES</vt:lpstr>
      <vt:lpstr>TRIGGERS, FUNCTIONS &amp; STORED PROCEDURES</vt:lpstr>
      <vt:lpstr>TRIGGERS, FUNCTIONS &amp; STORED PROCEDURES</vt:lpstr>
      <vt:lpstr>TRIGGERS, FUNCTIONS &amp; STORED PROCEDURES</vt:lpstr>
      <vt:lpstr>TRIGGERS, FUNCTIONS &amp; STORED PROCEDURES</vt:lpstr>
      <vt:lpstr>TRIGGERS, FUNCTIONS &amp; STORED PROCEDURES</vt:lpstr>
      <vt:lpstr>TRIGGERS, FUNCTIONS &amp; STORED PROCEDURES</vt:lpstr>
      <vt:lpstr>TRIGGERS, FUNCTIONS &amp; STORED PROCEDURES</vt:lpstr>
      <vt:lpstr>TRIGGERS, FUNCTIONS &amp; STORED PROCEDURES</vt:lpstr>
      <vt:lpstr>TERMS</vt:lpstr>
      <vt:lpstr>Let’s talk FUNCTIONS</vt:lpstr>
      <vt:lpstr>TRIGGERS, FUNCTIONS &amp; STORED PROCEDURES</vt:lpstr>
      <vt:lpstr>TRIGGERS, FUNCTIONS &amp; STORED PROCEDURES</vt:lpstr>
      <vt:lpstr>TRIGGERS, FUNCTIONS &amp; STORED PROCEDURES</vt:lpstr>
      <vt:lpstr>TRIGGERS, FUNCTIONS &amp; STORED PROCEDURES</vt:lpstr>
      <vt:lpstr>TRIGGERS, FUNCTIONS &amp; STORED PROCEDURES</vt:lpstr>
      <vt:lpstr>TRIGGERS, FUNCTIONS &amp; STORED PROCEDURES</vt:lpstr>
      <vt:lpstr>TRIGGERS, FUNCTIONS &amp; STORED PROCEDURES</vt:lpstr>
      <vt:lpstr>TRIGGERS, FUNCTIONS &amp; STORED PROCEDURES</vt:lpstr>
      <vt:lpstr>TRIGGERS, FUNCTIONS &amp; STORED PROCEDURES</vt:lpstr>
      <vt:lpstr>TRIGGERS, FUNCTIONS &amp; STORED PROCEDURES</vt:lpstr>
      <vt:lpstr>TRIGGERS, FUNCTIONS &amp; STORED PROCEDURES</vt:lpstr>
      <vt:lpstr>TRIGGERS, FUNCTIONS &amp; STORED PROCEDURES</vt:lpstr>
      <vt:lpstr>TERMS</vt:lpstr>
      <vt:lpstr>Let’s talk STORED PROCEDURES</vt:lpstr>
      <vt:lpstr>TRIGGERS, FUNCTIONS &amp; STORED PROCEDURES</vt:lpstr>
      <vt:lpstr>TRIGGERS, FUNCTIONS &amp; STORED PROCEDURES</vt:lpstr>
      <vt:lpstr>TRIGGERS, FUNCTIONS &amp; STORED PROCEDURES</vt:lpstr>
      <vt:lpstr>TRIGGERS, FUNCTIONS &amp; STORED PROCEDURES</vt:lpstr>
      <vt:lpstr>TRIGGERS, FUNCTIONS &amp; STORED PROCEDURES</vt:lpstr>
      <vt:lpstr>TRIGGERS, FUNCTIONS &amp; STORED PROCEDURES</vt:lpstr>
      <vt:lpstr>TERMS</vt:lpstr>
      <vt:lpstr>SUMMARY</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2014-04-15T01:17:52Z</dcterms:created>
  <dcterms:modified xsi:type="dcterms:W3CDTF">2015-08-23T19:20:07Z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