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26"/>
  </p:notesMasterIdLst>
  <p:sldIdLst>
    <p:sldId id="256" r:id="rId2"/>
    <p:sldId id="266" r:id="rId3"/>
    <p:sldId id="267" r:id="rId4"/>
    <p:sldId id="306" r:id="rId5"/>
    <p:sldId id="308" r:id="rId6"/>
    <p:sldId id="309" r:id="rId7"/>
    <p:sldId id="310" r:id="rId8"/>
    <p:sldId id="311" r:id="rId9"/>
    <p:sldId id="312" r:id="rId10"/>
    <p:sldId id="313" r:id="rId11"/>
    <p:sldId id="314" r:id="rId12"/>
    <p:sldId id="315" r:id="rId13"/>
    <p:sldId id="317" r:id="rId14"/>
    <p:sldId id="323" r:id="rId15"/>
    <p:sldId id="275" r:id="rId16"/>
    <p:sldId id="316" r:id="rId17"/>
    <p:sldId id="318" r:id="rId18"/>
    <p:sldId id="319" r:id="rId19"/>
    <p:sldId id="320" r:id="rId20"/>
    <p:sldId id="321" r:id="rId21"/>
    <p:sldId id="322" r:id="rId22"/>
    <p:sldId id="324" r:id="rId23"/>
    <p:sldId id="325" r:id="rId24"/>
    <p:sldId id="26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1124" autoAdjust="0"/>
  </p:normalViewPr>
  <p:slideViewPr>
    <p:cSldViewPr snapToGrid="0">
      <p:cViewPr varScale="1">
        <p:scale>
          <a:sx n="49" d="100"/>
          <a:sy n="49" d="100"/>
        </p:scale>
        <p:origin x="80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9</a:t>
            </a:fld>
            <a:endParaRPr lang="en-US"/>
          </a:p>
        </p:txBody>
      </p:sp>
    </p:spTree>
    <p:extLst>
      <p:ext uri="{BB962C8B-B14F-4D97-AF65-F5344CB8AC3E}">
        <p14:creationId xmlns:p14="http://schemas.microsoft.com/office/powerpoint/2010/main" val="189060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10</a:t>
            </a:fld>
            <a:endParaRPr lang="en-US"/>
          </a:p>
        </p:txBody>
      </p:sp>
    </p:spTree>
    <p:extLst>
      <p:ext uri="{BB962C8B-B14F-4D97-AF65-F5344CB8AC3E}">
        <p14:creationId xmlns:p14="http://schemas.microsoft.com/office/powerpoint/2010/main" val="154905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11</a:t>
            </a:fld>
            <a:endParaRPr lang="en-US"/>
          </a:p>
        </p:txBody>
      </p:sp>
    </p:spTree>
    <p:extLst>
      <p:ext uri="{BB962C8B-B14F-4D97-AF65-F5344CB8AC3E}">
        <p14:creationId xmlns:p14="http://schemas.microsoft.com/office/powerpoint/2010/main" val="355990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15</a:t>
            </a:fld>
            <a:endParaRPr lang="en-US"/>
          </a:p>
        </p:txBody>
      </p:sp>
    </p:spTree>
    <p:extLst>
      <p:ext uri="{BB962C8B-B14F-4D97-AF65-F5344CB8AC3E}">
        <p14:creationId xmlns:p14="http://schemas.microsoft.com/office/powerpoint/2010/main" val="1342304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11/4/2015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11/4/2015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a:t>
            </a:r>
            <a:r>
              <a:rPr lang="en-US" dirty="0" smtClean="0"/>
              <a:t>Disaster Recovery</a:t>
            </a:r>
            <a:endParaRPr lang="en-US" dirty="0"/>
          </a:p>
        </p:txBody>
      </p:sp>
      <p:sp>
        <p:nvSpPr>
          <p:cNvPr id="3" name="Subtitle 2"/>
          <p:cNvSpPr>
            <a:spLocks noGrp="1"/>
          </p:cNvSpPr>
          <p:nvPr>
            <p:ph type="subTitle" idx="1"/>
          </p:nvPr>
        </p:nvSpPr>
        <p:spPr/>
        <p:txBody>
          <a:bodyPr/>
          <a:lstStyle/>
          <a:p>
            <a:r>
              <a:rPr lang="en-US" dirty="0" smtClean="0"/>
              <a:t>Performing Disaster Recovery Operations</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351934"/>
          </a:xfrm>
        </p:spPr>
        <p:txBody>
          <a:bodyPr>
            <a:normAutofit/>
          </a:bodyPr>
          <a:lstStyle/>
          <a:p>
            <a:r>
              <a:rPr lang="en-US" dirty="0" smtClean="0"/>
              <a:t>Simple Recovery Model requires the least amount of administration.</a:t>
            </a:r>
          </a:p>
          <a:p>
            <a:endParaRPr lang="en-US" dirty="0" smtClean="0"/>
          </a:p>
          <a:p>
            <a:endParaRPr lang="en-US" dirty="0"/>
          </a:p>
          <a:p>
            <a:endParaRPr lang="en-US" dirty="0"/>
          </a:p>
          <a:p>
            <a:endParaRPr lang="en-US" dirty="0" smtClean="0"/>
          </a:p>
          <a:p>
            <a:endParaRPr lang="en-US" dirty="0" smtClean="0"/>
          </a:p>
          <a:p>
            <a:endParaRPr lang="en-US" dirty="0"/>
          </a:p>
          <a:p>
            <a:endParaRPr lang="en-US" dirty="0" smtClean="0"/>
          </a:p>
          <a:p>
            <a:pPr marL="0" indent="0">
              <a:buNone/>
            </a:pPr>
            <a:endParaRPr lang="en-US" dirty="0"/>
          </a:p>
          <a:p>
            <a:r>
              <a:rPr lang="en-US" dirty="0" smtClean="0"/>
              <a:t>Simple Recovery Model performing full and differential backups each day.</a:t>
            </a:r>
            <a:endParaRPr lang="en-US" dirty="0"/>
          </a:p>
        </p:txBody>
      </p:sp>
      <p:pic>
        <p:nvPicPr>
          <p:cNvPr id="6" name="Picture 5" descr="Fig07-03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9355" y="3017922"/>
            <a:ext cx="7848600" cy="2760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837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351934"/>
          </a:xfrm>
        </p:spPr>
        <p:txBody>
          <a:bodyPr>
            <a:normAutofit/>
          </a:bodyPr>
          <a:lstStyle/>
          <a:p>
            <a:r>
              <a:rPr lang="en-US" dirty="0"/>
              <a:t>Full recovery model is regarded as the model of choice to restore a database to an earlier point in time</a:t>
            </a:r>
          </a:p>
          <a:p>
            <a:pPr lvl="1"/>
            <a:r>
              <a:rPr lang="en-US" sz="1800" dirty="0"/>
              <a:t>Full recovery model uses full backups, differential backups and transaction logs to restore a database to a point in time very close to when a system failure </a:t>
            </a:r>
            <a:r>
              <a:rPr lang="en-US" sz="1800" dirty="0" smtClean="0"/>
              <a:t>occurred</a:t>
            </a:r>
          </a:p>
          <a:p>
            <a:r>
              <a:rPr lang="en-US" dirty="0"/>
              <a:t>Location of the transaction log</a:t>
            </a:r>
          </a:p>
          <a:p>
            <a:pPr lvl="1"/>
            <a:r>
              <a:rPr lang="en-US" sz="1800" dirty="0"/>
              <a:t>It is strongly recommended that the transaction log for a mission-critical database be placed on a separate physical disk than the data</a:t>
            </a:r>
          </a:p>
          <a:p>
            <a:r>
              <a:rPr lang="en-US" dirty="0"/>
              <a:t>Transaction logs in bulk-logged recovery model</a:t>
            </a:r>
          </a:p>
          <a:p>
            <a:pPr lvl="1"/>
            <a:r>
              <a:rPr lang="en-US" sz="1800" dirty="0"/>
              <a:t>Like full recovery model, bulk-logged provides optimal performance and limited exposure to data loss</a:t>
            </a:r>
          </a:p>
          <a:p>
            <a:pPr lvl="2"/>
            <a:r>
              <a:rPr lang="en-US" sz="1800" dirty="0"/>
              <a:t>Differentiating factor between the two models is how operations are </a:t>
            </a:r>
            <a:r>
              <a:rPr lang="en-US" sz="1800" dirty="0" smtClean="0"/>
              <a:t>logged</a:t>
            </a:r>
            <a:endParaRPr lang="en-US" sz="1800" dirty="0"/>
          </a:p>
        </p:txBody>
      </p:sp>
    </p:spTree>
    <p:extLst>
      <p:ext uri="{BB962C8B-B14F-4D97-AF65-F5344CB8AC3E}">
        <p14:creationId xmlns:p14="http://schemas.microsoft.com/office/powerpoint/2010/main" val="106578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336168"/>
          </a:xfrm>
        </p:spPr>
        <p:txBody>
          <a:bodyPr/>
          <a:lstStyle/>
          <a:p>
            <a:r>
              <a:rPr lang="en-US" dirty="0"/>
              <a:t>Full recovery model performing both full and transaction log backups</a:t>
            </a:r>
          </a:p>
          <a:p>
            <a:endParaRPr lang="en-US" dirty="0" smtClean="0"/>
          </a:p>
          <a:p>
            <a:endParaRPr lang="en-US" dirty="0"/>
          </a:p>
          <a:p>
            <a:endParaRPr lang="en-US" dirty="0" smtClean="0"/>
          </a:p>
          <a:p>
            <a:endParaRPr lang="en-US" dirty="0"/>
          </a:p>
          <a:p>
            <a:endParaRPr lang="en-US" dirty="0" smtClean="0"/>
          </a:p>
          <a:p>
            <a:r>
              <a:rPr lang="en-US" dirty="0"/>
              <a:t>Full recovery model performing full, differential and transaction </a:t>
            </a:r>
            <a:r>
              <a:rPr lang="en-US" dirty="0" smtClean="0"/>
              <a:t>logs</a:t>
            </a:r>
          </a:p>
          <a:p>
            <a:endParaRPr lang="en-US" dirty="0" smtClean="0"/>
          </a:p>
          <a:p>
            <a:endParaRPr lang="en-US" dirty="0"/>
          </a:p>
          <a:p>
            <a:endParaRPr lang="en-US" dirty="0" smtClean="0"/>
          </a:p>
          <a:p>
            <a:endParaRPr lang="en-US" dirty="0"/>
          </a:p>
        </p:txBody>
      </p:sp>
      <p:pic>
        <p:nvPicPr>
          <p:cNvPr id="4" name="Picture 3" descr="Fig07-04_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6099" y="2535369"/>
            <a:ext cx="6019800" cy="18811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Fig07-05_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6099" y="4997661"/>
            <a:ext cx="6019800" cy="183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57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336168"/>
          </a:xfrm>
        </p:spPr>
        <p:txBody>
          <a:bodyPr/>
          <a:lstStyle/>
          <a:p>
            <a:r>
              <a:rPr lang="en-US" dirty="0"/>
              <a:t>SQL Server </a:t>
            </a:r>
            <a:r>
              <a:rPr lang="en-US" dirty="0" smtClean="0"/>
              <a:t>Enterprise </a:t>
            </a:r>
            <a:r>
              <a:rPr lang="en-US" dirty="0"/>
              <a:t>Manager directions to configure the database Recovery Model: In SQL Server Enterprise Manager, open the 'Databases' folder. Once the database folder is expanded, right click on the database and select the 'Properties' option. The 'Database Properties' window will open. Click on the 'Options' tab and the recovery model will be listed in the middle of the screen. Click on the drop down box to select the needed recovery model. On the bottom of the screen click 'OK' to save the Recovery Model.</a:t>
            </a:r>
          </a:p>
          <a:p>
            <a:r>
              <a:rPr lang="en-US" dirty="0"/>
              <a:t>SQL Server </a:t>
            </a:r>
            <a:r>
              <a:rPr lang="en-US" dirty="0" smtClean="0"/>
              <a:t>Transact-SQL </a:t>
            </a:r>
            <a:r>
              <a:rPr lang="en-US" dirty="0"/>
              <a:t>directions for ALTER DATABASE commands to configure the database Recovery Model</a:t>
            </a:r>
            <a:r>
              <a:rPr lang="en-US" dirty="0" smtClean="0"/>
              <a:t>:</a:t>
            </a:r>
          </a:p>
          <a:p>
            <a:pPr lvl="1"/>
            <a:r>
              <a:rPr lang="en-US" dirty="0"/>
              <a:t>ALTER DATABASE </a:t>
            </a:r>
            <a:r>
              <a:rPr lang="en-US" dirty="0" smtClean="0"/>
              <a:t>AdventureWorks_2012 </a:t>
            </a:r>
            <a:r>
              <a:rPr lang="en-US" dirty="0"/>
              <a:t>SET RECOVERY FULL GO </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84005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Consistency</a:t>
            </a:r>
            <a:endParaRPr lang="en-US" dirty="0"/>
          </a:p>
        </p:txBody>
      </p:sp>
      <p:sp>
        <p:nvSpPr>
          <p:cNvPr id="3" name="Content Placeholder 2"/>
          <p:cNvSpPr>
            <a:spLocks noGrp="1"/>
          </p:cNvSpPr>
          <p:nvPr>
            <p:ph idx="1"/>
          </p:nvPr>
        </p:nvSpPr>
        <p:spPr>
          <a:xfrm>
            <a:off x="818712" y="2222287"/>
            <a:ext cx="10554574" cy="4336168"/>
          </a:xfrm>
        </p:spPr>
        <p:txBody>
          <a:bodyPr>
            <a:normAutofit/>
          </a:bodyPr>
          <a:lstStyle/>
          <a:p>
            <a:r>
              <a:rPr lang="en-US" dirty="0"/>
              <a:t>System and software errors can cause low-level errors in data and page allocations of a database</a:t>
            </a:r>
          </a:p>
          <a:p>
            <a:r>
              <a:rPr lang="en-US" dirty="0"/>
              <a:t>DBCC CHECKDB validates consistency of everything in a database</a:t>
            </a:r>
          </a:p>
          <a:p>
            <a:pPr lvl="1"/>
            <a:r>
              <a:rPr lang="en-US" sz="1800" dirty="0"/>
              <a:t>For each table in a database (including its indexes), DBCC CHECKDB checks that:</a:t>
            </a:r>
          </a:p>
          <a:p>
            <a:pPr lvl="2"/>
            <a:r>
              <a:rPr lang="en-US" sz="1800" dirty="0"/>
              <a:t>Indexes and data pages are linked correctly on a hard drive</a:t>
            </a:r>
          </a:p>
          <a:p>
            <a:pPr lvl="2"/>
            <a:r>
              <a:rPr lang="en-US" sz="1800" dirty="0"/>
              <a:t>Indexes are arranged in their proper sort order</a:t>
            </a:r>
          </a:p>
          <a:p>
            <a:pPr lvl="2"/>
            <a:r>
              <a:rPr lang="en-US" sz="1800" dirty="0"/>
              <a:t>All pointers are valid</a:t>
            </a:r>
          </a:p>
          <a:p>
            <a:pPr lvl="2"/>
            <a:r>
              <a:rPr lang="en-US" sz="1800" dirty="0"/>
              <a:t>Data is spread out evenly across pages</a:t>
            </a:r>
          </a:p>
        </p:txBody>
      </p:sp>
    </p:spTree>
    <p:extLst>
      <p:ext uri="{BB962C8B-B14F-4D97-AF65-F5344CB8AC3E}">
        <p14:creationId xmlns:p14="http://schemas.microsoft.com/office/powerpoint/2010/main" val="2465493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Operations</a:t>
            </a:r>
            <a:endParaRPr lang="en-US" dirty="0"/>
          </a:p>
        </p:txBody>
      </p:sp>
      <p:sp>
        <p:nvSpPr>
          <p:cNvPr id="3" name="Content Placeholder 2"/>
          <p:cNvSpPr>
            <a:spLocks noGrp="1"/>
          </p:cNvSpPr>
          <p:nvPr>
            <p:ph idx="1"/>
          </p:nvPr>
        </p:nvSpPr>
        <p:spPr>
          <a:xfrm>
            <a:off x="818712" y="2247687"/>
            <a:ext cx="10554574" cy="4419813"/>
          </a:xfrm>
        </p:spPr>
        <p:txBody>
          <a:bodyPr>
            <a:normAutofit/>
          </a:bodyPr>
          <a:lstStyle/>
          <a:p>
            <a:r>
              <a:rPr lang="en-US" dirty="0"/>
              <a:t>Once the database recovery model has been identified, it is necessary to decide which backup method needs to be instituted for your backup and recovery procedures. There are several options and each has advantages and disadvantages. The backup options can be configured with either the Maintenance Plan Wizard, Enterprise Manager or through the use of T-SQL commands.</a:t>
            </a:r>
          </a:p>
          <a:p>
            <a:r>
              <a:rPr lang="en-US" dirty="0" smtClean="0"/>
              <a:t>Databases </a:t>
            </a:r>
            <a:r>
              <a:rPr lang="en-US" dirty="0"/>
              <a:t>can be backed up to disk, to tape, or to a network path. Regardless of the destination, database backups should be executed regularly to protect the database from data loss and downtime. Using database backups, a DBA can restore from the last backup or to a specific point in time. In this chapter, you will learn how to back up and restore a database. </a:t>
            </a:r>
            <a:endParaRPr lang="en-US" dirty="0" smtClean="0"/>
          </a:p>
        </p:txBody>
      </p:sp>
    </p:spTree>
    <p:extLst>
      <p:ext uri="{BB962C8B-B14F-4D97-AF65-F5344CB8AC3E}">
        <p14:creationId xmlns:p14="http://schemas.microsoft.com/office/powerpoint/2010/main" val="30547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Operations</a:t>
            </a:r>
            <a:endParaRPr lang="en-US" dirty="0"/>
          </a:p>
        </p:txBody>
      </p:sp>
      <p:sp>
        <p:nvSpPr>
          <p:cNvPr id="3" name="Content Placeholder 2"/>
          <p:cNvSpPr>
            <a:spLocks noGrp="1"/>
          </p:cNvSpPr>
          <p:nvPr>
            <p:ph idx="1"/>
          </p:nvPr>
        </p:nvSpPr>
        <p:spPr>
          <a:xfrm>
            <a:off x="818712" y="2222288"/>
            <a:ext cx="10554574" cy="4509588"/>
          </a:xfrm>
        </p:spPr>
        <p:txBody>
          <a:bodyPr>
            <a:normAutofit/>
          </a:bodyPr>
          <a:lstStyle/>
          <a:p>
            <a:r>
              <a:rPr lang="en-US" dirty="0"/>
              <a:t>Issues to consider when deciding how to use the backup operation provided with SQL Server:</a:t>
            </a:r>
          </a:p>
          <a:p>
            <a:pPr lvl="1"/>
            <a:r>
              <a:rPr lang="en-US" sz="1800" dirty="0"/>
              <a:t>The time it takes to perform the operation (especially when the operation is executed while users are accessing the database)</a:t>
            </a:r>
          </a:p>
          <a:p>
            <a:pPr lvl="1"/>
            <a:r>
              <a:rPr lang="en-US" sz="1800" dirty="0"/>
              <a:t>The amount of data loss that is acceptable within the system</a:t>
            </a:r>
          </a:p>
          <a:p>
            <a:pPr lvl="1"/>
            <a:r>
              <a:rPr lang="en-US" sz="1800" dirty="0"/>
              <a:t>The time it would take to restore the database to an operational status in the event of a </a:t>
            </a:r>
            <a:r>
              <a:rPr lang="en-US" sz="1800" dirty="0" smtClean="0"/>
              <a:t>failure</a:t>
            </a:r>
            <a:endParaRPr lang="en-US" dirty="0" smtClean="0"/>
          </a:p>
          <a:p>
            <a:r>
              <a:rPr lang="en-US" dirty="0" smtClean="0"/>
              <a:t>Backing </a:t>
            </a:r>
            <a:r>
              <a:rPr lang="en-US" dirty="0"/>
              <a:t>up databases is the second most important task that a DBA should perform. So what is the most important task? Recovering databases. This is why it is important that a DBA regularly take backups. However, coupled with taking the backups, the DBA should regularly test </a:t>
            </a:r>
            <a:r>
              <a:rPr lang="en-US" dirty="0" smtClean="0"/>
              <a:t>those </a:t>
            </a:r>
            <a:r>
              <a:rPr lang="en-US" dirty="0"/>
              <a:t>backups. </a:t>
            </a:r>
            <a:endParaRPr lang="en-US" dirty="0" smtClean="0"/>
          </a:p>
          <a:p>
            <a:r>
              <a:rPr lang="en-US" dirty="0"/>
              <a:t>Databases can be restored from a backup or set of backups using both Enterprise Manager and T-SQL statements</a:t>
            </a:r>
          </a:p>
          <a:p>
            <a:endParaRPr lang="en-US" dirty="0"/>
          </a:p>
        </p:txBody>
      </p:sp>
    </p:spTree>
    <p:extLst>
      <p:ext uri="{BB962C8B-B14F-4D97-AF65-F5344CB8AC3E}">
        <p14:creationId xmlns:p14="http://schemas.microsoft.com/office/powerpoint/2010/main" val="1465364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Operations</a:t>
            </a:r>
            <a:endParaRPr lang="en-US" dirty="0"/>
          </a:p>
        </p:txBody>
      </p:sp>
      <p:sp>
        <p:nvSpPr>
          <p:cNvPr id="3" name="Content Placeholder 2"/>
          <p:cNvSpPr>
            <a:spLocks noGrp="1"/>
          </p:cNvSpPr>
          <p:nvPr>
            <p:ph idx="1"/>
          </p:nvPr>
        </p:nvSpPr>
        <p:spPr>
          <a:xfrm>
            <a:off x="818712" y="2222288"/>
            <a:ext cx="10554574" cy="4509588"/>
          </a:xfrm>
        </p:spPr>
        <p:txBody>
          <a:bodyPr>
            <a:normAutofit/>
          </a:bodyPr>
          <a:lstStyle/>
          <a:p>
            <a:r>
              <a:rPr lang="en-US" dirty="0"/>
              <a:t>Below outlines the available backup options:</a:t>
            </a:r>
          </a:p>
          <a:p>
            <a:r>
              <a:rPr lang="en-US" b="1" i="1" dirty="0"/>
              <a:t>Database</a:t>
            </a:r>
            <a:r>
              <a:rPr lang="en-US" dirty="0"/>
              <a:t/>
            </a:r>
            <a:br>
              <a:rPr lang="en-US" dirty="0"/>
            </a:br>
            <a:r>
              <a:rPr lang="en-US" dirty="0"/>
              <a:t>This option creates a full copy of the database. A complete snapshot of your database is created at the time the backup occurs.</a:t>
            </a:r>
          </a:p>
          <a:p>
            <a:r>
              <a:rPr lang="en-US" b="1" i="1" dirty="0"/>
              <a:t>Transaction</a:t>
            </a:r>
            <a:r>
              <a:rPr lang="en-US" dirty="0"/>
              <a:t/>
            </a:r>
            <a:br>
              <a:rPr lang="en-US" dirty="0"/>
            </a:br>
            <a:r>
              <a:rPr lang="en-US" dirty="0"/>
              <a:t>This option provides a copy of the active transaction log. Transaction log backups operate in conjunction with database backups to allow you to append transactions that have occurred since the last database backup. If successive logs are created, each log creates a set of the new transactions since the last transaction log backup.</a:t>
            </a:r>
          </a:p>
          <a:p>
            <a:endParaRPr lang="en-US" dirty="0"/>
          </a:p>
        </p:txBody>
      </p:sp>
    </p:spTree>
    <p:extLst>
      <p:ext uri="{BB962C8B-B14F-4D97-AF65-F5344CB8AC3E}">
        <p14:creationId xmlns:p14="http://schemas.microsoft.com/office/powerpoint/2010/main" val="84147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Operations</a:t>
            </a:r>
            <a:endParaRPr lang="en-US" dirty="0"/>
          </a:p>
        </p:txBody>
      </p:sp>
      <p:sp>
        <p:nvSpPr>
          <p:cNvPr id="3" name="Content Placeholder 2"/>
          <p:cNvSpPr>
            <a:spLocks noGrp="1"/>
          </p:cNvSpPr>
          <p:nvPr>
            <p:ph idx="1"/>
          </p:nvPr>
        </p:nvSpPr>
        <p:spPr>
          <a:xfrm>
            <a:off x="818712" y="2222288"/>
            <a:ext cx="10554574" cy="4509588"/>
          </a:xfrm>
        </p:spPr>
        <p:txBody>
          <a:bodyPr>
            <a:normAutofit fontScale="92500" lnSpcReduction="10000"/>
          </a:bodyPr>
          <a:lstStyle/>
          <a:p>
            <a:r>
              <a:rPr lang="en-US" dirty="0"/>
              <a:t>Below outlines the available backup options:</a:t>
            </a:r>
          </a:p>
          <a:p>
            <a:r>
              <a:rPr lang="en-US" b="1" i="1" dirty="0"/>
              <a:t>Database</a:t>
            </a:r>
            <a:r>
              <a:rPr lang="en-US" dirty="0"/>
              <a:t/>
            </a:r>
            <a:br>
              <a:rPr lang="en-US" dirty="0"/>
            </a:br>
            <a:r>
              <a:rPr lang="en-US" dirty="0"/>
              <a:t>This option creates a full copy of the database. A complete snapshot of your database is created at the time the backup occurs.</a:t>
            </a:r>
          </a:p>
          <a:p>
            <a:r>
              <a:rPr lang="en-US" b="1" i="1" dirty="0"/>
              <a:t>Transaction</a:t>
            </a:r>
            <a:r>
              <a:rPr lang="en-US" dirty="0"/>
              <a:t/>
            </a:r>
            <a:br>
              <a:rPr lang="en-US" dirty="0"/>
            </a:br>
            <a:r>
              <a:rPr lang="en-US" dirty="0"/>
              <a:t>This option provides a copy of the active transaction log. Transaction log backups operate in conjunction with database backups to allow you to append transactions that have occurred since the last database backup. If successive logs are created, each log creates a set of the new transactions since the last transaction log backup</a:t>
            </a:r>
            <a:r>
              <a:rPr lang="en-US" dirty="0" smtClean="0"/>
              <a:t>.</a:t>
            </a:r>
          </a:p>
          <a:p>
            <a:r>
              <a:rPr lang="en-US" b="1" i="1" dirty="0"/>
              <a:t>Differential</a:t>
            </a:r>
            <a:r>
              <a:rPr lang="en-US" dirty="0"/>
              <a:t/>
            </a:r>
            <a:br>
              <a:rPr lang="en-US" dirty="0"/>
            </a:br>
            <a:r>
              <a:rPr lang="en-US" dirty="0"/>
              <a:t>This option copies only the database pages which have been modified after the last database backup. If successive differential backups are created, only the most recent differential backup is required for the recovery process. Differential backups are leveraged in combination with full backups. It is necessary to execute a full backup first and then execute the Differential backups on the needed interval. In addition, it is possible to use transaction log backups with differential backups based on the backup schedule</a:t>
            </a:r>
            <a:r>
              <a:rPr lang="en-US" dirty="0" smtClean="0"/>
              <a:t>.</a:t>
            </a:r>
            <a:endParaRPr lang="en-US" dirty="0"/>
          </a:p>
        </p:txBody>
      </p:sp>
    </p:spTree>
    <p:extLst>
      <p:ext uri="{BB962C8B-B14F-4D97-AF65-F5344CB8AC3E}">
        <p14:creationId xmlns:p14="http://schemas.microsoft.com/office/powerpoint/2010/main" val="1279615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Operations</a:t>
            </a:r>
            <a:endParaRPr lang="en-US" dirty="0"/>
          </a:p>
        </p:txBody>
      </p:sp>
      <p:sp>
        <p:nvSpPr>
          <p:cNvPr id="3" name="Content Placeholder 2"/>
          <p:cNvSpPr>
            <a:spLocks noGrp="1"/>
          </p:cNvSpPr>
          <p:nvPr>
            <p:ph idx="1"/>
          </p:nvPr>
        </p:nvSpPr>
        <p:spPr>
          <a:xfrm>
            <a:off x="818712" y="2222288"/>
            <a:ext cx="10554574" cy="4509588"/>
          </a:xfrm>
        </p:spPr>
        <p:txBody>
          <a:bodyPr>
            <a:normAutofit/>
          </a:bodyPr>
          <a:lstStyle/>
          <a:p>
            <a:r>
              <a:rPr lang="en-US" dirty="0"/>
              <a:t>Below outlines the available backup options:</a:t>
            </a:r>
          </a:p>
          <a:p>
            <a:r>
              <a:rPr lang="en-US" b="1" i="1" dirty="0"/>
              <a:t>File or </a:t>
            </a:r>
            <a:r>
              <a:rPr lang="en-US" b="1" i="1" dirty="0" err="1"/>
              <a:t>Filegroup</a:t>
            </a:r>
            <a:r>
              <a:rPr lang="en-US" b="1" dirty="0"/>
              <a:t/>
            </a:r>
            <a:br>
              <a:rPr lang="en-US" b="1" dirty="0"/>
            </a:br>
            <a:r>
              <a:rPr lang="en-US" dirty="0"/>
              <a:t>For very large databases, an option is available for executing database file or </a:t>
            </a:r>
            <a:r>
              <a:rPr lang="en-US" dirty="0" err="1"/>
              <a:t>filegroup</a:t>
            </a:r>
            <a:r>
              <a:rPr lang="en-US" dirty="0"/>
              <a:t> backups. These backups allow you to backup a single data file at a time. One of the drawbacks with this option is that it requires more effort in planning the backup and recovery process as well as your overall database design. In most instances you only have one data file and one log file for each database and therefore this option does not make sense. Also, in order to use </a:t>
            </a:r>
            <a:r>
              <a:rPr lang="en-US" dirty="0" err="1"/>
              <a:t>filegroup</a:t>
            </a:r>
            <a:r>
              <a:rPr lang="en-US" dirty="0"/>
              <a:t> backups you must use transaction log backups in conjunction with this backup method.</a:t>
            </a:r>
          </a:p>
          <a:p>
            <a:r>
              <a:rPr lang="en-US" b="1" i="1" dirty="0"/>
              <a:t>Snapshot Backups</a:t>
            </a:r>
            <a:r>
              <a:rPr lang="en-US" dirty="0"/>
              <a:t/>
            </a:r>
            <a:br>
              <a:rPr lang="en-US" dirty="0"/>
            </a:br>
            <a:r>
              <a:rPr lang="en-US" dirty="0"/>
              <a:t>Using third party tools, such as Storage Area Network (SAN) solutions, you have the ability to capture file level snapshots of the database to replicate the complete database files to other disk drives on the SAN. Unfortunately, this method is expensive and not an option for most database installations.</a:t>
            </a:r>
          </a:p>
        </p:txBody>
      </p:sp>
    </p:spTree>
    <p:extLst>
      <p:ext uri="{BB962C8B-B14F-4D97-AF65-F5344CB8AC3E}">
        <p14:creationId xmlns:p14="http://schemas.microsoft.com/office/powerpoint/2010/main" val="85389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a:t>Understand backup operations and recovery models</a:t>
            </a:r>
          </a:p>
          <a:p>
            <a:r>
              <a:rPr lang="en-US" dirty="0"/>
              <a:t>Create database devices</a:t>
            </a:r>
          </a:p>
          <a:p>
            <a:r>
              <a:rPr lang="en-US" dirty="0"/>
              <a:t>Create full database, differential database and transaction log backups</a:t>
            </a:r>
          </a:p>
          <a:p>
            <a:r>
              <a:rPr lang="en-US" dirty="0"/>
              <a:t>Use backups to restore a </a:t>
            </a:r>
            <a:r>
              <a:rPr lang="en-US" dirty="0" smtClean="0"/>
              <a:t>database</a:t>
            </a:r>
          </a:p>
          <a:p>
            <a:r>
              <a:rPr lang="en-US" dirty="0"/>
              <a:t>Configure log shipping</a:t>
            </a:r>
          </a:p>
          <a:p>
            <a:r>
              <a:rPr lang="en-US" dirty="0"/>
              <a:t>Use the Database Maintenance Plan Wizard to create a disaster recovery plan</a:t>
            </a:r>
          </a:p>
          <a:p>
            <a:r>
              <a:rPr lang="en-US" dirty="0"/>
              <a:t>Ensure the consistency of databases using DBCC T-SQL </a:t>
            </a:r>
            <a:r>
              <a:rPr lang="en-US" dirty="0" smtClean="0"/>
              <a:t>statements</a:t>
            </a:r>
            <a:endParaRPr lang="en-US" dirty="0"/>
          </a:p>
          <a:p>
            <a:r>
              <a:rPr lang="en-US" dirty="0"/>
              <a:t>Understand the different types of replication. </a:t>
            </a:r>
          </a:p>
          <a:p>
            <a:r>
              <a:rPr lang="en-US" dirty="0" smtClean="0"/>
              <a:t>Understand </a:t>
            </a:r>
            <a:r>
              <a:rPr lang="en-US" dirty="0"/>
              <a:t>the different replication agents. </a:t>
            </a:r>
          </a:p>
          <a:p>
            <a:r>
              <a:rPr lang="en-US" dirty="0" smtClean="0"/>
              <a:t>Configure </a:t>
            </a:r>
            <a:r>
              <a:rPr lang="en-US" dirty="0"/>
              <a:t>and monitor replication. </a:t>
            </a:r>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Operations</a:t>
            </a:r>
            <a:endParaRPr lang="en-US" dirty="0"/>
          </a:p>
        </p:txBody>
      </p:sp>
      <p:sp>
        <p:nvSpPr>
          <p:cNvPr id="3" name="Content Placeholder 2"/>
          <p:cNvSpPr>
            <a:spLocks noGrp="1"/>
          </p:cNvSpPr>
          <p:nvPr>
            <p:ph idx="1"/>
          </p:nvPr>
        </p:nvSpPr>
        <p:spPr>
          <a:xfrm>
            <a:off x="818712" y="2222288"/>
            <a:ext cx="10554574" cy="4509588"/>
          </a:xfrm>
        </p:spPr>
        <p:txBody>
          <a:bodyPr>
            <a:normAutofit/>
          </a:bodyPr>
          <a:lstStyle/>
          <a:p>
            <a:r>
              <a:rPr lang="en-US" dirty="0" smtClean="0"/>
              <a:t>Backup Commands:</a:t>
            </a:r>
            <a:endParaRPr lang="en-US" dirty="0"/>
          </a:p>
          <a:p>
            <a:r>
              <a:rPr lang="en-US" dirty="0"/>
              <a:t>There are primarily two options when constructing backup commands, either backing up the database or the transaction </a:t>
            </a:r>
            <a:r>
              <a:rPr lang="en-US" dirty="0" smtClean="0"/>
              <a:t>log.</a:t>
            </a:r>
          </a:p>
          <a:p>
            <a:r>
              <a:rPr lang="en-US" b="1" dirty="0" smtClean="0"/>
              <a:t>Database</a:t>
            </a:r>
          </a:p>
          <a:p>
            <a:pPr lvl="1"/>
            <a:r>
              <a:rPr lang="en-US" dirty="0"/>
              <a:t>BACKUP DATABASE {</a:t>
            </a:r>
            <a:r>
              <a:rPr lang="en-US" dirty="0" err="1"/>
              <a:t>databasename</a:t>
            </a:r>
            <a:r>
              <a:rPr lang="en-US" dirty="0"/>
              <a:t>} TO {device}. </a:t>
            </a:r>
            <a:endParaRPr lang="en-US" dirty="0" smtClean="0"/>
          </a:p>
          <a:p>
            <a:r>
              <a:rPr lang="en-US" b="1" dirty="0" smtClean="0"/>
              <a:t>Differential</a:t>
            </a:r>
          </a:p>
          <a:p>
            <a:pPr lvl="1"/>
            <a:r>
              <a:rPr lang="en-US" dirty="0"/>
              <a:t>BACKUP DATABASE {</a:t>
            </a:r>
            <a:r>
              <a:rPr lang="en-US" dirty="0" err="1"/>
              <a:t>databasename</a:t>
            </a:r>
            <a:r>
              <a:rPr lang="en-US" dirty="0"/>
              <a:t>} TO {device}.WITH DIFFERENTIAL </a:t>
            </a:r>
            <a:endParaRPr lang="en-US" dirty="0" smtClean="0"/>
          </a:p>
          <a:p>
            <a:r>
              <a:rPr lang="en-US" b="1" dirty="0" err="1" smtClean="0"/>
              <a:t>Filegroup</a:t>
            </a:r>
            <a:endParaRPr lang="en-US" b="1" dirty="0" smtClean="0"/>
          </a:p>
          <a:p>
            <a:pPr lvl="1"/>
            <a:r>
              <a:rPr lang="en-US" dirty="0"/>
              <a:t>BACKUP DATABASE {</a:t>
            </a:r>
            <a:r>
              <a:rPr lang="en-US" dirty="0" err="1"/>
              <a:t>databasename</a:t>
            </a:r>
            <a:r>
              <a:rPr lang="en-US" dirty="0"/>
              <a:t>} FILE = {filename}, FILEGROUP = {</a:t>
            </a:r>
            <a:r>
              <a:rPr lang="en-US" dirty="0" err="1"/>
              <a:t>filegroup</a:t>
            </a:r>
            <a:r>
              <a:rPr lang="en-US" dirty="0"/>
              <a:t>} TO {device} </a:t>
            </a:r>
            <a:endParaRPr lang="en-US" dirty="0" smtClean="0"/>
          </a:p>
          <a:p>
            <a:r>
              <a:rPr lang="en-US" dirty="0" smtClean="0"/>
              <a:t>Log</a:t>
            </a:r>
          </a:p>
          <a:p>
            <a:pPr lvl="1"/>
            <a:r>
              <a:rPr lang="en-US" dirty="0"/>
              <a:t>BACKUP LOG {</a:t>
            </a:r>
            <a:r>
              <a:rPr lang="en-US" dirty="0" err="1"/>
              <a:t>databasename</a:t>
            </a:r>
            <a:r>
              <a:rPr lang="en-US" dirty="0"/>
              <a:t>} TO {device</a:t>
            </a:r>
          </a:p>
        </p:txBody>
      </p:sp>
    </p:spTree>
    <p:extLst>
      <p:ext uri="{BB962C8B-B14F-4D97-AF65-F5344CB8AC3E}">
        <p14:creationId xmlns:p14="http://schemas.microsoft.com/office/powerpoint/2010/main" val="577173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Plans</a:t>
            </a:r>
            <a:endParaRPr lang="en-US" dirty="0"/>
          </a:p>
        </p:txBody>
      </p:sp>
      <p:sp>
        <p:nvSpPr>
          <p:cNvPr id="3" name="Content Placeholder 2"/>
          <p:cNvSpPr>
            <a:spLocks noGrp="1"/>
          </p:cNvSpPr>
          <p:nvPr>
            <p:ph idx="1"/>
          </p:nvPr>
        </p:nvSpPr>
        <p:spPr>
          <a:xfrm>
            <a:off x="283779" y="2222287"/>
            <a:ext cx="11351173" cy="4525354"/>
          </a:xfrm>
        </p:spPr>
        <p:txBody>
          <a:bodyPr>
            <a:normAutofit fontScale="92500" lnSpcReduction="20000"/>
          </a:bodyPr>
          <a:lstStyle/>
          <a:p>
            <a:r>
              <a:rPr lang="en-US" dirty="0"/>
              <a:t>The only way to be ready for a disaster is to plan ahead and ensure that the SQL Server maintenance plan </a:t>
            </a:r>
            <a:r>
              <a:rPr lang="en-US" dirty="0" smtClean="0"/>
              <a:t>and </a:t>
            </a:r>
            <a:r>
              <a:rPr lang="en-US" dirty="0"/>
              <a:t>disaster recovery measures you have in place will work. </a:t>
            </a:r>
          </a:p>
          <a:p>
            <a:r>
              <a:rPr lang="en-US" dirty="0"/>
              <a:t>A good maintenance plan can do wonders if planned correctly, implemented successfully and managed appropriately and properly. </a:t>
            </a:r>
          </a:p>
          <a:p>
            <a:r>
              <a:rPr lang="en-US" dirty="0"/>
              <a:t>SQL Server provides a maintenance plan that help to implement appropriate measures to ensure that your database is safe and properly maintained. </a:t>
            </a:r>
          </a:p>
          <a:p>
            <a:r>
              <a:rPr lang="en-US" dirty="0"/>
              <a:t>So what is a database maintenance plan and how can you configure a good SQL Server maintenance plan? </a:t>
            </a:r>
          </a:p>
          <a:p>
            <a:r>
              <a:rPr lang="en-US" dirty="0"/>
              <a:t>A </a:t>
            </a:r>
            <a:r>
              <a:rPr lang="en-US" sz="1900" dirty="0"/>
              <a:t>maintenance</a:t>
            </a:r>
            <a:r>
              <a:rPr lang="en-US" dirty="0"/>
              <a:t> plan is a set of measures taken to ensure that a database is properly maintained and that routine backups are scheduled and handled. </a:t>
            </a:r>
          </a:p>
          <a:p>
            <a:r>
              <a:rPr lang="en-US" dirty="0"/>
              <a:t>Within SQL Server, a database maintenance plan can include tasks such as backups of the database, backups of the transaction log, </a:t>
            </a:r>
            <a:r>
              <a:rPr lang="en-US" dirty="0" err="1"/>
              <a:t>recomputing</a:t>
            </a:r>
            <a:r>
              <a:rPr lang="en-US" dirty="0"/>
              <a:t> statistics on the database, managing indexes and taking care of internal data storage issues. </a:t>
            </a:r>
          </a:p>
          <a:p>
            <a:r>
              <a:rPr lang="en-US" dirty="0"/>
              <a:t>A nice feature of SQL Server is that the maintenance plan can be configured by a wizard, which can help alleviate some of the burden of creating the plan. It can also ensure that the common features of the maintenance plan are taken care of. </a:t>
            </a:r>
          </a:p>
        </p:txBody>
      </p:sp>
    </p:spTree>
    <p:extLst>
      <p:ext uri="{BB962C8B-B14F-4D97-AF65-F5344CB8AC3E}">
        <p14:creationId xmlns:p14="http://schemas.microsoft.com/office/powerpoint/2010/main" val="1655450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Plans</a:t>
            </a:r>
            <a:endParaRPr lang="en-US" dirty="0"/>
          </a:p>
        </p:txBody>
      </p:sp>
      <p:sp>
        <p:nvSpPr>
          <p:cNvPr id="3" name="Content Placeholder 2"/>
          <p:cNvSpPr>
            <a:spLocks noGrp="1"/>
          </p:cNvSpPr>
          <p:nvPr>
            <p:ph idx="1"/>
          </p:nvPr>
        </p:nvSpPr>
        <p:spPr>
          <a:xfrm>
            <a:off x="818712" y="2222287"/>
            <a:ext cx="10554574" cy="4273106"/>
          </a:xfrm>
        </p:spPr>
        <p:txBody>
          <a:bodyPr>
            <a:normAutofit lnSpcReduction="10000"/>
          </a:bodyPr>
          <a:lstStyle/>
          <a:p>
            <a:r>
              <a:rPr lang="en-US" b="1" dirty="0"/>
              <a:t>Maintenance Plan Tasks Overview</a:t>
            </a:r>
          </a:p>
          <a:p>
            <a:r>
              <a:rPr lang="en-US" b="1" dirty="0"/>
              <a:t>Check Database Integrity</a:t>
            </a:r>
          </a:p>
          <a:p>
            <a:r>
              <a:rPr lang="en-US" dirty="0"/>
              <a:t>The Check Database Integrity task runs </a:t>
            </a:r>
            <a:r>
              <a:rPr lang="en-US" b="1" dirty="0"/>
              <a:t>DBCC CHECKDB</a:t>
            </a:r>
            <a:r>
              <a:rPr lang="en-US" dirty="0"/>
              <a:t> against selected databases and performs an internal consistency check on them to see if there are any problems with their integrity. While this task is very resource intensive, it is critical that you perform it on a regular basis, to ensure that your databases aren't damaged.</a:t>
            </a:r>
          </a:p>
          <a:p>
            <a:r>
              <a:rPr lang="en-US" b="1" dirty="0"/>
              <a:t>Shrink Database</a:t>
            </a:r>
          </a:p>
          <a:p>
            <a:r>
              <a:rPr lang="en-US" dirty="0"/>
              <a:t>Never use the Shrink Database task. Is that clear enough advice? While we will discuss why it is not a good idea to automatically shrink a database in Chapter 6, the point to keep in mind is that, if you ever need to shrink a database, it should be done manually.</a:t>
            </a:r>
          </a:p>
          <a:p>
            <a:r>
              <a:rPr lang="en-US" b="1" dirty="0" smtClean="0"/>
              <a:t>Rebuild Index</a:t>
            </a:r>
          </a:p>
          <a:p>
            <a:r>
              <a:rPr lang="en-US" dirty="0"/>
              <a:t>The Rebuild Index task runs the </a:t>
            </a:r>
            <a:r>
              <a:rPr lang="en-US" b="1" dirty="0"/>
              <a:t>ALTER INDEX</a:t>
            </a:r>
            <a:r>
              <a:rPr lang="en-US" dirty="0"/>
              <a:t> statement with the </a:t>
            </a:r>
            <a:r>
              <a:rPr lang="en-US" b="1" dirty="0"/>
              <a:t>REBUILD</a:t>
            </a:r>
            <a:r>
              <a:rPr lang="en-US" dirty="0"/>
              <a:t> option on indexes in the selected databases, by physically rebuilding indexes from scratch.</a:t>
            </a:r>
            <a:endParaRPr lang="en-US" b="1" dirty="0"/>
          </a:p>
        </p:txBody>
      </p:sp>
    </p:spTree>
    <p:extLst>
      <p:ext uri="{BB962C8B-B14F-4D97-AF65-F5344CB8AC3E}">
        <p14:creationId xmlns:p14="http://schemas.microsoft.com/office/powerpoint/2010/main" val="785682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Plans</a:t>
            </a:r>
            <a:endParaRPr lang="en-US" dirty="0"/>
          </a:p>
        </p:txBody>
      </p:sp>
      <p:sp>
        <p:nvSpPr>
          <p:cNvPr id="3" name="Content Placeholder 2"/>
          <p:cNvSpPr>
            <a:spLocks noGrp="1"/>
          </p:cNvSpPr>
          <p:nvPr>
            <p:ph idx="1"/>
          </p:nvPr>
        </p:nvSpPr>
        <p:spPr>
          <a:xfrm>
            <a:off x="283779" y="2222287"/>
            <a:ext cx="11698013" cy="4273106"/>
          </a:xfrm>
        </p:spPr>
        <p:txBody>
          <a:bodyPr>
            <a:noAutofit/>
          </a:bodyPr>
          <a:lstStyle/>
          <a:p>
            <a:r>
              <a:rPr lang="en-US" b="1" dirty="0"/>
              <a:t>Maintenance Plan Tasks </a:t>
            </a:r>
            <a:r>
              <a:rPr lang="en-US" b="1" dirty="0" smtClean="0"/>
              <a:t>Overview (Continued)</a:t>
            </a:r>
            <a:endParaRPr lang="en-US" b="1" dirty="0"/>
          </a:p>
          <a:p>
            <a:r>
              <a:rPr lang="en-US" b="1" dirty="0"/>
              <a:t>Execute SQL Server Agent Job</a:t>
            </a:r>
          </a:p>
          <a:p>
            <a:r>
              <a:rPr lang="en-US" dirty="0"/>
              <a:t>The Execute SQL Server Agent Job task allows you to select SQL Server Agent jobs (ones you have previously created), and to execute them as part of a Maintenance Plan. This feature offers you additional flexibility when performing database maintenance using the Maintenance Plan Wizard.</a:t>
            </a:r>
          </a:p>
          <a:p>
            <a:r>
              <a:rPr lang="en-US" b="1" dirty="0"/>
              <a:t>History Cleanup</a:t>
            </a:r>
          </a:p>
          <a:p>
            <a:r>
              <a:rPr lang="en-US" dirty="0"/>
              <a:t>The History Cleanup task deletes historical data from the </a:t>
            </a:r>
            <a:r>
              <a:rPr lang="en-US" dirty="0" err="1"/>
              <a:t>msdb</a:t>
            </a:r>
            <a:r>
              <a:rPr lang="en-US" dirty="0"/>
              <a:t> database, including historical data regarding backup and restore, SQL Server Agent and Maintenance Plans. </a:t>
            </a:r>
            <a:endParaRPr lang="en-US" dirty="0"/>
          </a:p>
          <a:p>
            <a:r>
              <a:rPr lang="en-US" b="1" dirty="0" smtClean="0"/>
              <a:t>Back </a:t>
            </a:r>
            <a:r>
              <a:rPr lang="en-US" b="1" dirty="0"/>
              <a:t>Up Database (</a:t>
            </a:r>
            <a:r>
              <a:rPr lang="en-US" b="1" dirty="0" smtClean="0"/>
              <a:t>Full, Differential, Log)</a:t>
            </a:r>
            <a:endParaRPr lang="en-US" b="1" dirty="0"/>
          </a:p>
          <a:p>
            <a:r>
              <a:rPr lang="en-US" dirty="0"/>
              <a:t>The Back Up Database (Full) task executes the </a:t>
            </a:r>
            <a:r>
              <a:rPr lang="en-US" b="1" dirty="0"/>
              <a:t>BACKUP DATABASE</a:t>
            </a:r>
            <a:r>
              <a:rPr lang="en-US" dirty="0"/>
              <a:t> statement and creates a full backup of the database. You will probably want to run this task daily against your system and production databases. In most cases, the databases you will be backing up with this task use the Full Recovery model, and you will also want to run the </a:t>
            </a:r>
            <a:r>
              <a:rPr lang="en-US" b="1" dirty="0"/>
              <a:t>Backup Database (Transaction Log)</a:t>
            </a:r>
            <a:r>
              <a:rPr lang="en-US" dirty="0"/>
              <a:t> task as part of your Maintenance Plan</a:t>
            </a:r>
            <a:r>
              <a:rPr lang="en-US" dirty="0" smtClean="0"/>
              <a:t>.</a:t>
            </a:r>
            <a:endParaRPr lang="en-US" b="1" dirty="0"/>
          </a:p>
        </p:txBody>
      </p:sp>
    </p:spTree>
    <p:extLst>
      <p:ext uri="{BB962C8B-B14F-4D97-AF65-F5344CB8AC3E}">
        <p14:creationId xmlns:p14="http://schemas.microsoft.com/office/powerpoint/2010/main" val="212595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0038" y="2222287"/>
            <a:ext cx="11530012" cy="4507126"/>
          </a:xfrm>
        </p:spPr>
        <p:txBody>
          <a:bodyPr>
            <a:normAutofit fontScale="92500"/>
          </a:bodyPr>
          <a:lstStyle/>
          <a:p>
            <a:r>
              <a:rPr lang="en-US" dirty="0"/>
              <a:t>This first step in taking a database backup is to determine where you will store the files. As mentioned in the chapter introduction, backups can be stored to disk, to tape, or to a network path. </a:t>
            </a:r>
            <a:endParaRPr lang="en-US" dirty="0" smtClean="0"/>
          </a:p>
          <a:p>
            <a:pPr>
              <a:lnSpc>
                <a:spcPct val="90000"/>
              </a:lnSpc>
            </a:pPr>
            <a:r>
              <a:rPr lang="en-US" dirty="0"/>
              <a:t>SQL </a:t>
            </a:r>
            <a:r>
              <a:rPr lang="en-US" dirty="0" smtClean="0"/>
              <a:t>Server provides </a:t>
            </a:r>
            <a:r>
              <a:rPr lang="en-US" dirty="0"/>
              <a:t>a robust backup and recovery architecture that allows operations to be tailored to meet individual needs of different systems</a:t>
            </a:r>
          </a:p>
          <a:p>
            <a:pPr>
              <a:lnSpc>
                <a:spcPct val="90000"/>
              </a:lnSpc>
            </a:pPr>
            <a:r>
              <a:rPr lang="en-US" dirty="0"/>
              <a:t>Transaction log backups can be used to recover a failed database all the way up to a specific time or even a specific transaction</a:t>
            </a:r>
          </a:p>
          <a:p>
            <a:pPr>
              <a:lnSpc>
                <a:spcPct val="90000"/>
              </a:lnSpc>
            </a:pPr>
            <a:r>
              <a:rPr lang="en-US" dirty="0"/>
              <a:t>Backups are not the only tool for ensuring the integrity and consistency of data</a:t>
            </a:r>
          </a:p>
          <a:p>
            <a:pPr>
              <a:lnSpc>
                <a:spcPct val="90000"/>
              </a:lnSpc>
            </a:pPr>
            <a:r>
              <a:rPr lang="en-US" dirty="0"/>
              <a:t>The DBCC CHECKDB T-SQL statement is used to detect and repair small errors that occur within a database</a:t>
            </a:r>
          </a:p>
          <a:p>
            <a:r>
              <a:rPr lang="en-US" dirty="0"/>
              <a:t>SQL </a:t>
            </a:r>
            <a:r>
              <a:rPr lang="en-US" dirty="0" smtClean="0"/>
              <a:t>Server </a:t>
            </a:r>
            <a:r>
              <a:rPr lang="en-US" dirty="0"/>
              <a:t>Database Maintenance Plan Wizard provides a time-saving interface for configuring recurring backup and consistency checking operations</a:t>
            </a:r>
          </a:p>
          <a:p>
            <a:r>
              <a:rPr lang="en-US" dirty="0"/>
              <a:t>Log shipping is a powerful feature of SQL Server </a:t>
            </a:r>
            <a:r>
              <a:rPr lang="en-US" dirty="0" smtClean="0"/>
              <a:t>that </a:t>
            </a:r>
            <a:r>
              <a:rPr lang="en-US" dirty="0"/>
              <a:t>maintains a warm standby server by automatically copying transaction log backups from a production database to a remote SQL Server </a:t>
            </a:r>
            <a:r>
              <a:rPr lang="en-US" dirty="0" smtClean="0"/>
              <a:t>instance </a:t>
            </a:r>
            <a:r>
              <a:rPr lang="en-US" dirty="0"/>
              <a:t>and applying each log backup to a database that is kept in sync with the production </a:t>
            </a:r>
            <a:r>
              <a:rPr lang="en-US" dirty="0" smtClean="0"/>
              <a:t>system</a:t>
            </a:r>
            <a:endParaRPr lang="en-US" altLang="en-US" dirty="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Administrator’s Duties</a:t>
            </a:r>
            <a:endParaRPr lang="en-US" dirty="0"/>
          </a:p>
        </p:txBody>
      </p:sp>
      <p:sp>
        <p:nvSpPr>
          <p:cNvPr id="3" name="Content Placeholder 2"/>
          <p:cNvSpPr>
            <a:spLocks noGrp="1"/>
          </p:cNvSpPr>
          <p:nvPr>
            <p:ph idx="1"/>
          </p:nvPr>
        </p:nvSpPr>
        <p:spPr>
          <a:xfrm>
            <a:off x="818712" y="2222287"/>
            <a:ext cx="10554574" cy="4445213"/>
          </a:xfrm>
        </p:spPr>
        <p:txBody>
          <a:bodyPr>
            <a:normAutofit/>
          </a:bodyPr>
          <a:lstStyle/>
          <a:p>
            <a:r>
              <a:rPr lang="en-US" dirty="0"/>
              <a:t>Install and configure SQL </a:t>
            </a:r>
            <a:r>
              <a:rPr lang="en-US" dirty="0" smtClean="0"/>
              <a:t>Server</a:t>
            </a:r>
            <a:endParaRPr lang="en-US" dirty="0"/>
          </a:p>
          <a:p>
            <a:r>
              <a:rPr lang="en-US" dirty="0" smtClean="0"/>
              <a:t>Plan </a:t>
            </a:r>
            <a:r>
              <a:rPr lang="en-US" dirty="0"/>
              <a:t>and create databases </a:t>
            </a:r>
            <a:endParaRPr lang="en-US" dirty="0" smtClean="0"/>
          </a:p>
          <a:p>
            <a:r>
              <a:rPr lang="en-US" b="1" u="sng" dirty="0" smtClean="0">
                <a:solidFill>
                  <a:srgbClr val="FFFF00"/>
                </a:solidFill>
              </a:rPr>
              <a:t>Back </a:t>
            </a:r>
            <a:r>
              <a:rPr lang="en-US" b="1" u="sng" dirty="0">
                <a:solidFill>
                  <a:srgbClr val="FFFF00"/>
                </a:solidFill>
              </a:rPr>
              <a:t>up the databases </a:t>
            </a:r>
            <a:endParaRPr lang="en-US" b="1" u="sng" dirty="0" smtClean="0">
              <a:solidFill>
                <a:srgbClr val="FFFF00"/>
              </a:solidFill>
            </a:endParaRPr>
          </a:p>
          <a:p>
            <a:r>
              <a:rPr lang="en-US" b="1" u="sng" dirty="0" smtClean="0">
                <a:solidFill>
                  <a:srgbClr val="FFFF00"/>
                </a:solidFill>
              </a:rPr>
              <a:t>Restore </a:t>
            </a:r>
            <a:r>
              <a:rPr lang="en-US" b="1" u="sng" dirty="0">
                <a:solidFill>
                  <a:srgbClr val="FFFF00"/>
                </a:solidFill>
              </a:rPr>
              <a:t>the databases when necessary</a:t>
            </a:r>
            <a:r>
              <a:rPr lang="en-US" dirty="0"/>
              <a:t> </a:t>
            </a:r>
            <a:endParaRPr lang="en-US" dirty="0" smtClean="0"/>
          </a:p>
          <a:p>
            <a:r>
              <a:rPr lang="en-US" dirty="0" smtClean="0"/>
              <a:t>Set </a:t>
            </a:r>
            <a:r>
              <a:rPr lang="en-US" dirty="0"/>
              <a:t>up and manage users for SQL Server </a:t>
            </a:r>
            <a:endParaRPr lang="en-US" dirty="0" smtClean="0"/>
          </a:p>
          <a:p>
            <a:r>
              <a:rPr lang="en-US" dirty="0" smtClean="0"/>
              <a:t>Manage </a:t>
            </a:r>
            <a:r>
              <a:rPr lang="en-US" dirty="0"/>
              <a:t>security for new users and existing users </a:t>
            </a:r>
            <a:endParaRPr lang="en-US" dirty="0" smtClean="0"/>
          </a:p>
          <a:p>
            <a:r>
              <a:rPr lang="en-US" dirty="0" smtClean="0"/>
              <a:t>Import </a:t>
            </a:r>
            <a:r>
              <a:rPr lang="en-US" dirty="0"/>
              <a:t>and export data </a:t>
            </a:r>
            <a:endParaRPr lang="en-US" dirty="0" smtClean="0"/>
          </a:p>
          <a:p>
            <a:r>
              <a:rPr lang="en-US" dirty="0" smtClean="0"/>
              <a:t>Set </a:t>
            </a:r>
            <a:r>
              <a:rPr lang="en-US" dirty="0"/>
              <a:t>up and manage tasks, alerts, and operators </a:t>
            </a:r>
            <a:endParaRPr lang="en-US" dirty="0" smtClean="0"/>
          </a:p>
          <a:p>
            <a:r>
              <a:rPr lang="en-US" dirty="0" smtClean="0"/>
              <a:t>Manage </a:t>
            </a:r>
            <a:r>
              <a:rPr lang="en-US" dirty="0"/>
              <a:t>the replication environment </a:t>
            </a:r>
            <a:endParaRPr lang="en-US" dirty="0" smtClean="0"/>
          </a:p>
          <a:p>
            <a:r>
              <a:rPr lang="en-US" dirty="0" smtClean="0"/>
              <a:t>Tune </a:t>
            </a:r>
            <a:r>
              <a:rPr lang="en-US" dirty="0"/>
              <a:t>the SQL Server system for the optimal performance </a:t>
            </a:r>
          </a:p>
          <a:p>
            <a:r>
              <a:rPr lang="en-US" dirty="0"/>
              <a:t>Troubleshoot any SQL Server problems </a:t>
            </a:r>
          </a:p>
        </p:txBody>
      </p:sp>
    </p:spTree>
    <p:extLst>
      <p:ext uri="{BB962C8B-B14F-4D97-AF65-F5344CB8AC3E}">
        <p14:creationId xmlns:p14="http://schemas.microsoft.com/office/powerpoint/2010/main" val="41046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Disaster</a:t>
            </a:r>
            <a:endParaRPr lang="en-US" dirty="0"/>
          </a:p>
        </p:txBody>
      </p:sp>
      <p:sp>
        <p:nvSpPr>
          <p:cNvPr id="3" name="Content Placeholder 2"/>
          <p:cNvSpPr>
            <a:spLocks noGrp="1"/>
          </p:cNvSpPr>
          <p:nvPr>
            <p:ph idx="1"/>
          </p:nvPr>
        </p:nvSpPr>
        <p:spPr>
          <a:xfrm>
            <a:off x="818712" y="2222287"/>
            <a:ext cx="10554574" cy="4445213"/>
          </a:xfrm>
        </p:spPr>
        <p:txBody>
          <a:bodyPr>
            <a:normAutofit/>
          </a:bodyPr>
          <a:lstStyle/>
          <a:p>
            <a:r>
              <a:rPr lang="en-US" dirty="0"/>
              <a:t>In most organizations, data is the most valuable asset, and keeping that data secure is a major concern </a:t>
            </a:r>
            <a:endParaRPr lang="en-US" dirty="0" smtClean="0"/>
          </a:p>
          <a:p>
            <a:r>
              <a:rPr lang="en-US" dirty="0" smtClean="0"/>
              <a:t>With </a:t>
            </a:r>
            <a:r>
              <a:rPr lang="en-US" dirty="0"/>
              <a:t>improvements in reliability of hardware and software, system meltdowns are less frequent</a:t>
            </a:r>
          </a:p>
          <a:p>
            <a:r>
              <a:rPr lang="en-US" dirty="0"/>
              <a:t>Still, hardware will fail and users will make mistakes like deleting important information by accident</a:t>
            </a:r>
          </a:p>
          <a:p>
            <a:r>
              <a:rPr lang="en-US" dirty="0"/>
              <a:t>Only recourse is to plan for such events and minimize the effects on an organization using SQL Server </a:t>
            </a:r>
            <a:r>
              <a:rPr lang="en-US" dirty="0" smtClean="0"/>
              <a:t>2012</a:t>
            </a:r>
            <a:endParaRPr lang="en-US" dirty="0"/>
          </a:p>
          <a:p>
            <a:r>
              <a:rPr lang="en-US" dirty="0"/>
              <a:t>SQL Server </a:t>
            </a:r>
            <a:r>
              <a:rPr lang="en-US" dirty="0" smtClean="0"/>
              <a:t>2012 </a:t>
            </a:r>
            <a:r>
              <a:rPr lang="en-US" dirty="0"/>
              <a:t>offers a flexible backup architecture that allows database administrators to execute backup operations that meet the data availability requirements of any </a:t>
            </a:r>
            <a:r>
              <a:rPr lang="en-US" dirty="0" smtClean="0"/>
              <a:t>database</a:t>
            </a:r>
            <a:endParaRPr lang="en-US" dirty="0" smtClean="0"/>
          </a:p>
          <a:p>
            <a:endParaRPr lang="en-US" dirty="0">
              <a:effectLst/>
            </a:endParaRPr>
          </a:p>
          <a:p>
            <a:endParaRPr lang="en-US" dirty="0" smtClean="0"/>
          </a:p>
        </p:txBody>
      </p:sp>
    </p:spTree>
    <p:extLst>
      <p:ext uri="{BB962C8B-B14F-4D97-AF65-F5344CB8AC3E}">
        <p14:creationId xmlns:p14="http://schemas.microsoft.com/office/powerpoint/2010/main" val="314478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p:txBody>
          <a:bodyPr/>
          <a:lstStyle/>
          <a:p>
            <a:r>
              <a:rPr lang="en-US" dirty="0"/>
              <a:t>One of the most important aspects for a database environment is ensuring reliable backups are being executed and a dependable recovery plan is established in the event of a system failure or data corruption</a:t>
            </a:r>
            <a:r>
              <a:rPr lang="en-US" dirty="0" smtClean="0"/>
              <a:t>.</a:t>
            </a:r>
          </a:p>
          <a:p>
            <a:r>
              <a:rPr lang="en-US" dirty="0"/>
              <a:t>Which recovery model is best for the databases in your environment? This setting depends on the critically of the data and the acceptable data loss in the event of a system failure</a:t>
            </a:r>
            <a:r>
              <a:rPr lang="en-US" dirty="0" smtClean="0"/>
              <a:t>.</a:t>
            </a:r>
          </a:p>
          <a:p>
            <a:r>
              <a:rPr lang="en-US" dirty="0"/>
              <a:t>SQL Server </a:t>
            </a:r>
            <a:r>
              <a:rPr lang="en-US" dirty="0" smtClean="0"/>
              <a:t>offers </a:t>
            </a:r>
            <a:r>
              <a:rPr lang="en-US" dirty="0"/>
              <a:t>three recovery models that can be implemented for your databases. The appropriate choice depends on your applications and the criticality of your data. </a:t>
            </a:r>
          </a:p>
        </p:txBody>
      </p:sp>
    </p:spTree>
    <p:extLst>
      <p:ext uri="{BB962C8B-B14F-4D97-AF65-F5344CB8AC3E}">
        <p14:creationId xmlns:p14="http://schemas.microsoft.com/office/powerpoint/2010/main" val="329761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446527"/>
          </a:xfrm>
        </p:spPr>
        <p:txBody>
          <a:bodyPr>
            <a:normAutofit/>
          </a:bodyPr>
          <a:lstStyle/>
          <a:p>
            <a:r>
              <a:rPr lang="en-US" dirty="0"/>
              <a:t>The three database recovery model options are:</a:t>
            </a:r>
          </a:p>
          <a:p>
            <a:r>
              <a:rPr lang="en-US" b="1" dirty="0"/>
              <a:t>1. Simple</a:t>
            </a:r>
            <a:r>
              <a:rPr lang="en-US" dirty="0"/>
              <a:t> - With the Simple Recovery model, data is recoverable only to the most recent full database or differential backup. Transaction log (or incremental changes) backups are not available. The Simple Recovery model is easier to manage than the Full or Bulk-Logged models, but at the expense of higher data loss because the contents of the database transaction log are truncated each time a checkpoint is issued for the database</a:t>
            </a:r>
            <a:r>
              <a:rPr lang="en-US" dirty="0" smtClean="0"/>
              <a:t>.</a:t>
            </a:r>
          </a:p>
          <a:p>
            <a:r>
              <a:rPr lang="en-US" b="1" dirty="0"/>
              <a:t>2. Full</a:t>
            </a:r>
            <a:r>
              <a:rPr lang="en-US" dirty="0"/>
              <a:t> - The Full Recovery model uses database backups and transaction log backups to provide complete protection against failure. If one or more data files are damaged, restoring the backups permits recovery of all committed transactions using a combination of the database and transaction log backups. Full Recovery provides the ability to recover the database to the point of failure or to a specific point in time. All operations, including bulk operations such as SELECT INTO, CREATE INDEX, and bulk loading data, are fully logged and recoverable.</a:t>
            </a:r>
          </a:p>
        </p:txBody>
      </p:sp>
    </p:spTree>
    <p:extLst>
      <p:ext uri="{BB962C8B-B14F-4D97-AF65-F5344CB8AC3E}">
        <p14:creationId xmlns:p14="http://schemas.microsoft.com/office/powerpoint/2010/main" val="418050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446527"/>
          </a:xfrm>
        </p:spPr>
        <p:txBody>
          <a:bodyPr>
            <a:normAutofit/>
          </a:bodyPr>
          <a:lstStyle/>
          <a:p>
            <a:r>
              <a:rPr lang="en-US" b="1" dirty="0"/>
              <a:t>3. Bulk Logged</a:t>
            </a:r>
            <a:r>
              <a:rPr lang="en-US" dirty="0"/>
              <a:t> - The Bulk-Logged Recovery model provides protection against failure combined with the best performance. In order to get better performance, the following operations are minimally logged and not fully recoverable: SELECT INTO, Bulk load operations, CREATE INDEX as well as text and image operations. Under the Bulk-Logged Recovery model, a damaged data file can result in having to redo work manually based on the operations above that are not fully logged. In addition, the Bulk-Logged Recovery model only allows the database to be recovered to the end of a transaction log backup when the log backup contains bulk changes</a:t>
            </a:r>
            <a:r>
              <a:rPr lang="en-US" dirty="0" smtClean="0"/>
              <a:t>.</a:t>
            </a:r>
          </a:p>
          <a:p>
            <a:endParaRPr lang="en-US" dirty="0"/>
          </a:p>
          <a:p>
            <a:r>
              <a:rPr lang="en-US" dirty="0"/>
              <a:t>Each model addresses different needs, including:</a:t>
            </a:r>
          </a:p>
          <a:p>
            <a:pPr lvl="2"/>
            <a:r>
              <a:rPr lang="en-US" sz="1800" dirty="0" smtClean="0"/>
              <a:t> Minimizing </a:t>
            </a:r>
            <a:r>
              <a:rPr lang="en-US" sz="1800" dirty="0"/>
              <a:t>data loss in the event of a failure</a:t>
            </a:r>
          </a:p>
          <a:p>
            <a:pPr lvl="2"/>
            <a:r>
              <a:rPr lang="en-US" sz="1800" dirty="0" smtClean="0"/>
              <a:t> Amount </a:t>
            </a:r>
            <a:r>
              <a:rPr lang="en-US" sz="1800" dirty="0"/>
              <a:t>of disk space available to stored backups</a:t>
            </a:r>
          </a:p>
          <a:p>
            <a:pPr lvl="2"/>
            <a:r>
              <a:rPr lang="en-US" sz="1800" dirty="0" smtClean="0"/>
              <a:t> Impacting </a:t>
            </a:r>
            <a:r>
              <a:rPr lang="en-US" sz="1800" dirty="0"/>
              <a:t>performance of the </a:t>
            </a:r>
            <a:r>
              <a:rPr lang="en-US" sz="1800" dirty="0" smtClean="0"/>
              <a:t>system</a:t>
            </a:r>
            <a:endParaRPr lang="en-US" sz="1800" dirty="0"/>
          </a:p>
        </p:txBody>
      </p:sp>
    </p:spTree>
    <p:extLst>
      <p:ext uri="{BB962C8B-B14F-4D97-AF65-F5344CB8AC3E}">
        <p14:creationId xmlns:p14="http://schemas.microsoft.com/office/powerpoint/2010/main" val="351533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pic>
        <p:nvPicPr>
          <p:cNvPr id="4" name="Content Placeholder 3" descr="Tbl07-01_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1401" y="2306939"/>
            <a:ext cx="7441324" cy="4302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12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Models</a:t>
            </a:r>
            <a:endParaRPr lang="en-US" dirty="0"/>
          </a:p>
        </p:txBody>
      </p:sp>
      <p:sp>
        <p:nvSpPr>
          <p:cNvPr id="3" name="Content Placeholder 2"/>
          <p:cNvSpPr>
            <a:spLocks noGrp="1"/>
          </p:cNvSpPr>
          <p:nvPr>
            <p:ph idx="1"/>
          </p:nvPr>
        </p:nvSpPr>
        <p:spPr>
          <a:xfrm>
            <a:off x="818712" y="2222287"/>
            <a:ext cx="10554574" cy="4351934"/>
          </a:xfrm>
        </p:spPr>
        <p:txBody>
          <a:bodyPr>
            <a:normAutofit/>
          </a:bodyPr>
          <a:lstStyle/>
          <a:p>
            <a:r>
              <a:rPr lang="en-US" dirty="0" smtClean="0"/>
              <a:t>Simple Recovery Model requires the least amount of administration.</a:t>
            </a:r>
          </a:p>
          <a:p>
            <a:endParaRPr lang="en-US" dirty="0"/>
          </a:p>
          <a:p>
            <a:endParaRPr lang="en-US" dirty="0" smtClean="0"/>
          </a:p>
          <a:p>
            <a:endParaRPr lang="en-US" dirty="0" smtClean="0"/>
          </a:p>
          <a:p>
            <a:endParaRPr lang="en-US" dirty="0"/>
          </a:p>
          <a:p>
            <a:endParaRPr lang="en-US" dirty="0" smtClean="0"/>
          </a:p>
          <a:p>
            <a:pPr marL="0" indent="0">
              <a:buNone/>
            </a:pPr>
            <a:endParaRPr lang="en-US" dirty="0"/>
          </a:p>
          <a:p>
            <a:r>
              <a:rPr lang="en-US" dirty="0" smtClean="0"/>
              <a:t>Simple Recovery Model performing backups each day.</a:t>
            </a:r>
            <a:endParaRPr lang="en-US" dirty="0"/>
          </a:p>
        </p:txBody>
      </p:sp>
      <p:pic>
        <p:nvPicPr>
          <p:cNvPr id="5" name="Picture 4" descr="Fig07-02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5413" y="3279066"/>
            <a:ext cx="716280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45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10906</TotalTime>
  <Words>2175</Words>
  <Application>Microsoft Office PowerPoint</Application>
  <PresentationFormat>Widescreen</PresentationFormat>
  <Paragraphs>168</Paragraphs>
  <Slides>24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2</vt:lpstr>
      <vt:lpstr>Quotable</vt:lpstr>
      <vt:lpstr>SQL Disaster Recovery</vt:lpstr>
      <vt:lpstr>Objectives</vt:lpstr>
      <vt:lpstr>SQL Server Administrator’s Duties</vt:lpstr>
      <vt:lpstr>Planning for Disaster</vt:lpstr>
      <vt:lpstr>Recovery Models</vt:lpstr>
      <vt:lpstr>Recovery Models</vt:lpstr>
      <vt:lpstr>Recovery Models</vt:lpstr>
      <vt:lpstr>Recovery Models</vt:lpstr>
      <vt:lpstr>Recovery Models</vt:lpstr>
      <vt:lpstr>Recovery Models</vt:lpstr>
      <vt:lpstr>Recovery Models</vt:lpstr>
      <vt:lpstr>Recovery Models</vt:lpstr>
      <vt:lpstr>Recovery Models</vt:lpstr>
      <vt:lpstr>Database Consistency</vt:lpstr>
      <vt:lpstr>Backup Operations</vt:lpstr>
      <vt:lpstr>Backup Operations</vt:lpstr>
      <vt:lpstr>Backup Operations</vt:lpstr>
      <vt:lpstr>Backup Operations</vt:lpstr>
      <vt:lpstr>Backup Operations</vt:lpstr>
      <vt:lpstr>Backup Operations</vt:lpstr>
      <vt:lpstr>Maintenance Plans</vt:lpstr>
      <vt:lpstr>Maintenance Plans</vt:lpstr>
      <vt:lpstr>Maintenance Plans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131</cp:revision>
  <dcterms:created xsi:type="dcterms:W3CDTF">2015-08-25T16:21:52Z</dcterms:created>
  <dcterms:modified xsi:type="dcterms:W3CDTF">2015-11-05T05:32:18Z</dcterms:modified>
</cp:coreProperties>
</file>