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Lst>
  <p:notesMasterIdLst>
    <p:notesMasterId r:id="rId19"/>
  </p:notesMasterIdLst>
  <p:sldIdLst>
    <p:sldId id="256" r:id="rId2"/>
    <p:sldId id="266" r:id="rId3"/>
    <p:sldId id="267" r:id="rId4"/>
    <p:sldId id="268" r:id="rId5"/>
    <p:sldId id="269" r:id="rId6"/>
    <p:sldId id="270" r:id="rId7"/>
    <p:sldId id="272" r:id="rId8"/>
    <p:sldId id="271" r:id="rId9"/>
    <p:sldId id="275" r:id="rId10"/>
    <p:sldId id="273" r:id="rId11"/>
    <p:sldId id="274" r:id="rId12"/>
    <p:sldId id="276" r:id="rId13"/>
    <p:sldId id="277" r:id="rId14"/>
    <p:sldId id="278" r:id="rId15"/>
    <p:sldId id="279" r:id="rId16"/>
    <p:sldId id="280" r:id="rId17"/>
    <p:sldId id="26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rnto, Kimberly" initials="GK" lastIdx="1" clrIdx="0">
    <p:extLst>
      <p:ext uri="{19B8F6BF-5375-455C-9EA6-DF929625EA0E}">
        <p15:presenceInfo xmlns:p15="http://schemas.microsoft.com/office/powerpoint/2012/main" userId="S-1-5-21-1844237615-1801674531-682003330-265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81124" autoAdjust="0"/>
  </p:normalViewPr>
  <p:slideViewPr>
    <p:cSldViewPr snapToGrid="0">
      <p:cViewPr varScale="1">
        <p:scale>
          <a:sx n="79" d="100"/>
          <a:sy n="79" d="100"/>
        </p:scale>
        <p:origin x="52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037F07-0947-43E9-9B34-5191954A2CE8}" type="datetimeFigureOut">
              <a:rPr lang="en-US" smtClean="0"/>
              <a:t>11/18/2015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AA3676-49CF-44B9-96F2-F1F8E5F3A990}" type="slidenum">
              <a:rPr lang="en-US" smtClean="0"/>
              <a:t>‹#›</a:t>
            </a:fld>
            <a:endParaRPr lang="en-US"/>
          </a:p>
        </p:txBody>
      </p:sp>
    </p:spTree>
    <p:extLst>
      <p:ext uri="{BB962C8B-B14F-4D97-AF65-F5344CB8AC3E}">
        <p14:creationId xmlns:p14="http://schemas.microsoft.com/office/powerpoint/2010/main" val="40537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11/18/2015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962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11/18/2015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6453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11/18/2015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1202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11/18/2015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2253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11/18/2015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55504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11/18/2015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8908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11/18/2015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0747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11/18/2015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229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11/18/2015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32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11/18/2015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4032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11/18/2015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2353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11/18/2015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2053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11/18/2015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5993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11/18/2015</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587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11/18/2015</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4209265"/>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SQL Database Management</a:t>
            </a:r>
            <a:endParaRPr lang="en-US" dirty="0"/>
          </a:p>
        </p:txBody>
      </p:sp>
      <p:sp>
        <p:nvSpPr>
          <p:cNvPr id="3" name="Subtitle 2"/>
          <p:cNvSpPr>
            <a:spLocks noGrp="1"/>
          </p:cNvSpPr>
          <p:nvPr>
            <p:ph type="subTitle" idx="1"/>
          </p:nvPr>
        </p:nvSpPr>
        <p:spPr/>
        <p:txBody>
          <a:bodyPr/>
          <a:lstStyle/>
          <a:p>
            <a:r>
              <a:rPr lang="en-US" dirty="0" smtClean="0"/>
              <a:t>Managing the System</a:t>
            </a:r>
            <a:endParaRPr lang="en-US" dirty="0"/>
          </a:p>
        </p:txBody>
      </p:sp>
    </p:spTree>
    <p:extLst>
      <p:ext uri="{BB962C8B-B14F-4D97-AF65-F5344CB8AC3E}">
        <p14:creationId xmlns:p14="http://schemas.microsoft.com/office/powerpoint/2010/main" val="1326009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Server </a:t>
            </a:r>
            <a:r>
              <a:rPr lang="en-US" dirty="0" smtClean="0"/>
              <a:t>Agent - Jobs</a:t>
            </a:r>
            <a:endParaRPr lang="en-US" dirty="0"/>
          </a:p>
        </p:txBody>
      </p:sp>
      <p:sp>
        <p:nvSpPr>
          <p:cNvPr id="3" name="Content Placeholder 2"/>
          <p:cNvSpPr>
            <a:spLocks noGrp="1"/>
          </p:cNvSpPr>
          <p:nvPr>
            <p:ph idx="1"/>
          </p:nvPr>
        </p:nvSpPr>
        <p:spPr/>
        <p:txBody>
          <a:bodyPr/>
          <a:lstStyle/>
          <a:p>
            <a:r>
              <a:rPr lang="en-US" sz="2600" b="1" dirty="0"/>
              <a:t>Jobs</a:t>
            </a:r>
          </a:p>
          <a:p>
            <a:pPr lvl="1"/>
            <a:r>
              <a:rPr lang="en-US" sz="2200" dirty="0"/>
              <a:t>Administrative tasks defined once and executed as many times as </a:t>
            </a:r>
            <a:r>
              <a:rPr lang="en-US" sz="2200" dirty="0" smtClean="0"/>
              <a:t>necessary</a:t>
            </a:r>
            <a:endParaRPr lang="en-US" dirty="0"/>
          </a:p>
          <a:p>
            <a:endParaRPr lang="en-US" dirty="0" smtClean="0"/>
          </a:p>
          <a:p>
            <a:pPr marL="0" indent="0">
              <a:buNone/>
            </a:pPr>
            <a:endParaRPr lang="en-US" dirty="0"/>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1552" y="4148709"/>
            <a:ext cx="4572000" cy="2266950"/>
          </a:xfrm>
          <a:prstGeom prst="rect">
            <a:avLst/>
          </a:prstGeom>
        </p:spPr>
      </p:pic>
    </p:spTree>
    <p:extLst>
      <p:ext uri="{BB962C8B-B14F-4D97-AF65-F5344CB8AC3E}">
        <p14:creationId xmlns:p14="http://schemas.microsoft.com/office/powerpoint/2010/main" val="1799289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Server </a:t>
            </a:r>
            <a:r>
              <a:rPr lang="en-US" dirty="0" smtClean="0"/>
              <a:t>Agent - Alerts</a:t>
            </a:r>
            <a:endParaRPr lang="en-US" dirty="0"/>
          </a:p>
        </p:txBody>
      </p:sp>
      <p:sp>
        <p:nvSpPr>
          <p:cNvPr id="3" name="Content Placeholder 2"/>
          <p:cNvSpPr>
            <a:spLocks noGrp="1"/>
          </p:cNvSpPr>
          <p:nvPr>
            <p:ph idx="1"/>
          </p:nvPr>
        </p:nvSpPr>
        <p:spPr/>
        <p:txBody>
          <a:bodyPr/>
          <a:lstStyle/>
          <a:p>
            <a:r>
              <a:rPr lang="en-US" sz="2000" b="1" dirty="0"/>
              <a:t>Alerts</a:t>
            </a:r>
          </a:p>
          <a:p>
            <a:pPr lvl="1"/>
            <a:r>
              <a:rPr lang="en-US" sz="2000" dirty="0"/>
              <a:t>Actions on an instance of SQL Server </a:t>
            </a:r>
            <a:r>
              <a:rPr lang="en-US" sz="2000" dirty="0" smtClean="0"/>
              <a:t>in </a:t>
            </a:r>
            <a:r>
              <a:rPr lang="en-US" sz="2000" dirty="0"/>
              <a:t>response to a particular event or performance condition</a:t>
            </a:r>
          </a:p>
          <a:p>
            <a:pPr lvl="1"/>
            <a:r>
              <a:rPr lang="en-US" sz="2000" dirty="0"/>
              <a:t>Commonly used to trigger notification of a problem to administrative users of a database known as </a:t>
            </a:r>
            <a:r>
              <a:rPr lang="en-US" sz="2000" dirty="0" smtClean="0"/>
              <a:t>operators</a:t>
            </a:r>
            <a:endParaRPr lang="en-US" sz="2000" dirty="0" smtClean="0"/>
          </a:p>
          <a:p>
            <a:pPr marL="0" indent="0">
              <a:buNone/>
            </a:pPr>
            <a:endParaRPr lang="en-US" dirty="0"/>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01968" y="4368165"/>
            <a:ext cx="4572000" cy="2266950"/>
          </a:xfrm>
          <a:prstGeom prst="rect">
            <a:avLst/>
          </a:prstGeom>
        </p:spPr>
      </p:pic>
    </p:spTree>
    <p:extLst>
      <p:ext uri="{BB962C8B-B14F-4D97-AF65-F5344CB8AC3E}">
        <p14:creationId xmlns:p14="http://schemas.microsoft.com/office/powerpoint/2010/main" val="655876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Server </a:t>
            </a:r>
            <a:r>
              <a:rPr lang="en-US" dirty="0" smtClean="0"/>
              <a:t>Agent - Operators</a:t>
            </a:r>
            <a:endParaRPr lang="en-US" dirty="0"/>
          </a:p>
        </p:txBody>
      </p:sp>
      <p:sp>
        <p:nvSpPr>
          <p:cNvPr id="3" name="Content Placeholder 2"/>
          <p:cNvSpPr>
            <a:spLocks noGrp="1"/>
          </p:cNvSpPr>
          <p:nvPr>
            <p:ph idx="1"/>
          </p:nvPr>
        </p:nvSpPr>
        <p:spPr/>
        <p:txBody>
          <a:bodyPr>
            <a:normAutofit/>
          </a:bodyPr>
          <a:lstStyle/>
          <a:p>
            <a:r>
              <a:rPr lang="en-US" sz="2200" b="1" dirty="0"/>
              <a:t>Operators</a:t>
            </a:r>
          </a:p>
          <a:p>
            <a:pPr lvl="1"/>
            <a:r>
              <a:rPr lang="en-US" sz="2200" dirty="0" smtClean="0"/>
              <a:t> Users </a:t>
            </a:r>
            <a:r>
              <a:rPr lang="en-US" sz="2200" dirty="0"/>
              <a:t>who are often configured within an instance of SQL Server </a:t>
            </a:r>
            <a:r>
              <a:rPr lang="en-US" sz="2200" dirty="0" smtClean="0"/>
              <a:t>to </a:t>
            </a:r>
            <a:r>
              <a:rPr lang="en-US" sz="2200" dirty="0"/>
              <a:t>receive notification of particular jobs and alerts</a:t>
            </a:r>
          </a:p>
          <a:p>
            <a:pPr lvl="1"/>
            <a:r>
              <a:rPr lang="en-US" sz="2200" dirty="0" smtClean="0"/>
              <a:t> Operators </a:t>
            </a:r>
            <a:r>
              <a:rPr lang="en-US" sz="2200" dirty="0"/>
              <a:t>can receive notification in one of three ways:</a:t>
            </a:r>
          </a:p>
          <a:p>
            <a:pPr lvl="2"/>
            <a:r>
              <a:rPr lang="en-US" sz="2200" dirty="0" smtClean="0"/>
              <a:t> E-mail</a:t>
            </a:r>
            <a:endParaRPr lang="en-US" sz="2200" dirty="0"/>
          </a:p>
          <a:p>
            <a:pPr lvl="2"/>
            <a:r>
              <a:rPr lang="en-US" sz="2200" dirty="0" smtClean="0"/>
              <a:t> Pager</a:t>
            </a:r>
            <a:endParaRPr lang="en-US" sz="2200" dirty="0"/>
          </a:p>
          <a:p>
            <a:pPr lvl="2"/>
            <a:r>
              <a:rPr lang="en-US" sz="2200" dirty="0" smtClean="0"/>
              <a:t> The </a:t>
            </a:r>
            <a:r>
              <a:rPr lang="en-US" sz="2200" dirty="0"/>
              <a:t>NET SEND </a:t>
            </a:r>
            <a:r>
              <a:rPr lang="en-US" sz="2200" dirty="0" smtClean="0"/>
              <a:t>command</a:t>
            </a:r>
            <a:endParaRPr lang="en-US" dirty="0"/>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01968" y="4368165"/>
            <a:ext cx="4572000" cy="2266950"/>
          </a:xfrm>
          <a:prstGeom prst="rect">
            <a:avLst/>
          </a:prstGeom>
        </p:spPr>
      </p:pic>
    </p:spTree>
    <p:extLst>
      <p:ext uri="{BB962C8B-B14F-4D97-AF65-F5344CB8AC3E}">
        <p14:creationId xmlns:p14="http://schemas.microsoft.com/office/powerpoint/2010/main" val="1896525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Configuring SQL Server Agent</a:t>
            </a:r>
            <a:endParaRPr lang="en-US" dirty="0"/>
          </a:p>
        </p:txBody>
      </p:sp>
      <p:sp>
        <p:nvSpPr>
          <p:cNvPr id="3" name="Content Placeholder 2"/>
          <p:cNvSpPr>
            <a:spLocks noGrp="1"/>
          </p:cNvSpPr>
          <p:nvPr>
            <p:ph idx="1"/>
          </p:nvPr>
        </p:nvSpPr>
        <p:spPr/>
        <p:txBody>
          <a:bodyPr/>
          <a:lstStyle/>
          <a:p>
            <a:r>
              <a:rPr lang="en-US" dirty="0" smtClean="0"/>
              <a:t>Right-Click on SQL Server Agent, and select</a:t>
            </a:r>
          </a:p>
          <a:p>
            <a:pPr marL="0" indent="0">
              <a:buNone/>
            </a:pPr>
            <a:r>
              <a:rPr lang="en-US" dirty="0"/>
              <a:t>	</a:t>
            </a:r>
            <a:r>
              <a:rPr lang="en-US" dirty="0" smtClean="0"/>
              <a:t>Properties </a:t>
            </a:r>
          </a:p>
        </p:txBody>
      </p:sp>
      <p:pic>
        <p:nvPicPr>
          <p:cNvPr id="4" name="Picture 3"/>
          <p:cNvPicPr>
            <a:picLocks noChangeAspect="1"/>
          </p:cNvPicPr>
          <p:nvPr/>
        </p:nvPicPr>
        <p:blipFill>
          <a:blip r:embed="rId2"/>
          <a:stretch>
            <a:fillRect/>
          </a:stretch>
        </p:blipFill>
        <p:spPr>
          <a:xfrm>
            <a:off x="6934200" y="2222287"/>
            <a:ext cx="4904232" cy="4420620"/>
          </a:xfrm>
          <a:prstGeom prst="rect">
            <a:avLst/>
          </a:prstGeom>
        </p:spPr>
      </p:pic>
    </p:spTree>
    <p:extLst>
      <p:ext uri="{BB962C8B-B14F-4D97-AF65-F5344CB8AC3E}">
        <p14:creationId xmlns:p14="http://schemas.microsoft.com/office/powerpoint/2010/main" val="101632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Configuring SQL Server Agent</a:t>
            </a:r>
            <a:endParaRPr lang="en-US" dirty="0"/>
          </a:p>
        </p:txBody>
      </p:sp>
      <p:sp>
        <p:nvSpPr>
          <p:cNvPr id="5" name="Content Placeholder 4"/>
          <p:cNvSpPr>
            <a:spLocks noGrp="1"/>
          </p:cNvSpPr>
          <p:nvPr>
            <p:ph idx="1"/>
          </p:nvPr>
        </p:nvSpPr>
        <p:spPr>
          <a:xfrm>
            <a:off x="818712" y="2222287"/>
            <a:ext cx="4240968" cy="3636511"/>
          </a:xfrm>
        </p:spPr>
        <p:txBody>
          <a:bodyPr/>
          <a:lstStyle/>
          <a:p>
            <a:r>
              <a:rPr lang="en-US" sz="2000" dirty="0"/>
              <a:t>Creating operators</a:t>
            </a:r>
          </a:p>
          <a:p>
            <a:pPr lvl="1"/>
            <a:r>
              <a:rPr lang="en-US" sz="2000" dirty="0"/>
              <a:t>To create operators in Enterprise Manager, expand Management folder, expand SQL Server Agent node, right-click on operators node and click New Operators option from context-sensitive menu</a:t>
            </a:r>
          </a:p>
          <a:p>
            <a:endParaRPr lang="en-US" dirty="0"/>
          </a:p>
        </p:txBody>
      </p:sp>
      <p:pic>
        <p:nvPicPr>
          <p:cNvPr id="6" name="Picture 5"/>
          <p:cNvPicPr>
            <a:picLocks noChangeAspect="1"/>
          </p:cNvPicPr>
          <p:nvPr/>
        </p:nvPicPr>
        <p:blipFill>
          <a:blip r:embed="rId2"/>
          <a:stretch>
            <a:fillRect/>
          </a:stretch>
        </p:blipFill>
        <p:spPr>
          <a:xfrm>
            <a:off x="5827776" y="2043638"/>
            <a:ext cx="5190274" cy="4674154"/>
          </a:xfrm>
          <a:prstGeom prst="rect">
            <a:avLst/>
          </a:prstGeom>
        </p:spPr>
      </p:pic>
    </p:spTree>
    <p:extLst>
      <p:ext uri="{BB962C8B-B14F-4D97-AF65-F5344CB8AC3E}">
        <p14:creationId xmlns:p14="http://schemas.microsoft.com/office/powerpoint/2010/main" val="2478250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Configuring SQL Server Agent</a:t>
            </a:r>
            <a:endParaRPr lang="en-US" dirty="0"/>
          </a:p>
        </p:txBody>
      </p:sp>
      <p:sp>
        <p:nvSpPr>
          <p:cNvPr id="3" name="Content Placeholder 2"/>
          <p:cNvSpPr>
            <a:spLocks noGrp="1"/>
          </p:cNvSpPr>
          <p:nvPr>
            <p:ph idx="1"/>
          </p:nvPr>
        </p:nvSpPr>
        <p:spPr>
          <a:xfrm>
            <a:off x="818712" y="2222287"/>
            <a:ext cx="5472360" cy="3636511"/>
          </a:xfrm>
        </p:spPr>
        <p:txBody>
          <a:bodyPr/>
          <a:lstStyle/>
          <a:p>
            <a:r>
              <a:rPr lang="en-US" dirty="0"/>
              <a:t>SQL Server </a:t>
            </a:r>
            <a:r>
              <a:rPr lang="en-US" dirty="0" smtClean="0"/>
              <a:t>provides </a:t>
            </a:r>
            <a:r>
              <a:rPr lang="en-US" dirty="0"/>
              <a:t>several system-stored procedures for managing operators in the SQL Server Agent notification system</a:t>
            </a:r>
          </a:p>
          <a:p>
            <a:pPr lvl="1"/>
            <a:r>
              <a:rPr lang="en-US" dirty="0"/>
              <a:t>Since the </a:t>
            </a:r>
            <a:r>
              <a:rPr lang="en-US" dirty="0" err="1"/>
              <a:t>msdb</a:t>
            </a:r>
            <a:r>
              <a:rPr lang="en-US" dirty="0"/>
              <a:t> database stores all of the information about operators, alerts and jobs, all of these procedures must be run from the </a:t>
            </a:r>
            <a:r>
              <a:rPr lang="en-US" dirty="0" err="1"/>
              <a:t>msdb</a:t>
            </a:r>
            <a:r>
              <a:rPr lang="en-US" dirty="0"/>
              <a:t> </a:t>
            </a:r>
            <a:r>
              <a:rPr lang="en-US" dirty="0" smtClean="0"/>
              <a:t>database</a:t>
            </a:r>
          </a:p>
          <a:p>
            <a:pPr>
              <a:lnSpc>
                <a:spcPct val="90000"/>
              </a:lnSpc>
            </a:pPr>
            <a:r>
              <a:rPr lang="en-US" dirty="0"/>
              <a:t>The </a:t>
            </a:r>
            <a:r>
              <a:rPr lang="en-US" b="1" dirty="0" err="1"/>
              <a:t>sp_operator</a:t>
            </a:r>
            <a:r>
              <a:rPr lang="en-US" dirty="0"/>
              <a:t> system-stored procedure is used to add new operators</a:t>
            </a:r>
          </a:p>
          <a:p>
            <a:pPr>
              <a:lnSpc>
                <a:spcPct val="90000"/>
              </a:lnSpc>
            </a:pPr>
            <a:r>
              <a:rPr lang="en-US" dirty="0"/>
              <a:t>The </a:t>
            </a:r>
            <a:r>
              <a:rPr lang="en-US" dirty="0" err="1"/>
              <a:t>pagers_days</a:t>
            </a:r>
            <a:r>
              <a:rPr lang="en-US" dirty="0"/>
              <a:t> parameter specifies the days on which the operators can receive pager </a:t>
            </a:r>
            <a:r>
              <a:rPr lang="en-US" dirty="0" smtClean="0"/>
              <a:t>notification</a:t>
            </a:r>
            <a:endParaRPr lang="en-US" dirty="0"/>
          </a:p>
        </p:txBody>
      </p:sp>
      <p:pic>
        <p:nvPicPr>
          <p:cNvPr id="4" name="Picture 3"/>
          <p:cNvPicPr>
            <a:picLocks noChangeAspect="1"/>
          </p:cNvPicPr>
          <p:nvPr/>
        </p:nvPicPr>
        <p:blipFill>
          <a:blip r:embed="rId2"/>
          <a:stretch>
            <a:fillRect/>
          </a:stretch>
        </p:blipFill>
        <p:spPr>
          <a:xfrm>
            <a:off x="6934200" y="2222287"/>
            <a:ext cx="4904232" cy="4420620"/>
          </a:xfrm>
          <a:prstGeom prst="rect">
            <a:avLst/>
          </a:prstGeom>
        </p:spPr>
      </p:pic>
    </p:spTree>
    <p:extLst>
      <p:ext uri="{BB962C8B-B14F-4D97-AF65-F5344CB8AC3E}">
        <p14:creationId xmlns:p14="http://schemas.microsoft.com/office/powerpoint/2010/main" val="1789089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Configuring SQL Server Agent</a:t>
            </a:r>
            <a:endParaRPr lang="en-US" dirty="0"/>
          </a:p>
        </p:txBody>
      </p:sp>
      <p:sp>
        <p:nvSpPr>
          <p:cNvPr id="3" name="Content Placeholder 2"/>
          <p:cNvSpPr>
            <a:spLocks noGrp="1"/>
          </p:cNvSpPr>
          <p:nvPr>
            <p:ph idx="1"/>
          </p:nvPr>
        </p:nvSpPr>
        <p:spPr>
          <a:xfrm>
            <a:off x="818712" y="2222287"/>
            <a:ext cx="10946568" cy="4312625"/>
          </a:xfrm>
        </p:spPr>
        <p:txBody>
          <a:bodyPr>
            <a:normAutofit fontScale="92500" lnSpcReduction="10000"/>
          </a:bodyPr>
          <a:lstStyle/>
          <a:p>
            <a:r>
              <a:rPr lang="en-US" sz="2200" dirty="0"/>
              <a:t>The </a:t>
            </a:r>
            <a:r>
              <a:rPr lang="en-US" sz="2200" b="1" dirty="0" err="1"/>
              <a:t>sp_update_operator</a:t>
            </a:r>
            <a:r>
              <a:rPr lang="en-US" sz="2200" dirty="0"/>
              <a:t> system-stored procedure is used to modify the properties of existing operators</a:t>
            </a:r>
          </a:p>
          <a:p>
            <a:pPr lvl="1"/>
            <a:r>
              <a:rPr lang="en-US" sz="2200" dirty="0"/>
              <a:t>Accepts the same parameters as the </a:t>
            </a:r>
            <a:r>
              <a:rPr lang="en-US" sz="2200" b="1" dirty="0" err="1"/>
              <a:t>sp_add_operator</a:t>
            </a:r>
            <a:r>
              <a:rPr lang="en-US" sz="2200" dirty="0"/>
              <a:t> procedure but requires that the name parameter be a valid existing </a:t>
            </a:r>
            <a:r>
              <a:rPr lang="en-US" sz="2200" dirty="0" smtClean="0"/>
              <a:t>operator</a:t>
            </a:r>
          </a:p>
          <a:p>
            <a:r>
              <a:rPr lang="en-US" sz="2200" dirty="0"/>
              <a:t>The </a:t>
            </a:r>
            <a:r>
              <a:rPr lang="en-US" sz="2200" b="1" dirty="0" err="1"/>
              <a:t>sp_help</a:t>
            </a:r>
            <a:r>
              <a:rPr lang="en-US" sz="2200" dirty="0" err="1"/>
              <a:t>_operator</a:t>
            </a:r>
            <a:r>
              <a:rPr lang="en-US" sz="2200" dirty="0"/>
              <a:t> system-stored procedure is used to return information about all of one of the operators defined in the </a:t>
            </a:r>
            <a:r>
              <a:rPr lang="en-US" sz="2200" dirty="0" err="1"/>
              <a:t>msdb</a:t>
            </a:r>
            <a:r>
              <a:rPr lang="en-US" sz="2200" dirty="0"/>
              <a:t> database for an instance of SQL </a:t>
            </a:r>
            <a:r>
              <a:rPr lang="en-US" sz="2200" dirty="0" smtClean="0"/>
              <a:t>Server</a:t>
            </a:r>
            <a:endParaRPr lang="en-US" sz="2200" dirty="0"/>
          </a:p>
          <a:p>
            <a:pPr lvl="1"/>
            <a:r>
              <a:rPr lang="en-US" sz="2200" dirty="0"/>
              <a:t>When called without any parameters, the procedure returns a result set containing the configurations for all operators in the system</a:t>
            </a:r>
          </a:p>
          <a:p>
            <a:pPr lvl="1"/>
            <a:r>
              <a:rPr lang="en-US" sz="2200" dirty="0"/>
              <a:t>If the </a:t>
            </a:r>
            <a:r>
              <a:rPr lang="en-US" sz="2200" dirty="0" err="1"/>
              <a:t>operator_name</a:t>
            </a:r>
            <a:r>
              <a:rPr lang="en-US" sz="2200" dirty="0"/>
              <a:t> parameter is specified, only the information of that particular operator is returned</a:t>
            </a:r>
          </a:p>
          <a:p>
            <a:r>
              <a:rPr lang="en-US" sz="2200" dirty="0"/>
              <a:t>To delete and existing operator, you would use the </a:t>
            </a:r>
            <a:r>
              <a:rPr lang="en-US" sz="2200" b="1" dirty="0" err="1"/>
              <a:t>sp_delete_operator</a:t>
            </a:r>
            <a:r>
              <a:rPr lang="en-US" sz="2200" dirty="0"/>
              <a:t> system-stored </a:t>
            </a:r>
            <a:r>
              <a:rPr lang="en-US" sz="2200" dirty="0" smtClean="0"/>
              <a:t>procedure</a:t>
            </a:r>
            <a:endParaRPr lang="en-US" sz="2200" dirty="0"/>
          </a:p>
        </p:txBody>
      </p:sp>
    </p:spTree>
    <p:extLst>
      <p:ext uri="{BB962C8B-B14F-4D97-AF65-F5344CB8AC3E}">
        <p14:creationId xmlns:p14="http://schemas.microsoft.com/office/powerpoint/2010/main" val="1451822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lnSpcReduction="10000"/>
          </a:bodyPr>
          <a:lstStyle/>
          <a:p>
            <a:r>
              <a:rPr lang="en-US" dirty="0"/>
              <a:t>SQL Server Agent service provides a robust and flexible facility for automating and monitoring SQL Server </a:t>
            </a:r>
            <a:r>
              <a:rPr lang="en-US" dirty="0" smtClean="0"/>
              <a:t>instances</a:t>
            </a:r>
            <a:endParaRPr lang="en-US" dirty="0"/>
          </a:p>
          <a:p>
            <a:r>
              <a:rPr lang="en-US" dirty="0"/>
              <a:t>Using jobs, recurring operations can be configured and scheduled to run automatically by the SQL Server Agent service</a:t>
            </a:r>
          </a:p>
          <a:p>
            <a:r>
              <a:rPr lang="en-US" dirty="0"/>
              <a:t>Alerts are a powerful component of the SQL Server Agent architecture that allow different events and performance conditions to trigger notifications to administrative </a:t>
            </a:r>
            <a:r>
              <a:rPr lang="en-US" dirty="0" smtClean="0"/>
              <a:t>personnel</a:t>
            </a:r>
          </a:p>
          <a:p>
            <a:r>
              <a:rPr lang="en-US" dirty="0"/>
              <a:t>Alerts can be based on events that SQL Server </a:t>
            </a:r>
            <a:r>
              <a:rPr lang="en-US" dirty="0" smtClean="0"/>
              <a:t>writes </a:t>
            </a:r>
            <a:r>
              <a:rPr lang="en-US" dirty="0"/>
              <a:t>to Windows application log or they can be defined for certain SQL Server </a:t>
            </a:r>
            <a:r>
              <a:rPr lang="en-US" dirty="0" smtClean="0"/>
              <a:t>performance </a:t>
            </a:r>
            <a:r>
              <a:rPr lang="en-US" dirty="0"/>
              <a:t>counters</a:t>
            </a:r>
          </a:p>
          <a:p>
            <a:r>
              <a:rPr lang="en-US" dirty="0"/>
              <a:t>Performance counters are added to the server when you install SQL Server </a:t>
            </a:r>
            <a:endParaRPr lang="en-US" dirty="0" smtClean="0"/>
          </a:p>
          <a:p>
            <a:r>
              <a:rPr lang="en-US" dirty="0" smtClean="0"/>
              <a:t>These </a:t>
            </a:r>
            <a:r>
              <a:rPr lang="en-US" dirty="0"/>
              <a:t>counters can be used in conjunction with the Windows System Monitor to identify performance bottlenecks involving the CPU, memory and I/O </a:t>
            </a:r>
            <a:r>
              <a:rPr lang="en-US" dirty="0" smtClean="0"/>
              <a:t>subsystems</a:t>
            </a:r>
            <a:endParaRPr lang="en-US" dirty="0"/>
          </a:p>
        </p:txBody>
      </p:sp>
    </p:spTree>
    <p:extLst>
      <p:ext uri="{BB962C8B-B14F-4D97-AF65-F5344CB8AC3E}">
        <p14:creationId xmlns:p14="http://schemas.microsoft.com/office/powerpoint/2010/main" val="21617904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818712" y="2387387"/>
            <a:ext cx="10554574" cy="4026113"/>
          </a:xfrm>
        </p:spPr>
        <p:txBody>
          <a:bodyPr>
            <a:normAutofit fontScale="92500"/>
          </a:bodyPr>
          <a:lstStyle/>
          <a:p>
            <a:endParaRPr lang="en-US" dirty="0"/>
          </a:p>
          <a:p>
            <a:r>
              <a:rPr lang="en-US" dirty="0"/>
              <a:t>Understand the importance of maintenance plans. </a:t>
            </a:r>
          </a:p>
          <a:p>
            <a:r>
              <a:rPr lang="en-US" dirty="0" smtClean="0"/>
              <a:t>Check </a:t>
            </a:r>
            <a:r>
              <a:rPr lang="en-US" dirty="0"/>
              <a:t>for database consistency. </a:t>
            </a:r>
            <a:endParaRPr lang="en-US" dirty="0" smtClean="0"/>
          </a:p>
          <a:p>
            <a:r>
              <a:rPr lang="en-US" dirty="0" smtClean="0"/>
              <a:t>Understand </a:t>
            </a:r>
            <a:r>
              <a:rPr lang="en-US" dirty="0"/>
              <a:t>how and when to use SQL Server Profiler. </a:t>
            </a:r>
            <a:endParaRPr lang="en-US" dirty="0" smtClean="0"/>
          </a:p>
          <a:p>
            <a:r>
              <a:rPr lang="en-US" dirty="0" smtClean="0"/>
              <a:t>Understand </a:t>
            </a:r>
            <a:r>
              <a:rPr lang="en-US" dirty="0"/>
              <a:t>the components of SQL Server Agent. </a:t>
            </a:r>
          </a:p>
          <a:p>
            <a:r>
              <a:rPr lang="en-US" dirty="0" smtClean="0"/>
              <a:t>View </a:t>
            </a:r>
            <a:r>
              <a:rPr lang="en-US" dirty="0"/>
              <a:t>SQL Server Agent Configuration Manager options. </a:t>
            </a:r>
          </a:p>
          <a:p>
            <a:r>
              <a:rPr lang="en-US" dirty="0" smtClean="0"/>
              <a:t>Configure </a:t>
            </a:r>
            <a:r>
              <a:rPr lang="en-US" dirty="0"/>
              <a:t>SQL Server Agent properties. </a:t>
            </a:r>
          </a:p>
          <a:p>
            <a:r>
              <a:rPr lang="en-US" dirty="0"/>
              <a:t>Configure SQL Server Agent to automate the administration of SQL </a:t>
            </a:r>
            <a:r>
              <a:rPr lang="en-US" dirty="0" smtClean="0"/>
              <a:t>Server</a:t>
            </a:r>
          </a:p>
          <a:p>
            <a:r>
              <a:rPr lang="en-US" dirty="0" smtClean="0"/>
              <a:t>Create and configure jobs, alerts and operators by using SQL Server Agent</a:t>
            </a:r>
          </a:p>
          <a:p>
            <a:r>
              <a:rPr lang="en-US" dirty="0" smtClean="0"/>
              <a:t>Monitor </a:t>
            </a:r>
            <a:r>
              <a:rPr lang="en-US" dirty="0"/>
              <a:t>hardware resource usage and SQL Server activity by using the Windows System </a:t>
            </a:r>
            <a:r>
              <a:rPr lang="en-US" dirty="0" smtClean="0"/>
              <a:t>Monitor</a:t>
            </a:r>
            <a:endParaRPr lang="en-US" dirty="0" smtClean="0"/>
          </a:p>
          <a:p>
            <a:endParaRPr lang="en-US" dirty="0"/>
          </a:p>
        </p:txBody>
      </p:sp>
    </p:spTree>
    <p:extLst>
      <p:ext uri="{BB962C8B-B14F-4D97-AF65-F5344CB8AC3E}">
        <p14:creationId xmlns:p14="http://schemas.microsoft.com/office/powerpoint/2010/main" val="246866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Server Administrator’s Duties</a:t>
            </a:r>
            <a:endParaRPr lang="en-US" dirty="0"/>
          </a:p>
        </p:txBody>
      </p:sp>
      <p:sp>
        <p:nvSpPr>
          <p:cNvPr id="3" name="Content Placeholder 2"/>
          <p:cNvSpPr>
            <a:spLocks noGrp="1"/>
          </p:cNvSpPr>
          <p:nvPr>
            <p:ph idx="1"/>
          </p:nvPr>
        </p:nvSpPr>
        <p:spPr>
          <a:xfrm>
            <a:off x="818712" y="2222287"/>
            <a:ext cx="10554574" cy="4445213"/>
          </a:xfrm>
        </p:spPr>
        <p:txBody>
          <a:bodyPr>
            <a:normAutofit/>
          </a:bodyPr>
          <a:lstStyle/>
          <a:p>
            <a:r>
              <a:rPr lang="en-US" dirty="0"/>
              <a:t>Install and configure SQL </a:t>
            </a:r>
            <a:r>
              <a:rPr lang="en-US" dirty="0" smtClean="0"/>
              <a:t>Server</a:t>
            </a:r>
            <a:endParaRPr lang="en-US" dirty="0"/>
          </a:p>
          <a:p>
            <a:r>
              <a:rPr lang="en-US" dirty="0" smtClean="0"/>
              <a:t>Plan </a:t>
            </a:r>
            <a:r>
              <a:rPr lang="en-US" dirty="0"/>
              <a:t>and create databases </a:t>
            </a:r>
            <a:endParaRPr lang="en-US" dirty="0" smtClean="0"/>
          </a:p>
          <a:p>
            <a:r>
              <a:rPr lang="en-US" dirty="0" smtClean="0"/>
              <a:t>Back </a:t>
            </a:r>
            <a:r>
              <a:rPr lang="en-US" dirty="0"/>
              <a:t>up the databases </a:t>
            </a:r>
            <a:endParaRPr lang="en-US" dirty="0" smtClean="0"/>
          </a:p>
          <a:p>
            <a:r>
              <a:rPr lang="en-US" dirty="0" smtClean="0"/>
              <a:t>Restore </a:t>
            </a:r>
            <a:r>
              <a:rPr lang="en-US" dirty="0"/>
              <a:t>the databases when necessary </a:t>
            </a:r>
            <a:endParaRPr lang="en-US" dirty="0" smtClean="0"/>
          </a:p>
          <a:p>
            <a:r>
              <a:rPr lang="en-US" dirty="0" smtClean="0"/>
              <a:t>Set </a:t>
            </a:r>
            <a:r>
              <a:rPr lang="en-US" dirty="0"/>
              <a:t>up and manage users for SQL Server </a:t>
            </a:r>
            <a:endParaRPr lang="en-US" dirty="0" smtClean="0"/>
          </a:p>
          <a:p>
            <a:r>
              <a:rPr lang="en-US" dirty="0" smtClean="0"/>
              <a:t>Manage </a:t>
            </a:r>
            <a:r>
              <a:rPr lang="en-US" dirty="0"/>
              <a:t>security for new users and existing users </a:t>
            </a:r>
            <a:endParaRPr lang="en-US" dirty="0" smtClean="0"/>
          </a:p>
          <a:p>
            <a:r>
              <a:rPr lang="en-US" dirty="0" smtClean="0"/>
              <a:t>Import </a:t>
            </a:r>
            <a:r>
              <a:rPr lang="en-US" dirty="0"/>
              <a:t>and export data </a:t>
            </a:r>
            <a:endParaRPr lang="en-US" dirty="0" smtClean="0"/>
          </a:p>
          <a:p>
            <a:r>
              <a:rPr lang="en-US" b="1" dirty="0" smtClean="0">
                <a:solidFill>
                  <a:srgbClr val="FFFF00"/>
                </a:solidFill>
              </a:rPr>
              <a:t>Set </a:t>
            </a:r>
            <a:r>
              <a:rPr lang="en-US" b="1" dirty="0">
                <a:solidFill>
                  <a:srgbClr val="FFFF00"/>
                </a:solidFill>
              </a:rPr>
              <a:t>up and manage tasks, alerts, and operators </a:t>
            </a:r>
            <a:endParaRPr lang="en-US" b="1" dirty="0" smtClean="0">
              <a:solidFill>
                <a:srgbClr val="FFFF00"/>
              </a:solidFill>
            </a:endParaRPr>
          </a:p>
          <a:p>
            <a:r>
              <a:rPr lang="en-US" b="1" dirty="0" smtClean="0">
                <a:solidFill>
                  <a:srgbClr val="FFFF00"/>
                </a:solidFill>
              </a:rPr>
              <a:t>Manage </a:t>
            </a:r>
            <a:r>
              <a:rPr lang="en-US" b="1" dirty="0">
                <a:solidFill>
                  <a:srgbClr val="FFFF00"/>
                </a:solidFill>
              </a:rPr>
              <a:t>the replication environment </a:t>
            </a:r>
            <a:endParaRPr lang="en-US" b="1" dirty="0" smtClean="0">
              <a:solidFill>
                <a:srgbClr val="FFFF00"/>
              </a:solidFill>
            </a:endParaRPr>
          </a:p>
          <a:p>
            <a:r>
              <a:rPr lang="en-US" dirty="0" smtClean="0"/>
              <a:t>Tune </a:t>
            </a:r>
            <a:r>
              <a:rPr lang="en-US" dirty="0"/>
              <a:t>the SQL Server system for the optimal performance </a:t>
            </a:r>
          </a:p>
          <a:p>
            <a:r>
              <a:rPr lang="en-US" dirty="0"/>
              <a:t>Troubleshoot any SQL Server problems </a:t>
            </a:r>
          </a:p>
        </p:txBody>
      </p:sp>
    </p:spTree>
    <p:extLst>
      <p:ext uri="{BB962C8B-B14F-4D97-AF65-F5344CB8AC3E}">
        <p14:creationId xmlns:p14="http://schemas.microsoft.com/office/powerpoint/2010/main" val="4104681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Profiler</a:t>
            </a:r>
            <a:endParaRPr lang="en-US" dirty="0"/>
          </a:p>
        </p:txBody>
      </p:sp>
      <p:sp>
        <p:nvSpPr>
          <p:cNvPr id="3" name="Content Placeholder 2"/>
          <p:cNvSpPr>
            <a:spLocks noGrp="1"/>
          </p:cNvSpPr>
          <p:nvPr>
            <p:ph idx="1"/>
          </p:nvPr>
        </p:nvSpPr>
        <p:spPr>
          <a:xfrm>
            <a:off x="818712" y="2222287"/>
            <a:ext cx="10554574" cy="4458929"/>
          </a:xfrm>
        </p:spPr>
        <p:txBody>
          <a:bodyPr>
            <a:normAutofit/>
          </a:bodyPr>
          <a:lstStyle/>
          <a:p>
            <a:r>
              <a:rPr lang="en-US" dirty="0"/>
              <a:t>Microsoft SQL Server comes with a host of development and administrator features that warrant a separate IDE – the SQL Server Management Studio (SSMS). While the SSMS allows a developer or an administrator to write and debug T-SQL code and manage and maintain SQL Server instance(s), there is a requirement for a diagnostic tool that can be used for:</a:t>
            </a:r>
          </a:p>
          <a:p>
            <a:pPr lvl="1"/>
            <a:r>
              <a:rPr lang="en-US" dirty="0"/>
              <a:t>Troubleshooting </a:t>
            </a:r>
          </a:p>
          <a:p>
            <a:pPr lvl="1"/>
            <a:r>
              <a:rPr lang="en-US" dirty="0"/>
              <a:t>Debugging T-SQL code </a:t>
            </a:r>
          </a:p>
          <a:p>
            <a:pPr lvl="1"/>
            <a:r>
              <a:rPr lang="en-US" dirty="0"/>
              <a:t>Performance monitoring &amp; analysis </a:t>
            </a:r>
          </a:p>
          <a:p>
            <a:pPr lvl="1"/>
            <a:r>
              <a:rPr lang="en-US" dirty="0"/>
              <a:t>Audit and review activities occurring against an instance of the Microsoft SQL Server </a:t>
            </a:r>
          </a:p>
          <a:p>
            <a:pPr lvl="1"/>
            <a:r>
              <a:rPr lang="en-US" dirty="0"/>
              <a:t>Correlate performance counters for advanced troubleshooting </a:t>
            </a:r>
            <a:endParaRPr lang="en-US" dirty="0" smtClean="0"/>
          </a:p>
        </p:txBody>
      </p:sp>
    </p:spTree>
    <p:extLst>
      <p:ext uri="{BB962C8B-B14F-4D97-AF65-F5344CB8AC3E}">
        <p14:creationId xmlns:p14="http://schemas.microsoft.com/office/powerpoint/2010/main" val="150118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Profiler</a:t>
            </a:r>
            <a:endParaRPr lang="en-US" dirty="0"/>
          </a:p>
        </p:txBody>
      </p:sp>
      <p:sp>
        <p:nvSpPr>
          <p:cNvPr id="3" name="Content Placeholder 2"/>
          <p:cNvSpPr>
            <a:spLocks noGrp="1"/>
          </p:cNvSpPr>
          <p:nvPr>
            <p:ph idx="1"/>
          </p:nvPr>
        </p:nvSpPr>
        <p:spPr>
          <a:xfrm>
            <a:off x="818712" y="2222287"/>
            <a:ext cx="10554574" cy="4458929"/>
          </a:xfrm>
        </p:spPr>
        <p:txBody>
          <a:bodyPr>
            <a:normAutofit fontScale="92500" lnSpcReduction="10000"/>
          </a:bodyPr>
          <a:lstStyle/>
          <a:p>
            <a:r>
              <a:rPr lang="en-US" b="1" dirty="0"/>
              <a:t>SQL Profiler </a:t>
            </a:r>
            <a:r>
              <a:rPr lang="en-US" dirty="0"/>
              <a:t>is a handy tool that enables you to monitor events within your SQL Server (or more specifically, a SQL Server instance). For example, you could use SQL Profiler to check the performance of a stored procedure. You could also use SQL Profiler to troubleshoot a problem that's </a:t>
            </a:r>
            <a:r>
              <a:rPr lang="en-US" dirty="0" smtClean="0"/>
              <a:t>occurring </a:t>
            </a:r>
            <a:r>
              <a:rPr lang="en-US" dirty="0"/>
              <a:t>in your production environment.</a:t>
            </a:r>
          </a:p>
          <a:p>
            <a:r>
              <a:rPr lang="en-US" dirty="0"/>
              <a:t>When using SQL Profiler, you can save the output to a "trace file" so that you can later analyze the events that </a:t>
            </a:r>
            <a:r>
              <a:rPr lang="en-US" dirty="0" smtClean="0"/>
              <a:t>occurred </a:t>
            </a:r>
            <a:r>
              <a:rPr lang="en-US" dirty="0"/>
              <a:t>during your trace</a:t>
            </a:r>
            <a:r>
              <a:rPr lang="en-US" dirty="0" smtClean="0"/>
              <a:t>.</a:t>
            </a:r>
          </a:p>
          <a:p>
            <a:r>
              <a:rPr lang="en-US" dirty="0"/>
              <a:t>A </a:t>
            </a:r>
            <a:r>
              <a:rPr lang="en-US" b="1" dirty="0"/>
              <a:t>SQL Trace </a:t>
            </a:r>
            <a:r>
              <a:rPr lang="en-US" dirty="0"/>
              <a:t>is most commonly described by using the following terms. We will be using these as we talk more about the SQL Server Profiler</a:t>
            </a:r>
          </a:p>
          <a:p>
            <a:pPr lvl="1"/>
            <a:r>
              <a:rPr lang="en-US" b="1" dirty="0"/>
              <a:t>Trace</a:t>
            </a:r>
            <a:r>
              <a:rPr lang="en-US" dirty="0"/>
              <a:t> = A collection of events &amp; data returned by the SQL Server database engine </a:t>
            </a:r>
          </a:p>
          <a:p>
            <a:pPr lvl="1"/>
            <a:r>
              <a:rPr lang="en-US" b="1" dirty="0"/>
              <a:t>Events</a:t>
            </a:r>
            <a:r>
              <a:rPr lang="en-US" dirty="0"/>
              <a:t> = An Event is the occurrence of an event within the SQL Server Database engine </a:t>
            </a:r>
          </a:p>
          <a:p>
            <a:pPr lvl="1"/>
            <a:r>
              <a:rPr lang="en-US" b="1" dirty="0"/>
              <a:t>Event Class </a:t>
            </a:r>
            <a:r>
              <a:rPr lang="en-US" dirty="0"/>
              <a:t>= A type of event that can be traced. The event class contains all of the data columns that can be reported by an event </a:t>
            </a:r>
          </a:p>
          <a:p>
            <a:pPr lvl="1"/>
            <a:r>
              <a:rPr lang="en-US" b="1" dirty="0"/>
              <a:t>Event Category </a:t>
            </a:r>
            <a:r>
              <a:rPr lang="en-US" dirty="0"/>
              <a:t>= A group of related Event Classes </a:t>
            </a:r>
          </a:p>
          <a:p>
            <a:pPr lvl="1"/>
            <a:r>
              <a:rPr lang="en-US" b="1" dirty="0"/>
              <a:t>Data column </a:t>
            </a:r>
            <a:r>
              <a:rPr lang="en-US" dirty="0"/>
              <a:t>= An attribute of an event </a:t>
            </a:r>
          </a:p>
          <a:p>
            <a:pPr lvl="1"/>
            <a:r>
              <a:rPr lang="en-US" b="1" dirty="0"/>
              <a:t>Filter</a:t>
            </a:r>
            <a:r>
              <a:rPr lang="en-US" dirty="0"/>
              <a:t> = Criteria that limit the events collected on a trace </a:t>
            </a:r>
          </a:p>
        </p:txBody>
      </p:sp>
    </p:spTree>
    <p:extLst>
      <p:ext uri="{BB962C8B-B14F-4D97-AF65-F5344CB8AC3E}">
        <p14:creationId xmlns:p14="http://schemas.microsoft.com/office/powerpoint/2010/main" val="821660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Profiler</a:t>
            </a:r>
            <a:endParaRPr lang="en-US" dirty="0"/>
          </a:p>
        </p:txBody>
      </p:sp>
      <p:sp>
        <p:nvSpPr>
          <p:cNvPr id="3" name="Content Placeholder 2"/>
          <p:cNvSpPr>
            <a:spLocks noGrp="1"/>
          </p:cNvSpPr>
          <p:nvPr>
            <p:ph idx="1"/>
          </p:nvPr>
        </p:nvSpPr>
        <p:spPr>
          <a:xfrm>
            <a:off x="818712" y="2222287"/>
            <a:ext cx="10554574" cy="4458929"/>
          </a:xfrm>
        </p:spPr>
        <p:txBody>
          <a:bodyPr>
            <a:normAutofit/>
          </a:bodyPr>
          <a:lstStyle/>
          <a:p>
            <a:r>
              <a:rPr lang="en-US" dirty="0"/>
              <a:t>Any user requiring to run a SQL Trace using SQL Server Profiler must have the ALTER TRACE permissions on the SQL Server instance. Talking about permissions, it is important to remember that such users will be able to see sensitive information and therefore such access must be restricted to members of the </a:t>
            </a:r>
            <a:r>
              <a:rPr lang="en-US" dirty="0" err="1"/>
              <a:t>db_owner</a:t>
            </a:r>
            <a:r>
              <a:rPr lang="en-US" dirty="0"/>
              <a:t> fixed database role, or members of sysadmin fixed server role</a:t>
            </a:r>
            <a:r>
              <a:rPr lang="en-US" dirty="0" smtClean="0"/>
              <a:t>.</a:t>
            </a:r>
          </a:p>
          <a:p>
            <a:r>
              <a:rPr lang="en-US" dirty="0" smtClean="0">
                <a:effectLst/>
              </a:rPr>
              <a:t>SQL Profiler won’t be included in future releases of SQL Server, but it still remains a valuable tool.</a:t>
            </a:r>
            <a:endParaRPr lang="en-US" dirty="0">
              <a:effectLst/>
            </a:endParaRPr>
          </a:p>
        </p:txBody>
      </p:sp>
    </p:spTree>
    <p:extLst>
      <p:ext uri="{BB962C8B-B14F-4D97-AF65-F5344CB8AC3E}">
        <p14:creationId xmlns:p14="http://schemas.microsoft.com/office/powerpoint/2010/main" val="3741125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Server Automation</a:t>
            </a:r>
            <a:endParaRPr lang="en-US" dirty="0"/>
          </a:p>
        </p:txBody>
      </p:sp>
      <p:sp>
        <p:nvSpPr>
          <p:cNvPr id="3" name="Content Placeholder 2"/>
          <p:cNvSpPr>
            <a:spLocks noGrp="1"/>
          </p:cNvSpPr>
          <p:nvPr>
            <p:ph idx="1"/>
          </p:nvPr>
        </p:nvSpPr>
        <p:spPr/>
        <p:txBody>
          <a:bodyPr/>
          <a:lstStyle/>
          <a:p>
            <a:r>
              <a:rPr lang="en-US" b="1" dirty="0"/>
              <a:t>Automated administration</a:t>
            </a:r>
          </a:p>
          <a:p>
            <a:pPr lvl="1"/>
            <a:r>
              <a:rPr lang="en-US" dirty="0"/>
              <a:t>Refers to a programmed response to a predictable administrative task or event on the server</a:t>
            </a:r>
          </a:p>
          <a:p>
            <a:pPr lvl="1"/>
            <a:r>
              <a:rPr lang="en-US" dirty="0"/>
              <a:t>Leveraging this functionality in SQL Server </a:t>
            </a:r>
            <a:r>
              <a:rPr lang="en-US" dirty="0" smtClean="0"/>
              <a:t>frees </a:t>
            </a:r>
            <a:r>
              <a:rPr lang="en-US" dirty="0"/>
              <a:t>database administrators to focus on tasks that cannot be predicted</a:t>
            </a:r>
          </a:p>
          <a:p>
            <a:endParaRPr lang="en-US" dirty="0"/>
          </a:p>
        </p:txBody>
      </p:sp>
    </p:spTree>
    <p:extLst>
      <p:ext uri="{BB962C8B-B14F-4D97-AF65-F5344CB8AC3E}">
        <p14:creationId xmlns:p14="http://schemas.microsoft.com/office/powerpoint/2010/main" val="1888881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Server Agent</a:t>
            </a:r>
            <a:endParaRPr lang="en-US" dirty="0"/>
          </a:p>
        </p:txBody>
      </p:sp>
      <p:sp>
        <p:nvSpPr>
          <p:cNvPr id="3" name="Content Placeholder 2"/>
          <p:cNvSpPr>
            <a:spLocks noGrp="1"/>
          </p:cNvSpPr>
          <p:nvPr>
            <p:ph idx="1"/>
          </p:nvPr>
        </p:nvSpPr>
        <p:spPr/>
        <p:txBody>
          <a:bodyPr/>
          <a:lstStyle/>
          <a:p>
            <a:r>
              <a:rPr lang="en-US" dirty="0"/>
              <a:t>The SQL Server Agent is a </a:t>
            </a:r>
            <a:r>
              <a:rPr lang="en-US" dirty="0" smtClean="0"/>
              <a:t>separate service </a:t>
            </a:r>
            <a:r>
              <a:rPr lang="en-US" dirty="0"/>
              <a:t>that lets you configure scheduled tasks and system alerts. SQL Server Agent runs continuously in the background as a Windows Service.</a:t>
            </a:r>
          </a:p>
          <a:p>
            <a:r>
              <a:rPr lang="en-US" dirty="0"/>
              <a:t>The SQL Server Agent is made up of the following components</a:t>
            </a:r>
            <a:r>
              <a:rPr lang="en-US" dirty="0" smtClean="0"/>
              <a:t>:</a:t>
            </a:r>
          </a:p>
          <a:p>
            <a:endParaRPr lang="en-US" dirty="0"/>
          </a:p>
          <a:p>
            <a:endParaRPr lang="en-US" dirty="0" smtClean="0"/>
          </a:p>
          <a:p>
            <a:pPr marL="0" indent="0">
              <a:buNone/>
            </a:pPr>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53050594"/>
              </p:ext>
            </p:extLst>
          </p:nvPr>
        </p:nvGraphicFramePr>
        <p:xfrm>
          <a:off x="1267968" y="3864864"/>
          <a:ext cx="9777984" cy="2682241"/>
        </p:xfrm>
        <a:graphic>
          <a:graphicData uri="http://schemas.openxmlformats.org/drawingml/2006/table">
            <a:tbl>
              <a:tblPr/>
              <a:tblGrid>
                <a:gridCol w="1310895"/>
                <a:gridCol w="8467089"/>
              </a:tblGrid>
              <a:tr h="341129">
                <a:tc>
                  <a:txBody>
                    <a:bodyPr/>
                    <a:lstStyle/>
                    <a:p>
                      <a:r>
                        <a:rPr lang="en-US" sz="1400" b="1" u="sng" dirty="0"/>
                        <a:t>Component</a:t>
                      </a:r>
                    </a:p>
                  </a:txBody>
                  <a:tcPr marL="63363" marR="63363" marT="31682" marB="31682" anchor="ctr">
                    <a:lnL>
                      <a:noFill/>
                    </a:lnL>
                    <a:lnR>
                      <a:noFill/>
                    </a:lnR>
                    <a:lnT>
                      <a:noFill/>
                    </a:lnT>
                    <a:lnB>
                      <a:noFill/>
                    </a:lnB>
                  </a:tcPr>
                </a:tc>
                <a:tc>
                  <a:txBody>
                    <a:bodyPr/>
                    <a:lstStyle/>
                    <a:p>
                      <a:r>
                        <a:rPr lang="en-US" sz="1400" b="1" u="sng" dirty="0"/>
                        <a:t>Description</a:t>
                      </a:r>
                    </a:p>
                  </a:txBody>
                  <a:tcPr marL="63363" marR="63363" marT="31682" marB="31682" anchor="ctr">
                    <a:lnL>
                      <a:noFill/>
                    </a:lnL>
                    <a:lnR>
                      <a:noFill/>
                    </a:lnR>
                    <a:lnT>
                      <a:noFill/>
                    </a:lnT>
                    <a:lnB>
                      <a:noFill/>
                    </a:lnB>
                  </a:tcPr>
                </a:tc>
              </a:tr>
              <a:tr h="670820">
                <a:tc>
                  <a:txBody>
                    <a:bodyPr/>
                    <a:lstStyle/>
                    <a:p>
                      <a:r>
                        <a:rPr lang="en-US" sz="1400" dirty="0"/>
                        <a:t>Jobs</a:t>
                      </a:r>
                    </a:p>
                  </a:txBody>
                  <a:tcPr marL="63363" marR="63363" marT="31682" marB="31682" anchor="ctr">
                    <a:lnL>
                      <a:noFill/>
                    </a:lnL>
                    <a:lnR>
                      <a:noFill/>
                    </a:lnR>
                    <a:lnT>
                      <a:noFill/>
                    </a:lnT>
                    <a:lnB>
                      <a:noFill/>
                    </a:lnB>
                  </a:tcPr>
                </a:tc>
                <a:tc>
                  <a:txBody>
                    <a:bodyPr/>
                    <a:lstStyle/>
                    <a:p>
                      <a:r>
                        <a:rPr lang="en-US" sz="1400" dirty="0"/>
                        <a:t>SQL jobs consist of one or more steps to be executed. Each step consists of a SQL statement. SQL Agent Jobs can be scheduled to run at specified times or at specified intervals.</a:t>
                      </a:r>
                    </a:p>
                  </a:txBody>
                  <a:tcPr marL="63363" marR="63363" marT="31682" marB="31682" anchor="ctr">
                    <a:lnL>
                      <a:noFill/>
                    </a:lnL>
                    <a:lnR>
                      <a:noFill/>
                    </a:lnR>
                    <a:lnT>
                      <a:noFill/>
                    </a:lnT>
                    <a:lnB>
                      <a:noFill/>
                    </a:lnB>
                  </a:tcPr>
                </a:tc>
              </a:tr>
              <a:tr h="871275">
                <a:tc>
                  <a:txBody>
                    <a:bodyPr/>
                    <a:lstStyle/>
                    <a:p>
                      <a:r>
                        <a:rPr lang="en-US" sz="1400"/>
                        <a:t>Alerts</a:t>
                      </a:r>
                    </a:p>
                  </a:txBody>
                  <a:tcPr marL="63363" marR="63363" marT="31682" marB="31682" anchor="ctr">
                    <a:lnL>
                      <a:noFill/>
                    </a:lnL>
                    <a:lnR>
                      <a:noFill/>
                    </a:lnR>
                    <a:lnT>
                      <a:noFill/>
                    </a:lnT>
                    <a:lnB>
                      <a:noFill/>
                    </a:lnB>
                  </a:tcPr>
                </a:tc>
                <a:tc>
                  <a:txBody>
                    <a:bodyPr/>
                    <a:lstStyle/>
                    <a:p>
                      <a:r>
                        <a:rPr lang="en-US" sz="1400" dirty="0"/>
                        <a:t>SQL Alerts consist of a set of actions to occur when a specific event occurs (such as when a particular error occurs, or the database reaches a defined size). Alerts can include sending an email to the administrator, paging the administrator, or running a job to fix the problem. </a:t>
                      </a:r>
                    </a:p>
                  </a:txBody>
                  <a:tcPr marL="63363" marR="63363" marT="31682" marB="31682" anchor="ctr">
                    <a:lnL>
                      <a:noFill/>
                    </a:lnL>
                    <a:lnR>
                      <a:noFill/>
                    </a:lnR>
                    <a:lnT>
                      <a:noFill/>
                    </a:lnT>
                    <a:lnB>
                      <a:noFill/>
                    </a:lnB>
                  </a:tcPr>
                </a:tc>
              </a:tr>
              <a:tr h="799017">
                <a:tc>
                  <a:txBody>
                    <a:bodyPr/>
                    <a:lstStyle/>
                    <a:p>
                      <a:r>
                        <a:rPr lang="en-US" sz="1400"/>
                        <a:t>Operators</a:t>
                      </a:r>
                    </a:p>
                  </a:txBody>
                  <a:tcPr marL="63363" marR="63363" marT="31682" marB="31682" anchor="ctr">
                    <a:lnL>
                      <a:noFill/>
                    </a:lnL>
                    <a:lnR>
                      <a:noFill/>
                    </a:lnR>
                    <a:lnT>
                      <a:noFill/>
                    </a:lnT>
                    <a:lnB>
                      <a:noFill/>
                    </a:lnB>
                  </a:tcPr>
                </a:tc>
                <a:tc>
                  <a:txBody>
                    <a:bodyPr/>
                    <a:lstStyle/>
                    <a:p>
                      <a:r>
                        <a:rPr lang="en-US" sz="1400" dirty="0"/>
                        <a:t>Operators are people who can address problems with SQL Server. Operators can be identified through their network account or their email identifier. These are usually the people who alerts are sent to.</a:t>
                      </a:r>
                    </a:p>
                  </a:txBody>
                  <a:tcPr marL="63363" marR="63363" marT="31682" marB="31682" anchor="ctr">
                    <a:lnL>
                      <a:noFill/>
                    </a:lnL>
                    <a:lnR>
                      <a:noFill/>
                    </a:lnR>
                    <a:lnT>
                      <a:noFill/>
                    </a:lnT>
                    <a:lnB>
                      <a:noFill/>
                    </a:lnB>
                  </a:tcPr>
                </a:tc>
              </a:tr>
            </a:tbl>
          </a:graphicData>
        </a:graphic>
      </p:graphicFrame>
    </p:spTree>
    <p:extLst>
      <p:ext uri="{BB962C8B-B14F-4D97-AF65-F5344CB8AC3E}">
        <p14:creationId xmlns:p14="http://schemas.microsoft.com/office/powerpoint/2010/main" val="1649771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Server Agent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1701" y="2236565"/>
            <a:ext cx="1786700" cy="1616237"/>
          </a:xfrm>
        </p:spPr>
      </p:pic>
      <p:sp>
        <p:nvSpPr>
          <p:cNvPr id="5" name="TextBox 4"/>
          <p:cNvSpPr txBox="1"/>
          <p:nvPr/>
        </p:nvSpPr>
        <p:spPr>
          <a:xfrm>
            <a:off x="8546131" y="3852802"/>
            <a:ext cx="1237839" cy="369332"/>
          </a:xfrm>
          <a:prstGeom prst="rect">
            <a:avLst/>
          </a:prstGeom>
          <a:noFill/>
        </p:spPr>
        <p:txBody>
          <a:bodyPr wrap="none" rtlCol="0">
            <a:spAutoFit/>
          </a:bodyPr>
          <a:lstStyle/>
          <a:p>
            <a:r>
              <a:rPr lang="en-US" dirty="0" smtClean="0"/>
              <a:t>Schedule</a:t>
            </a:r>
            <a:endParaRPr lang="en-US" dirty="0"/>
          </a:p>
        </p:txBody>
      </p:sp>
      <p:sp>
        <p:nvSpPr>
          <p:cNvPr id="6" name="Rounded Rectangle 5"/>
          <p:cNvSpPr/>
          <p:nvPr/>
        </p:nvSpPr>
        <p:spPr>
          <a:xfrm>
            <a:off x="6620255" y="4434505"/>
            <a:ext cx="2426209" cy="10345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Jobs</a:t>
            </a:r>
            <a:endParaRPr lang="en-US" dirty="0"/>
          </a:p>
        </p:txBody>
      </p:sp>
      <p:sp>
        <p:nvSpPr>
          <p:cNvPr id="7" name="Rounded Rectangle 6"/>
          <p:cNvSpPr/>
          <p:nvPr/>
        </p:nvSpPr>
        <p:spPr>
          <a:xfrm>
            <a:off x="3029711" y="4434505"/>
            <a:ext cx="2426209" cy="10345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Alerts</a:t>
            </a:r>
            <a:endParaRPr lang="en-US" dirty="0"/>
          </a:p>
        </p:txBody>
      </p:sp>
      <p:sp>
        <p:nvSpPr>
          <p:cNvPr id="8" name="Diamond 7"/>
          <p:cNvSpPr/>
          <p:nvPr/>
        </p:nvSpPr>
        <p:spPr>
          <a:xfrm>
            <a:off x="3191255" y="2035396"/>
            <a:ext cx="2103120" cy="1847886"/>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Events</a:t>
            </a:r>
            <a:endParaRPr lang="en-US" dirty="0"/>
          </a:p>
        </p:txBody>
      </p:sp>
      <p:cxnSp>
        <p:nvCxnSpPr>
          <p:cNvPr id="10" name="Straight Arrow Connector 9"/>
          <p:cNvCxnSpPr>
            <a:stCxn id="5" idx="0"/>
            <a:endCxn id="6" idx="0"/>
          </p:cNvCxnSpPr>
          <p:nvPr/>
        </p:nvCxnSpPr>
        <p:spPr>
          <a:xfrm flipH="1">
            <a:off x="7833360" y="3852802"/>
            <a:ext cx="1331691" cy="5817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904231" y="3329055"/>
            <a:ext cx="1764793" cy="11719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6" idx="1"/>
            <a:endCxn id="7" idx="3"/>
          </p:cNvCxnSpPr>
          <p:nvPr/>
        </p:nvCxnSpPr>
        <p:spPr>
          <a:xfrm flipH="1">
            <a:off x="5455920" y="4951772"/>
            <a:ext cx="11643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8" idx="2"/>
            <a:endCxn id="7" idx="0"/>
          </p:cNvCxnSpPr>
          <p:nvPr/>
        </p:nvCxnSpPr>
        <p:spPr>
          <a:xfrm>
            <a:off x="4242815" y="3883282"/>
            <a:ext cx="1" cy="551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a:xfrm>
            <a:off x="5200132" y="5742432"/>
            <a:ext cx="1760554" cy="761465"/>
            <a:chOff x="5236708" y="5876544"/>
            <a:chExt cx="1760554" cy="761465"/>
          </a:xfrm>
        </p:grpSpPr>
        <p:sp>
          <p:nvSpPr>
            <p:cNvPr id="22" name="Isosceles Triangle 21"/>
            <p:cNvSpPr/>
            <p:nvPr/>
          </p:nvSpPr>
          <p:spPr>
            <a:xfrm>
              <a:off x="5455920" y="5876544"/>
              <a:ext cx="438424" cy="3779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p:cNvSpPr/>
            <p:nvPr/>
          </p:nvSpPr>
          <p:spPr>
            <a:xfrm>
              <a:off x="5894344" y="5876544"/>
              <a:ext cx="438424" cy="3779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Isosceles Triangle 23"/>
            <p:cNvSpPr/>
            <p:nvPr/>
          </p:nvSpPr>
          <p:spPr>
            <a:xfrm>
              <a:off x="6328195" y="5876544"/>
              <a:ext cx="438424" cy="3779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24"/>
            <p:cNvSpPr/>
            <p:nvPr/>
          </p:nvSpPr>
          <p:spPr>
            <a:xfrm>
              <a:off x="5236708" y="6254496"/>
              <a:ext cx="438424" cy="3779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Isosceles Triangle 25"/>
            <p:cNvSpPr/>
            <p:nvPr/>
          </p:nvSpPr>
          <p:spPr>
            <a:xfrm>
              <a:off x="5672846" y="6254496"/>
              <a:ext cx="438424" cy="3779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Isosceles Triangle 26"/>
            <p:cNvSpPr/>
            <p:nvPr/>
          </p:nvSpPr>
          <p:spPr>
            <a:xfrm>
              <a:off x="6115842" y="6259665"/>
              <a:ext cx="438424" cy="3779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Isosceles Triangle 27"/>
            <p:cNvSpPr/>
            <p:nvPr/>
          </p:nvSpPr>
          <p:spPr>
            <a:xfrm>
              <a:off x="6558838" y="6260057"/>
              <a:ext cx="438424" cy="3779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p:cNvSpPr/>
            <p:nvPr/>
          </p:nvSpPr>
          <p:spPr>
            <a:xfrm rot="10800000">
              <a:off x="5450587" y="6260057"/>
              <a:ext cx="438424" cy="3779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Isosceles Triangle 29"/>
            <p:cNvSpPr/>
            <p:nvPr/>
          </p:nvSpPr>
          <p:spPr>
            <a:xfrm rot="10800000">
              <a:off x="5898916" y="6252642"/>
              <a:ext cx="438424" cy="3779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Isosceles Triangle 30"/>
            <p:cNvSpPr/>
            <p:nvPr/>
          </p:nvSpPr>
          <p:spPr>
            <a:xfrm rot="10800000">
              <a:off x="6335054" y="6259665"/>
              <a:ext cx="438424" cy="3779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TextBox 32"/>
          <p:cNvSpPr txBox="1"/>
          <p:nvPr/>
        </p:nvSpPr>
        <p:spPr>
          <a:xfrm>
            <a:off x="5428167" y="6111508"/>
            <a:ext cx="1306768" cy="369332"/>
          </a:xfrm>
          <a:prstGeom prst="rect">
            <a:avLst/>
          </a:prstGeom>
          <a:noFill/>
        </p:spPr>
        <p:txBody>
          <a:bodyPr wrap="none" rtlCol="0">
            <a:spAutoFit/>
          </a:bodyPr>
          <a:lstStyle/>
          <a:p>
            <a:r>
              <a:rPr lang="en-US" dirty="0" smtClean="0"/>
              <a:t>Operators</a:t>
            </a:r>
            <a:endParaRPr lang="en-US" dirty="0"/>
          </a:p>
        </p:txBody>
      </p:sp>
      <p:cxnSp>
        <p:nvCxnSpPr>
          <p:cNvPr id="35" name="Straight Arrow Connector 34"/>
          <p:cNvCxnSpPr>
            <a:stCxn id="6" idx="2"/>
            <a:endCxn id="24" idx="4"/>
          </p:cNvCxnSpPr>
          <p:nvPr/>
        </p:nvCxnSpPr>
        <p:spPr>
          <a:xfrm flipH="1">
            <a:off x="6730043" y="5469039"/>
            <a:ext cx="1103317" cy="6513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7" idx="2"/>
            <a:endCxn id="29" idx="4"/>
          </p:cNvCxnSpPr>
          <p:nvPr/>
        </p:nvCxnSpPr>
        <p:spPr>
          <a:xfrm>
            <a:off x="4242816" y="5469039"/>
            <a:ext cx="1171195" cy="6569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3990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14755</TotalTime>
  <Words>1223</Words>
  <Application>Microsoft Office PowerPoint</Application>
  <PresentationFormat>Widescreen</PresentationFormat>
  <Paragraphs>108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Century Gothic</vt:lpstr>
      <vt:lpstr>Wingdings 2</vt:lpstr>
      <vt:lpstr>Quotable</vt:lpstr>
      <vt:lpstr>SQL Database Management</vt:lpstr>
      <vt:lpstr>Objectives</vt:lpstr>
      <vt:lpstr>SQL Server Administrator’s Duties</vt:lpstr>
      <vt:lpstr>SQL Profiler</vt:lpstr>
      <vt:lpstr>SQL Profiler</vt:lpstr>
      <vt:lpstr>SQL Profiler</vt:lpstr>
      <vt:lpstr>SQL Server Automation</vt:lpstr>
      <vt:lpstr>SQL Server Agent</vt:lpstr>
      <vt:lpstr>SQL Server Agent</vt:lpstr>
      <vt:lpstr>SQL Server Agent - Jobs</vt:lpstr>
      <vt:lpstr>SQL Server Agent - Alerts</vt:lpstr>
      <vt:lpstr>SQL Server Agent - Operators</vt:lpstr>
      <vt:lpstr>Configuring SQL Server Agent</vt:lpstr>
      <vt:lpstr>Configuring SQL Server Agent</vt:lpstr>
      <vt:lpstr>Configuring SQL Server Agent</vt:lpstr>
      <vt:lpstr>Configuring SQL Server Agent</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Garnto, Kimberly</dc:creator>
  <cp:lastModifiedBy>Garnto, Kimberly</cp:lastModifiedBy>
  <cp:revision>169</cp:revision>
  <dcterms:created xsi:type="dcterms:W3CDTF">2015-08-25T16:21:52Z</dcterms:created>
  <dcterms:modified xsi:type="dcterms:W3CDTF">2015-11-19T20:54:39Z</dcterms:modified>
</cp:coreProperties>
</file>