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425354-B0BB-4B6C-AE62-CE34B935AB4E}" type="datetimeFigureOut">
              <a:rPr lang="en-US" smtClean="0"/>
              <a:t>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B5BA3C-8E32-4A57-861B-1F226EB06316}" type="slidenum">
              <a:rPr lang="en-US" smtClean="0"/>
              <a:t>‹#›</a:t>
            </a:fld>
            <a:endParaRPr lang="en-US"/>
          </a:p>
        </p:txBody>
      </p:sp>
    </p:spTree>
    <p:extLst>
      <p:ext uri="{BB962C8B-B14F-4D97-AF65-F5344CB8AC3E}">
        <p14:creationId xmlns:p14="http://schemas.microsoft.com/office/powerpoint/2010/main" val="241217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a:t>
            </a:r>
            <a:r>
              <a:rPr lang="en-US" baseline="0" dirty="0" smtClean="0"/>
              <a:t> is a form of citation that is used in the humanities. We cite because we want to give proper credit to the authors whose work we have used but also because it is an academic courtesy to help others use sources. </a:t>
            </a:r>
            <a:endParaRPr lang="en-US" dirty="0"/>
          </a:p>
        </p:txBody>
      </p:sp>
      <p:sp>
        <p:nvSpPr>
          <p:cNvPr id="4" name="Slide Number Placeholder 3"/>
          <p:cNvSpPr>
            <a:spLocks noGrp="1"/>
          </p:cNvSpPr>
          <p:nvPr>
            <p:ph type="sldNum" sz="quarter" idx="10"/>
          </p:nvPr>
        </p:nvSpPr>
        <p:spPr/>
        <p:txBody>
          <a:bodyPr/>
          <a:lstStyle/>
          <a:p>
            <a:fld id="{09B5BA3C-8E32-4A57-861B-1F226EB06316}" type="slidenum">
              <a:rPr lang="en-US" smtClean="0"/>
              <a:t>1</a:t>
            </a:fld>
            <a:endParaRPr lang="en-US"/>
          </a:p>
        </p:txBody>
      </p:sp>
    </p:spTree>
    <p:extLst>
      <p:ext uri="{BB962C8B-B14F-4D97-AF65-F5344CB8AC3E}">
        <p14:creationId xmlns:p14="http://schemas.microsoft.com/office/powerpoint/2010/main" val="49573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8DC35B-4A98-4C66-8275-8DB0BA03FF6C}"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27260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DC35B-4A98-4C66-8275-8DB0BA03FF6C}"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2505829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DC35B-4A98-4C66-8275-8DB0BA03FF6C}"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128434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DC35B-4A98-4C66-8275-8DB0BA03FF6C}"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3821481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8DC35B-4A98-4C66-8275-8DB0BA03FF6C}"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16850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8DC35B-4A98-4C66-8275-8DB0BA03FF6C}"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194192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8DC35B-4A98-4C66-8275-8DB0BA03FF6C}" type="datetimeFigureOut">
              <a:rPr lang="en-US" smtClean="0"/>
              <a:t>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309275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8DC35B-4A98-4C66-8275-8DB0BA03FF6C}" type="datetimeFigureOut">
              <a:rPr lang="en-US" smtClean="0"/>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98217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DC35B-4A98-4C66-8275-8DB0BA03FF6C}" type="datetimeFigureOut">
              <a:rPr lang="en-US" smtClean="0"/>
              <a:t>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393294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DC35B-4A98-4C66-8275-8DB0BA03FF6C}"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327202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DC35B-4A98-4C66-8275-8DB0BA03FF6C}"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A5A5C-791C-475D-822E-2525FBC6496E}" type="slidenum">
              <a:rPr lang="en-US" smtClean="0"/>
              <a:t>‹#›</a:t>
            </a:fld>
            <a:endParaRPr lang="en-US"/>
          </a:p>
        </p:txBody>
      </p:sp>
    </p:spTree>
    <p:extLst>
      <p:ext uri="{BB962C8B-B14F-4D97-AF65-F5344CB8AC3E}">
        <p14:creationId xmlns:p14="http://schemas.microsoft.com/office/powerpoint/2010/main" val="80561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DC35B-4A98-4C66-8275-8DB0BA03FF6C}" type="datetimeFigureOut">
              <a:rPr lang="en-US" smtClean="0"/>
              <a:t>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A5A5C-791C-475D-822E-2525FBC6496E}" type="slidenum">
              <a:rPr lang="en-US" smtClean="0"/>
              <a:t>‹#›</a:t>
            </a:fld>
            <a:endParaRPr lang="en-US"/>
          </a:p>
        </p:txBody>
      </p:sp>
    </p:spTree>
    <p:extLst>
      <p:ext uri="{BB962C8B-B14F-4D97-AF65-F5344CB8AC3E}">
        <p14:creationId xmlns:p14="http://schemas.microsoft.com/office/powerpoint/2010/main" val="2691080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a:t>
            </a:r>
            <a:endParaRPr lang="en-US" dirty="0"/>
          </a:p>
        </p:txBody>
      </p:sp>
      <p:sp>
        <p:nvSpPr>
          <p:cNvPr id="3" name="Subtitle 2"/>
          <p:cNvSpPr>
            <a:spLocks noGrp="1"/>
          </p:cNvSpPr>
          <p:nvPr>
            <p:ph type="subTitle" idx="1"/>
          </p:nvPr>
        </p:nvSpPr>
        <p:spPr/>
        <p:txBody>
          <a:bodyPr/>
          <a:lstStyle/>
          <a:p>
            <a:r>
              <a:rPr lang="en-US" dirty="0" smtClean="0"/>
              <a:t>Modern Language Association</a:t>
            </a:r>
            <a:endParaRPr lang="en-US" dirty="0"/>
          </a:p>
        </p:txBody>
      </p:sp>
    </p:spTree>
    <p:extLst>
      <p:ext uri="{BB962C8B-B14F-4D97-AF65-F5344CB8AC3E}">
        <p14:creationId xmlns:p14="http://schemas.microsoft.com/office/powerpoint/2010/main" val="122818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135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simple things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MLA papers use a 12 font and are double spaced. They use Times New Roman and have 1 inch margins around the paper. They have a heading that is as follows:</a:t>
            </a:r>
          </a:p>
          <a:p>
            <a:r>
              <a:rPr lang="en-US" dirty="0" smtClean="0"/>
              <a:t>Name</a:t>
            </a:r>
          </a:p>
          <a:p>
            <a:r>
              <a:rPr lang="en-US" dirty="0" smtClean="0"/>
              <a:t>Teacher</a:t>
            </a:r>
          </a:p>
          <a:p>
            <a:r>
              <a:rPr lang="en-US" dirty="0" smtClean="0"/>
              <a:t>Class</a:t>
            </a:r>
          </a:p>
          <a:p>
            <a:r>
              <a:rPr lang="en-US" dirty="0" smtClean="0"/>
              <a:t>Date </a:t>
            </a:r>
          </a:p>
          <a:p>
            <a:r>
              <a:rPr lang="en-US" dirty="0" smtClean="0"/>
              <a:t>The title is centered, still in 12 font and is not in quotation marks, italicized or underlined as this would mean it has been published. </a:t>
            </a:r>
            <a:endParaRPr lang="en-US" dirty="0"/>
          </a:p>
        </p:txBody>
      </p:sp>
    </p:spTree>
    <p:extLst>
      <p:ext uri="{BB962C8B-B14F-4D97-AF65-F5344CB8AC3E}">
        <p14:creationId xmlns:p14="http://schemas.microsoft.com/office/powerpoint/2010/main" val="542932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 from texts</a:t>
            </a:r>
            <a:endParaRPr lang="en-US" dirty="0"/>
          </a:p>
        </p:txBody>
      </p:sp>
      <p:sp>
        <p:nvSpPr>
          <p:cNvPr id="3" name="Content Placeholder 2"/>
          <p:cNvSpPr>
            <a:spLocks noGrp="1"/>
          </p:cNvSpPr>
          <p:nvPr>
            <p:ph idx="1"/>
          </p:nvPr>
        </p:nvSpPr>
        <p:spPr/>
        <p:txBody>
          <a:bodyPr/>
          <a:lstStyle/>
          <a:p>
            <a:r>
              <a:rPr lang="en-US" dirty="0" smtClean="0"/>
              <a:t>When using a direct quote from texts you must put them in quotation marks and they CANNOT be left free standing in the paper. They must be introduced. For example, According to Shakespeare’s </a:t>
            </a:r>
            <a:r>
              <a:rPr lang="en-US" i="1" dirty="0" smtClean="0"/>
              <a:t>Hamlet</a:t>
            </a:r>
            <a:r>
              <a:rPr lang="en-US" dirty="0" smtClean="0"/>
              <a:t>, “To be or not to be; that is the question” demonstrates Hamlet’s internal struggle with himself. Therefore, he is suffering from the universal theme of man vs. self. </a:t>
            </a:r>
            <a:endParaRPr lang="en-US" dirty="0"/>
          </a:p>
        </p:txBody>
      </p:sp>
    </p:spTree>
    <p:extLst>
      <p:ext uri="{BB962C8B-B14F-4D97-AF65-F5344CB8AC3E}">
        <p14:creationId xmlns:p14="http://schemas.microsoft.com/office/powerpoint/2010/main" val="393151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Notice that the quote is introduced meaning it cannot start a sentence or a paragraph. </a:t>
            </a:r>
          </a:p>
          <a:p>
            <a:r>
              <a:rPr lang="en-US" dirty="0" smtClean="0"/>
              <a:t>Direct quotes are in quotation marks and are not changed even if there are spelling or grammar errors. </a:t>
            </a:r>
          </a:p>
          <a:p>
            <a:r>
              <a:rPr lang="en-US" dirty="0" smtClean="0"/>
              <a:t>If you do not introduce the author in the source than you will use (Shakespeare </a:t>
            </a:r>
            <a:r>
              <a:rPr lang="en-US" i="1" dirty="0" smtClean="0"/>
              <a:t>Hamlet</a:t>
            </a:r>
            <a:r>
              <a:rPr lang="en-US" dirty="0" smtClean="0"/>
              <a:t> v:ii). You must cite after direct quoting. </a:t>
            </a:r>
            <a:endParaRPr lang="en-US" dirty="0"/>
          </a:p>
        </p:txBody>
      </p:sp>
    </p:spTree>
    <p:extLst>
      <p:ext uri="{BB962C8B-B14F-4D97-AF65-F5344CB8AC3E}">
        <p14:creationId xmlns:p14="http://schemas.microsoft.com/office/powerpoint/2010/main" val="2845489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dirty="0" smtClean="0"/>
              <a:t>Paraphrasing is taking an author’s words, ideas, or notions and putting them into your own words. You do not use quotation marks but you must make it your own. Paraphrasing can become a difficult because people will put the quote too closely to the original. All paraphrasing must be cited. </a:t>
            </a:r>
            <a:endParaRPr lang="en-US" dirty="0"/>
          </a:p>
        </p:txBody>
      </p:sp>
    </p:spTree>
    <p:extLst>
      <p:ext uri="{BB962C8B-B14F-4D97-AF65-F5344CB8AC3E}">
        <p14:creationId xmlns:p14="http://schemas.microsoft.com/office/powerpoint/2010/main" val="2711280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cite</a:t>
            </a:r>
            <a:endParaRPr lang="en-US" dirty="0"/>
          </a:p>
        </p:txBody>
      </p:sp>
      <p:sp>
        <p:nvSpPr>
          <p:cNvPr id="3" name="Content Placeholder 2"/>
          <p:cNvSpPr>
            <a:spLocks noGrp="1"/>
          </p:cNvSpPr>
          <p:nvPr>
            <p:ph idx="1"/>
          </p:nvPr>
        </p:nvSpPr>
        <p:spPr/>
        <p:txBody>
          <a:bodyPr>
            <a:normAutofit fontScale="92500"/>
          </a:bodyPr>
          <a:lstStyle/>
          <a:p>
            <a:r>
              <a:rPr lang="en-US" dirty="0" smtClean="0"/>
              <a:t>Anything and everything that is not your own words. You must cite an author’s ideas, words, notions etc. You cannot claim them as your own.</a:t>
            </a:r>
          </a:p>
          <a:p>
            <a:r>
              <a:rPr lang="en-US" dirty="0" smtClean="0"/>
              <a:t>Common Knowledge. For research writing there is a limited amount of common knowledge allowed. Remember that just because you know it does not mean that everyone else does. You have to support it with facts. </a:t>
            </a:r>
            <a:endParaRPr lang="en-US" dirty="0"/>
          </a:p>
        </p:txBody>
      </p:sp>
    </p:spTree>
    <p:extLst>
      <p:ext uri="{BB962C8B-B14F-4D97-AF65-F5344CB8AC3E}">
        <p14:creationId xmlns:p14="http://schemas.microsoft.com/office/powerpoint/2010/main" val="353257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text citation</a:t>
            </a:r>
            <a:endParaRPr lang="en-US" dirty="0"/>
          </a:p>
        </p:txBody>
      </p:sp>
      <p:sp>
        <p:nvSpPr>
          <p:cNvPr id="3" name="Content Placeholder 2"/>
          <p:cNvSpPr>
            <a:spLocks noGrp="1"/>
          </p:cNvSpPr>
          <p:nvPr>
            <p:ph idx="1"/>
          </p:nvPr>
        </p:nvSpPr>
        <p:spPr/>
        <p:txBody>
          <a:bodyPr/>
          <a:lstStyle/>
          <a:p>
            <a:r>
              <a:rPr lang="en-US" dirty="0" smtClean="0"/>
              <a:t>In text citations are citations that are in the paper. They must match the work cited page. </a:t>
            </a:r>
          </a:p>
          <a:p>
            <a:r>
              <a:rPr lang="en-US" dirty="0" smtClean="0"/>
              <a:t>You will never cite in text with  a web address. For example (</a:t>
            </a:r>
            <a:r>
              <a:rPr lang="en-US" dirty="0" smtClean="0">
                <a:hlinkClick r:id="rId2"/>
              </a:rPr>
              <a:t>www.google.com</a:t>
            </a:r>
            <a:r>
              <a:rPr lang="en-US" dirty="0" smtClean="0"/>
              <a:t>). This does not work because google is a large entity and no one would even know where to look. </a:t>
            </a:r>
            <a:endParaRPr lang="en-US" dirty="0"/>
          </a:p>
        </p:txBody>
      </p:sp>
    </p:spTree>
    <p:extLst>
      <p:ext uri="{BB962C8B-B14F-4D97-AF65-F5344CB8AC3E}">
        <p14:creationId xmlns:p14="http://schemas.microsoft.com/office/powerpoint/2010/main" val="436177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Alphabetical order</a:t>
            </a:r>
          </a:p>
          <a:p>
            <a:r>
              <a:rPr lang="en-US" dirty="0" smtClean="0"/>
              <a:t>Basic Book format</a:t>
            </a:r>
          </a:p>
          <a:p>
            <a:pPr marL="0" indent="0">
              <a:buNone/>
            </a:pPr>
            <a:r>
              <a:rPr lang="en-US" dirty="0" smtClean="0"/>
              <a:t>Shelly, Mary. </a:t>
            </a:r>
            <a:r>
              <a:rPr lang="en-US" i="1" dirty="0" smtClean="0"/>
              <a:t>Frankenstein</a:t>
            </a:r>
            <a:r>
              <a:rPr lang="en-US" dirty="0" smtClean="0"/>
              <a:t>. New York: Random 	House, 2004.</a:t>
            </a:r>
          </a:p>
          <a:p>
            <a:pPr marL="0" indent="0">
              <a:buNone/>
            </a:pPr>
            <a:r>
              <a:rPr lang="en-US" dirty="0" smtClean="0"/>
              <a:t>Author’s last name. First name. Book 	title(italicized). City of Publication: 	Publishing house, year of publication.</a:t>
            </a:r>
          </a:p>
          <a:p>
            <a:pPr marL="0" indent="0">
              <a:buNone/>
            </a:pPr>
            <a:r>
              <a:rPr lang="en-US" dirty="0" smtClean="0"/>
              <a:t>The second line and thereafter is indented. MLA is a format that must be followed correctly. It is not up for creative interpretation. </a:t>
            </a:r>
            <a:endParaRPr lang="en-US" dirty="0"/>
          </a:p>
        </p:txBody>
      </p:sp>
    </p:spTree>
    <p:extLst>
      <p:ext uri="{BB962C8B-B14F-4D97-AF65-F5344CB8AC3E}">
        <p14:creationId xmlns:p14="http://schemas.microsoft.com/office/powerpoint/2010/main" val="41467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sources</a:t>
            </a:r>
            <a:endParaRPr lang="en-US" dirty="0"/>
          </a:p>
        </p:txBody>
      </p:sp>
      <p:sp>
        <p:nvSpPr>
          <p:cNvPr id="3" name="Content Placeholder 2"/>
          <p:cNvSpPr>
            <a:spLocks noGrp="1"/>
          </p:cNvSpPr>
          <p:nvPr>
            <p:ph idx="1"/>
          </p:nvPr>
        </p:nvSpPr>
        <p:spPr/>
        <p:txBody>
          <a:bodyPr/>
          <a:lstStyle/>
          <a:p>
            <a:r>
              <a:rPr lang="en-US" dirty="0" smtClean="0"/>
              <a:t>Jones, John. “Obamacare- a scare.” </a:t>
            </a:r>
            <a:r>
              <a:rPr lang="en-US" i="1" dirty="0" err="1" smtClean="0"/>
              <a:t>USAtoday</a:t>
            </a:r>
            <a:endParaRPr lang="en-US" i="1" dirty="0" smtClean="0"/>
          </a:p>
          <a:p>
            <a:pPr marL="457200" lvl="1" indent="0">
              <a:buNone/>
            </a:pPr>
            <a:r>
              <a:rPr lang="en-US" dirty="0" smtClean="0"/>
              <a:t>	2012. 6 June 2014. Web.</a:t>
            </a:r>
          </a:p>
          <a:p>
            <a:pPr marL="457200" lvl="1" indent="0">
              <a:buNone/>
            </a:pPr>
            <a:endParaRPr lang="en-US" dirty="0"/>
          </a:p>
          <a:p>
            <a:pPr marL="457200" lvl="1" indent="0">
              <a:buNone/>
            </a:pPr>
            <a:r>
              <a:rPr lang="en-US" dirty="0" smtClean="0"/>
              <a:t>Things that are italicized: Book, journal, magazine titles,  movie titles and television shows.</a:t>
            </a:r>
            <a:endParaRPr lang="en-US" dirty="0"/>
          </a:p>
        </p:txBody>
      </p:sp>
    </p:spTree>
    <p:extLst>
      <p:ext uri="{BB962C8B-B14F-4D97-AF65-F5344CB8AC3E}">
        <p14:creationId xmlns:p14="http://schemas.microsoft.com/office/powerpoint/2010/main" val="2204967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475</Words>
  <Application>Microsoft Office PowerPoint</Application>
  <PresentationFormat>On-screen Show (4:3)</PresentationFormat>
  <Paragraphs>36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MLA</vt:lpstr>
      <vt:lpstr>A few simple things</vt:lpstr>
      <vt:lpstr>Using Quotes from texts</vt:lpstr>
      <vt:lpstr>Cont. </vt:lpstr>
      <vt:lpstr>Paraphrasing</vt:lpstr>
      <vt:lpstr>What we cite</vt:lpstr>
      <vt:lpstr>In text citation</vt:lpstr>
      <vt:lpstr>Work cited</vt:lpstr>
      <vt:lpstr>Web sources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dc:title>
  <dc:creator>cinstructor</dc:creator>
  <cp:lastModifiedBy>cinstructor</cp:lastModifiedBy>
  <cp:revision>3</cp:revision>
  <dcterms:created xsi:type="dcterms:W3CDTF">2015-02-11T18:15:54Z</dcterms:created>
  <dcterms:modified xsi:type="dcterms:W3CDTF">2015-02-11T18:59:44Z</dcterms:modified>
</cp:coreProperties>
</file>