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8"/>
  </p:notesMasterIdLst>
  <p:sldIdLst>
    <p:sldId id="306" r:id="rId2"/>
    <p:sldId id="259" r:id="rId3"/>
    <p:sldId id="307" r:id="rId4"/>
    <p:sldId id="304" r:id="rId5"/>
    <p:sldId id="265" r:id="rId6"/>
    <p:sldId id="308"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4032">
          <p15:clr>
            <a:srgbClr val="A4A3A4"/>
          </p15:clr>
        </p15:guide>
        <p15:guide id="3" orient="horz" pos="960">
          <p15:clr>
            <a:srgbClr val="A4A3A4"/>
          </p15:clr>
        </p15:guide>
        <p15:guide id="4" orient="horz" pos="1056">
          <p15:clr>
            <a:srgbClr val="A4A3A4"/>
          </p15:clr>
        </p15:guide>
        <p15:guide id="5" pos="5328">
          <p15:clr>
            <a:srgbClr val="A4A3A4"/>
          </p15:clr>
        </p15:guide>
        <p15:guide id="6" pos="4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985" autoAdjust="0"/>
    <p:restoredTop sz="71655" autoAdjust="0"/>
  </p:normalViewPr>
  <p:slideViewPr>
    <p:cSldViewPr>
      <p:cViewPr varScale="1">
        <p:scale>
          <a:sx n="55" d="100"/>
          <a:sy n="55" d="100"/>
        </p:scale>
        <p:origin x="355" y="48"/>
      </p:cViewPr>
      <p:guideLst>
        <p:guide orient="horz" pos="288"/>
        <p:guide orient="horz" pos="4032"/>
        <p:guide orient="horz" pos="960"/>
        <p:guide orient="horz" pos="1056"/>
        <p:guide pos="5328"/>
        <p:guide pos="43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08"/>
    </p:cViewPr>
  </p:sorterViewPr>
  <p:notesViewPr>
    <p:cSldViewPr>
      <p:cViewPr>
        <p:scale>
          <a:sx n="100" d="100"/>
          <a:sy n="100" d="100"/>
        </p:scale>
        <p:origin x="-864"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A3380EEE-5C6E-4F60-810D-DB294798E892}" type="slidenum">
              <a:rPr lang="en-US"/>
              <a:pPr>
                <a:defRPr/>
              </a:pPr>
              <a:t>‹#›</a:t>
            </a:fld>
            <a:endParaRPr lang="en-US" dirty="0"/>
          </a:p>
        </p:txBody>
      </p:sp>
    </p:spTree>
    <p:extLst>
      <p:ext uri="{BB962C8B-B14F-4D97-AF65-F5344CB8AC3E}">
        <p14:creationId xmlns:p14="http://schemas.microsoft.com/office/powerpoint/2010/main" val="2244718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AB311-26CD-4628-BA7F-4447C5B48A6D}" type="slidenum">
              <a:rPr lang="en-US"/>
              <a:pPr/>
              <a:t>2</a:t>
            </a:fld>
            <a:endParaRPr lang="en-US" dirty="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sz="1200" kern="1200" baseline="0" dirty="0" smtClean="0">
                <a:solidFill>
                  <a:schemeClr val="tx1"/>
                </a:solidFill>
                <a:latin typeface="Arial" charset="0"/>
                <a:ea typeface="+mn-ea"/>
                <a:cs typeface="+mn-cs"/>
              </a:rPr>
              <a:t>•Nursing responds to the health care needs of society, which are influenced by economic, social, and cultural variables of a specific era. </a:t>
            </a:r>
          </a:p>
          <a:p>
            <a:pPr>
              <a:buFont typeface="Arial" pitchFamily="34" charset="0"/>
              <a:buChar char="•"/>
            </a:pPr>
            <a:r>
              <a:rPr lang="en-US" dirty="0" smtClean="0"/>
              <a:t>Nurses </a:t>
            </a:r>
            <a:r>
              <a:rPr lang="en-US" dirty="0"/>
              <a:t>exert great influence in social policy and political arenas. We have a strong organization (American Nurses Association) and strong lobbyists who propose legislation to care for our </a:t>
            </a:r>
            <a:r>
              <a:rPr lang="en-US" dirty="0" smtClean="0"/>
              <a:t>patients</a:t>
            </a:r>
            <a:r>
              <a:rPr lang="en-US" dirty="0"/>
              <a:t>. </a:t>
            </a:r>
          </a:p>
          <a:p>
            <a:pPr>
              <a:buFont typeface="Arial" pitchFamily="34" charset="0"/>
              <a:buChar char="•"/>
            </a:pPr>
            <a:r>
              <a:rPr lang="en-US" dirty="0"/>
              <a:t>Through nursing research and evidenced-based practice </a:t>
            </a:r>
            <a:r>
              <a:rPr lang="en-US" dirty="0" smtClean="0"/>
              <a:t>(see Chapter </a:t>
            </a:r>
            <a:r>
              <a:rPr lang="en-US" dirty="0"/>
              <a:t>5), nurses have been able to carry on the traditions that Florence Nightingale began in the Crimean War. Florence dealt with battlefield conditions that gave rise to infection, illness, and mortality. The </a:t>
            </a:r>
            <a:r>
              <a:rPr lang="en-US" dirty="0" smtClean="0"/>
              <a:t>twenty-first </a:t>
            </a:r>
            <a:r>
              <a:rPr lang="en-US" dirty="0"/>
              <a:t>century nurse </a:t>
            </a:r>
            <a:r>
              <a:rPr lang="en-US" dirty="0" smtClean="0"/>
              <a:t>deals </a:t>
            </a:r>
            <a:r>
              <a:rPr lang="en-US" dirty="0"/>
              <a:t>with pain management, nutrition management, care of the elder population, and care of the infant and </a:t>
            </a:r>
            <a:r>
              <a:rPr lang="en-US" dirty="0" smtClean="0"/>
              <a:t>the underserved </a:t>
            </a:r>
            <a:r>
              <a:rPr lang="en-US" dirty="0"/>
              <a:t>child.</a:t>
            </a:r>
          </a:p>
          <a:p>
            <a:pPr>
              <a:buFont typeface="Arial" pitchFamily="34" charset="0"/>
              <a:buChar char="•"/>
            </a:pPr>
            <a:r>
              <a:rPr lang="en-US" b="0" i="0" dirty="0"/>
              <a:t>As the health care system changes, the art, science, and practice of nursing continues to evolve. Nursing draws not only from science, but also </a:t>
            </a:r>
            <a:r>
              <a:rPr lang="en-US" b="0" i="0" dirty="0" smtClean="0"/>
              <a:t>from the </a:t>
            </a:r>
            <a:r>
              <a:rPr lang="en-US" b="0" i="0" dirty="0"/>
              <a:t>humanities and social sciences. As nurses use and adapt this body of knowledge, nursing practice grows and evolves</a:t>
            </a:r>
            <a:r>
              <a:rPr lang="en-US" b="0" i="0" dirty="0" smtClean="0"/>
              <a:t>.</a:t>
            </a:r>
          </a:p>
          <a:p>
            <a:r>
              <a:rPr lang="en-US" sz="1200" kern="1200" baseline="0" dirty="0" smtClean="0">
                <a:solidFill>
                  <a:schemeClr val="tx1"/>
                </a:solidFill>
                <a:latin typeface="Arial" charset="0"/>
                <a:ea typeface="+mn-ea"/>
                <a:cs typeface="+mn-cs"/>
              </a:rPr>
              <a:t>•Nursing definitions reflect changes in the practice of nursing and help bring about changes by identifying the domain of nursing practice and guiding research, practice, and education. </a:t>
            </a:r>
            <a:endParaRPr lang="en-US" dirty="0"/>
          </a:p>
        </p:txBody>
      </p:sp>
    </p:spTree>
    <p:extLst>
      <p:ext uri="{BB962C8B-B14F-4D97-AF65-F5344CB8AC3E}">
        <p14:creationId xmlns:p14="http://schemas.microsoft.com/office/powerpoint/2010/main" val="41967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Florence Nightingale believed that the role of nurses was to help the body recover, and then remain free, from disease.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Nightingale was the first practicing epidemiologist. She used her keen mind and statistical analysis to show the connection between poor sanitation and diseases like cholera and dysentery. </a:t>
            </a:r>
          </a:p>
          <a:p>
            <a:pPr>
              <a:buFont typeface="Arial" pitchFamily="34" charset="0"/>
              <a:buChar char="•"/>
            </a:pPr>
            <a:r>
              <a:rPr lang="en-US" dirty="0" smtClean="0"/>
              <a:t>In 1860, Florence organized the first school of nursing, the Nightingale Training School for Nurses, at St. Thomas’ Hospital in London.</a:t>
            </a:r>
          </a:p>
          <a:p>
            <a:pPr>
              <a:buFont typeface="Arial" pitchFamily="34" charset="0"/>
              <a:buChar char="•"/>
            </a:pPr>
            <a:r>
              <a:rPr lang="en-US" dirty="0" smtClean="0"/>
              <a:t>Known as the Lady with the Lamp, Nightingale crossed the battlefields of the Crimean War with her lantern. By improving sanitation in battlefield hospitals, she showed how effective fresh air, hygiene, and nutrition were in the treatment of wounded soldiers.</a:t>
            </a:r>
          </a:p>
          <a:p>
            <a:pPr>
              <a:buFont typeface="Arial" pitchFamily="34" charset="0"/>
              <a:buChar char="•"/>
            </a:pPr>
            <a:r>
              <a:rPr lang="en-US" dirty="0" smtClean="0"/>
              <a:t>The practices she advocated remain a basic part of nursing care in the twenty-first century.</a:t>
            </a:r>
          </a:p>
          <a:p>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4</a:t>
            </a:fld>
            <a:endParaRPr lang="en-US" dirty="0"/>
          </a:p>
        </p:txBody>
      </p:sp>
    </p:spTree>
    <p:extLst>
      <p:ext uri="{BB962C8B-B14F-4D97-AF65-F5344CB8AC3E}">
        <p14:creationId xmlns:p14="http://schemas.microsoft.com/office/powerpoint/2010/main" val="351067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BBDCE-6311-4C03-885B-E4F977647720}" type="slidenum">
              <a:rPr lang="en-US"/>
              <a:pPr/>
              <a:t>5</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i="1" dirty="0"/>
              <a:t>[</a:t>
            </a:r>
            <a:r>
              <a:rPr lang="en-US" i="1" dirty="0" smtClean="0"/>
              <a:t>Demographics: What </a:t>
            </a:r>
            <a:r>
              <a:rPr lang="en-US" i="1" dirty="0"/>
              <a:t>types of changes affect health care</a:t>
            </a:r>
            <a:r>
              <a:rPr lang="en-US" i="1" dirty="0" smtClean="0"/>
              <a:t>? Answers</a:t>
            </a:r>
            <a:r>
              <a:rPr lang="en-US" i="1" dirty="0"/>
              <a:t>: people moving from rural to urban centers, increased </a:t>
            </a:r>
            <a:r>
              <a:rPr lang="en-US" i="1" dirty="0" smtClean="0"/>
              <a:t>life span</a:t>
            </a:r>
            <a:r>
              <a:rPr lang="en-US" i="1" dirty="0"/>
              <a:t>, increase in patients living with chronic illnesses (we have better drugs and therapy available), increases in </a:t>
            </a:r>
            <a:r>
              <a:rPr lang="en-US" i="1" dirty="0" smtClean="0"/>
              <a:t>alcoholism and </a:t>
            </a:r>
            <a:r>
              <a:rPr lang="en-US" i="1" dirty="0"/>
              <a:t>lung cancer (and other cancers</a:t>
            </a:r>
            <a:r>
              <a:rPr lang="en-US" i="1" dirty="0" smtClean="0"/>
              <a:t>)]</a:t>
            </a:r>
            <a:endParaRPr lang="en-US" i="1" dirty="0"/>
          </a:p>
          <a:p>
            <a:pPr>
              <a:buFont typeface="Arial" pitchFamily="34" charset="0"/>
              <a:buChar char="•"/>
            </a:pPr>
            <a:r>
              <a:rPr lang="en-US" dirty="0" smtClean="0"/>
              <a:t>Nurses </a:t>
            </a:r>
            <a:r>
              <a:rPr lang="en-US" dirty="0"/>
              <a:t>have always cared for patients inside and outside of the medical system. We promote the rights of minorities, immigrants, the underinsured, and the uninsured to receive high-quality health care. The rising rates of unemployment, mental illness, and homelessness </a:t>
            </a:r>
            <a:r>
              <a:rPr lang="en-US" dirty="0" smtClean="0"/>
              <a:t>make </a:t>
            </a:r>
            <a:r>
              <a:rPr lang="en-US" dirty="0"/>
              <a:t>our advocacy more important than ever</a:t>
            </a:r>
            <a:r>
              <a:rPr lang="en-US" dirty="0" smtClean="0"/>
              <a:t>. Nurses can be proud that they created bills of rights for dying, hospitalized, and pregnant patients. </a:t>
            </a:r>
            <a:endParaRPr lang="en-US" dirty="0"/>
          </a:p>
          <a:p>
            <a:pPr>
              <a:buFont typeface="Arial" pitchFamily="34" charset="0"/>
              <a:buChar char="•"/>
            </a:pPr>
            <a:r>
              <a:rPr lang="en-US" dirty="0" smtClean="0"/>
              <a:t>To prepare for the threat of terrorism, the nursing </a:t>
            </a:r>
            <a:r>
              <a:rPr lang="en-US" dirty="0"/>
              <a:t>curriculum </a:t>
            </a:r>
            <a:r>
              <a:rPr lang="en-US" dirty="0" smtClean="0"/>
              <a:t>and </a:t>
            </a:r>
            <a:r>
              <a:rPr lang="en-US" dirty="0"/>
              <a:t>health care agencies are training future and practicing nurses to deal with nuclear, chemical, and biological events. </a:t>
            </a:r>
            <a:endParaRPr lang="en-US" sz="1200" kern="1200" baseline="0" dirty="0" smtClean="0">
              <a:solidFill>
                <a:schemeClr val="tx1"/>
              </a:solidFill>
              <a:latin typeface="Arial" charset="0"/>
              <a:ea typeface="+mn-ea"/>
              <a:cs typeface="+mn-cs"/>
            </a:endParaRPr>
          </a:p>
          <a:p>
            <a:pPr>
              <a:buFont typeface="Arial" pitchFamily="34" charset="0"/>
              <a:buChar char="•"/>
            </a:pPr>
            <a:r>
              <a:rPr lang="en-US" sz="1200" kern="1200" baseline="0" dirty="0" smtClean="0">
                <a:solidFill>
                  <a:schemeClr val="tx1"/>
                </a:solidFill>
                <a:latin typeface="Arial" charset="0"/>
                <a:ea typeface="+mn-ea"/>
                <a:cs typeface="+mn-cs"/>
              </a:rPr>
              <a:t>As a nurse, you are responsible for providing the patient with the best-quality care in an efficient and economically sound manner. </a:t>
            </a:r>
          </a:p>
          <a:p>
            <a:pPr>
              <a:buFont typeface="Arial" pitchFamily="34" charset="0"/>
              <a:buChar char="•"/>
            </a:pPr>
            <a:r>
              <a:rPr lang="en-US" sz="1200" kern="1200" baseline="0" dirty="0" smtClean="0">
                <a:solidFill>
                  <a:schemeClr val="tx1"/>
                </a:solidFill>
                <a:latin typeface="Arial" charset="0"/>
                <a:ea typeface="+mn-ea"/>
                <a:cs typeface="+mn-cs"/>
              </a:rPr>
              <a:t>The nursing shortage affects all aspects of nursing such as patient care, administration, and nursing education, but it also presents challenges and opportunities for the profession. </a:t>
            </a:r>
          </a:p>
          <a:p>
            <a:r>
              <a:rPr lang="en-US" sz="1200" i="1" kern="1200" baseline="0" dirty="0" smtClean="0">
                <a:solidFill>
                  <a:schemeClr val="tx1"/>
                </a:solidFill>
                <a:latin typeface="Arial" charset="0"/>
                <a:ea typeface="+mn-ea"/>
                <a:cs typeface="+mn-cs"/>
              </a:rPr>
              <a:t>[What other factors have influenced nursing? Discuss technology, consumerism, health promotion, and the effects of the women’s and human rights movements on nursing.]</a:t>
            </a:r>
            <a:endParaRPr lang="en-US" i="1" dirty="0"/>
          </a:p>
        </p:txBody>
      </p:sp>
    </p:spTree>
    <p:extLst>
      <p:ext uri="{BB962C8B-B14F-4D97-AF65-F5344CB8AC3E}">
        <p14:creationId xmlns:p14="http://schemas.microsoft.com/office/powerpoint/2010/main" val="19914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8130" name="Rectangle 2"/>
          <p:cNvSpPr>
            <a:spLocks noGrp="1" noChangeArrowheads="1"/>
          </p:cNvSpPr>
          <p:nvPr>
            <p:ph type="ctrTitle" sz="quarter"/>
          </p:nvPr>
        </p:nvSpPr>
        <p:spPr>
          <a:xfrm>
            <a:off x="685800" y="1143000"/>
            <a:ext cx="7772400" cy="1143000"/>
          </a:xfrm>
        </p:spPr>
        <p:txBody>
          <a:bodyPr/>
          <a:lstStyle>
            <a:lvl1pPr>
              <a:defRPr/>
            </a:lvl1pPr>
          </a:lstStyle>
          <a:p>
            <a:r>
              <a:rPr lang="en-US" smtClean="0"/>
              <a:t>Click to edit Master title style</a:t>
            </a:r>
            <a:endParaRPr lang="en-GB"/>
          </a:p>
        </p:txBody>
      </p:sp>
      <p:sp>
        <p:nvSpPr>
          <p:cNvPr id="48131" name="Rectangle 3"/>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2" pitchFamily="18" charset="2"/>
              <a:buNone/>
              <a:defRPr/>
            </a:lvl1pPr>
          </a:lstStyle>
          <a:p>
            <a:r>
              <a:rPr lang="en-US" smtClean="0"/>
              <a:t>Click to edit Master subtitle style</a:t>
            </a:r>
            <a:endParaRPr lang="en-GB"/>
          </a:p>
        </p:txBody>
      </p:sp>
      <p:sp>
        <p:nvSpPr>
          <p:cNvPr id="5" name="Rectangle 7"/>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lgn="ctr"/>
            <a:r>
              <a:rPr lang="en-US" sz="1000" kern="1200" dirty="0" smtClean="0">
                <a:solidFill>
                  <a:schemeClr val="tx1"/>
                </a:solidFill>
                <a:effectLst/>
                <a:latin typeface="+mj-lt"/>
                <a:ea typeface="+mn-ea"/>
                <a:cs typeface="+mn-cs"/>
              </a:rPr>
              <a:t>Copyright © 2013, 2009, 2005 by Mosby, an imprint of Elsevier Inc.</a:t>
            </a:r>
            <a:endParaRPr lang="en-US" sz="1000" kern="1200" dirty="0">
              <a:solidFill>
                <a:schemeClr val="tx1"/>
              </a:solidFill>
              <a:effectLst/>
              <a:latin typeface="+mj-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685800" y="4572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GB" dirty="0" smtClean="0"/>
          </a:p>
        </p:txBody>
      </p:sp>
      <p:sp>
        <p:nvSpPr>
          <p:cNvPr id="47107" name="Rectangle 3"/>
          <p:cNvSpPr>
            <a:spLocks noGrp="1" noChangeArrowheads="1"/>
          </p:cNvSpPr>
          <p:nvPr>
            <p:ph type="body" idx="1"/>
          </p:nvPr>
        </p:nvSpPr>
        <p:spPr bwMode="auto">
          <a:xfrm>
            <a:off x="685800" y="1676400"/>
            <a:ext cx="7772400" cy="44196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32" name="Text Box 8"/>
          <p:cNvSpPr txBox="1">
            <a:spLocks noChangeArrowheads="1"/>
          </p:cNvSpPr>
          <p:nvPr/>
        </p:nvSpPr>
        <p:spPr bwMode="auto">
          <a:xfrm>
            <a:off x="7848600" y="6477000"/>
            <a:ext cx="1143000" cy="244475"/>
          </a:xfrm>
          <a:prstGeom prst="rect">
            <a:avLst/>
          </a:prstGeom>
          <a:noFill/>
          <a:ln w="12700" cap="sq">
            <a:noFill/>
            <a:miter lim="800000"/>
            <a:headEnd type="none" w="sm" len="sm"/>
            <a:tailEnd type="none" w="sm" len="sm"/>
          </a:ln>
          <a:effectLst/>
        </p:spPr>
        <p:txBody>
          <a:bodyPr>
            <a:spAutoFit/>
          </a:bodyPr>
          <a:lstStyle/>
          <a:p>
            <a:pPr algn="r">
              <a:spcBef>
                <a:spcPct val="50000"/>
              </a:spcBef>
            </a:pPr>
            <a:fld id="{EE78242C-A127-4E8A-A9D8-0417A6C6E5B3}" type="slidenum">
              <a:rPr lang="en-US" sz="1000">
                <a:effectLst/>
                <a:latin typeface="Arial" charset="0"/>
              </a:rPr>
              <a:pPr algn="r">
                <a:spcBef>
                  <a:spcPct val="50000"/>
                </a:spcBef>
              </a:pPr>
              <a:t>‹#›</a:t>
            </a:fld>
            <a:endParaRPr lang="en-US" sz="1000" dirty="0">
              <a:effectLst/>
              <a:latin typeface="Arial" charset="0"/>
            </a:endParaRPr>
          </a:p>
        </p:txBody>
      </p:sp>
      <p:sp>
        <p:nvSpPr>
          <p:cNvPr id="7" name="Rectangle 7"/>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lgn="ctr"/>
            <a:r>
              <a:rPr lang="en-US" sz="1000" kern="1200" dirty="0" smtClean="0">
                <a:solidFill>
                  <a:schemeClr val="tx1"/>
                </a:solidFill>
                <a:effectLst/>
                <a:latin typeface="+mj-lt"/>
                <a:ea typeface="+mn-ea"/>
                <a:cs typeface="+mn-cs"/>
              </a:rPr>
              <a:t>Copyright © 2013, 2009, 2005 by Mosby, an imprint of Elsevier Inc.</a:t>
            </a:r>
            <a:endParaRPr lang="en-US" sz="1000" kern="1200" dirty="0">
              <a:solidFill>
                <a:schemeClr val="tx1"/>
              </a:solidFill>
              <a:effectLst/>
              <a:latin typeface="+mj-lt"/>
              <a:ea typeface="+mn-ea"/>
              <a:cs typeface="+mn-cs"/>
            </a:endParaRPr>
          </a:p>
        </p:txBody>
      </p:sp>
    </p:spTree>
  </p:cSld>
  <p:clrMap bg1="dk2" tx1="lt1" bg2="dk1"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hf hdr="0" dt="0"/>
  <p:txStyles>
    <p:titleStyle>
      <a:lvl1pPr algn="ctr" rtl="0" eaLnBrk="1" fontAlgn="base" hangingPunct="1">
        <a:spcBef>
          <a:spcPct val="0"/>
        </a:spcBef>
        <a:spcAft>
          <a:spcPct val="0"/>
        </a:spcAft>
        <a:defRPr sz="4000">
          <a:solidFill>
            <a:schemeClr val="tx2"/>
          </a:solidFill>
          <a:effectLst/>
          <a:latin typeface="+mj-lt"/>
          <a:ea typeface="+mj-ea"/>
          <a:cs typeface="+mj-cs"/>
        </a:defRPr>
      </a:lvl1pPr>
      <a:lvl2pPr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ts val="0"/>
        </a:spcBef>
        <a:spcAft>
          <a:spcPct val="0"/>
        </a:spcAft>
        <a:buClr>
          <a:schemeClr val="tx2"/>
        </a:buClr>
        <a:buSzPct val="60000"/>
        <a:buFont typeface="Wingdings 2" pitchFamily="18" charset="2"/>
        <a:buChar char=""/>
        <a:defRPr sz="2800">
          <a:solidFill>
            <a:schemeClr val="tx1"/>
          </a:solidFill>
          <a:effectLst/>
          <a:latin typeface="+mn-lt"/>
          <a:ea typeface="+mn-ea"/>
          <a:cs typeface="+mn-cs"/>
        </a:defRPr>
      </a:lvl1pPr>
      <a:lvl2pPr marL="742950" indent="-285750" algn="l" rtl="0" eaLnBrk="1" fontAlgn="base" hangingPunct="1">
        <a:spcBef>
          <a:spcPts val="0"/>
        </a:spcBef>
        <a:spcAft>
          <a:spcPct val="0"/>
        </a:spcAft>
        <a:buClr>
          <a:schemeClr val="tx2"/>
        </a:buClr>
        <a:buSzPct val="80000"/>
        <a:buFont typeface="Wingdings" pitchFamily="2" charset="2"/>
        <a:buChar char="Ø"/>
        <a:defRPr sz="2400">
          <a:solidFill>
            <a:schemeClr val="tx1"/>
          </a:solidFill>
          <a:effectLst/>
          <a:latin typeface="+mn-lt"/>
        </a:defRPr>
      </a:lvl2pPr>
      <a:lvl3pPr marL="1143000" indent="-228600" algn="l" rtl="0" eaLnBrk="1" fontAlgn="base" hangingPunct="1">
        <a:spcBef>
          <a:spcPts val="0"/>
        </a:spcBef>
        <a:spcAft>
          <a:spcPct val="0"/>
        </a:spcAft>
        <a:buClr>
          <a:schemeClr val="tx2"/>
        </a:buClr>
        <a:buSzPct val="115000"/>
        <a:buChar char="•"/>
        <a:defRPr sz="2000">
          <a:solidFill>
            <a:schemeClr val="tx1"/>
          </a:solidFill>
          <a:effectLst/>
          <a:latin typeface="+mn-lt"/>
        </a:defRPr>
      </a:lvl3pPr>
      <a:lvl4pPr marL="1600200" indent="-228600" algn="l" rtl="0" eaLnBrk="1" fontAlgn="base" hangingPunct="1">
        <a:spcBef>
          <a:spcPts val="0"/>
        </a:spcBef>
        <a:spcAft>
          <a:spcPct val="0"/>
        </a:spcAft>
        <a:buClr>
          <a:schemeClr val="tx2"/>
        </a:buClr>
        <a:buSzPct val="75000"/>
        <a:buFont typeface="Wingdings 3" pitchFamily="18" charset="2"/>
        <a:buChar char=""/>
        <a:defRPr>
          <a:solidFill>
            <a:schemeClr val="tx1"/>
          </a:solidFill>
          <a:effectLst/>
          <a:latin typeface="+mn-lt"/>
        </a:defRPr>
      </a:lvl4pPr>
      <a:lvl5pPr marL="2057400" indent="-228600" algn="l" rtl="0" eaLnBrk="1" fontAlgn="base" hangingPunct="1">
        <a:spcBef>
          <a:spcPts val="0"/>
        </a:spcBef>
        <a:spcAft>
          <a:spcPct val="0"/>
        </a:spcAft>
        <a:buClr>
          <a:schemeClr val="tx1"/>
        </a:buClr>
        <a:buChar char="–"/>
        <a:defRPr sz="1600">
          <a:solidFill>
            <a:schemeClr val="tx1"/>
          </a:solidFill>
          <a:effectLst/>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iscovernursing.com/nursesvit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Nursing</a:t>
            </a:r>
            <a:endParaRPr lang="en-US" dirty="0"/>
          </a:p>
        </p:txBody>
      </p:sp>
      <p:sp>
        <p:nvSpPr>
          <p:cNvPr id="3" name="Content Placeholder 2"/>
          <p:cNvSpPr>
            <a:spLocks noGrp="1"/>
          </p:cNvSpPr>
          <p:nvPr>
            <p:ph idx="1"/>
          </p:nvPr>
        </p:nvSpPr>
        <p:spPr>
          <a:xfrm>
            <a:off x="685800" y="1981200"/>
            <a:ext cx="7772400" cy="1295400"/>
          </a:xfrm>
        </p:spPr>
        <p:txBody>
          <a:bodyPr/>
          <a:lstStyle/>
          <a:p>
            <a:pPr marL="0" indent="0" algn="ctr">
              <a:buNone/>
            </a:pPr>
            <a:r>
              <a:rPr lang="en-US" sz="4400" b="1" i="1" dirty="0" smtClean="0"/>
              <a:t>An Art and a Science</a:t>
            </a:r>
            <a:endParaRPr lang="en-US" sz="4400" b="1" i="1" dirty="0"/>
          </a:p>
        </p:txBody>
      </p:sp>
      <p:pic>
        <p:nvPicPr>
          <p:cNvPr id="1026" name="Picture 2" descr="http://ts4.mm.bing.net/th?id=I4660731609220179&amp;pid=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399" y="2895600"/>
            <a:ext cx="18573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92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57200"/>
            <a:ext cx="7772400" cy="1066800"/>
          </a:xfrm>
        </p:spPr>
        <p:txBody>
          <a:bodyPr/>
          <a:lstStyle/>
          <a:p>
            <a:r>
              <a:rPr lang="en-US" dirty="0" smtClean="0"/>
              <a:t>Nurses…</a:t>
            </a:r>
            <a:endParaRPr lang="en-US" dirty="0"/>
          </a:p>
        </p:txBody>
      </p:sp>
      <p:sp>
        <p:nvSpPr>
          <p:cNvPr id="6147" name="Rectangle 3"/>
          <p:cNvSpPr>
            <a:spLocks noGrp="1" noChangeArrowheads="1"/>
          </p:cNvSpPr>
          <p:nvPr>
            <p:ph idx="1"/>
          </p:nvPr>
        </p:nvSpPr>
        <p:spPr>
          <a:xfrm>
            <a:off x="685800" y="1676400"/>
            <a:ext cx="7772400" cy="4724400"/>
          </a:xfrm>
        </p:spPr>
        <p:txBody>
          <a:bodyPr/>
          <a:lstStyle/>
          <a:p>
            <a:pPr marL="0" indent="0">
              <a:buNone/>
            </a:pPr>
            <a:endParaRPr lang="en-US" dirty="0" smtClean="0"/>
          </a:p>
          <a:p>
            <a:pPr lvl="1"/>
            <a:r>
              <a:rPr lang="en-US" dirty="0" smtClean="0"/>
              <a:t>Respond to needs of patients</a:t>
            </a:r>
          </a:p>
          <a:p>
            <a:pPr lvl="1"/>
            <a:endParaRPr lang="en-US" dirty="0" smtClean="0"/>
          </a:p>
          <a:p>
            <a:pPr lvl="1"/>
            <a:r>
              <a:rPr lang="en-US" dirty="0" smtClean="0"/>
              <a:t>Actively participate in policy</a:t>
            </a:r>
          </a:p>
          <a:p>
            <a:pPr lvl="1"/>
            <a:endParaRPr lang="en-US" dirty="0" smtClean="0"/>
          </a:p>
          <a:p>
            <a:pPr lvl="1"/>
            <a:r>
              <a:rPr lang="en-US" dirty="0" smtClean="0"/>
              <a:t>Respond and adapt to challenges</a:t>
            </a:r>
          </a:p>
          <a:p>
            <a:pPr lvl="1"/>
            <a:endParaRPr lang="en-US" dirty="0" smtClean="0"/>
          </a:p>
          <a:p>
            <a:pPr lvl="1"/>
            <a:r>
              <a:rPr lang="en-US" dirty="0" smtClean="0"/>
              <a:t>Make clinical judgments </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Nurses Association</a:t>
            </a:r>
            <a:endParaRPr lang="en-US" dirty="0"/>
          </a:p>
        </p:txBody>
      </p:sp>
      <p:sp>
        <p:nvSpPr>
          <p:cNvPr id="3" name="Content Placeholder 2"/>
          <p:cNvSpPr>
            <a:spLocks noGrp="1"/>
          </p:cNvSpPr>
          <p:nvPr>
            <p:ph idx="1"/>
          </p:nvPr>
        </p:nvSpPr>
        <p:spPr/>
        <p:txBody>
          <a:bodyPr/>
          <a:lstStyle/>
          <a:p>
            <a:r>
              <a:rPr lang="en-US" dirty="0" smtClean="0"/>
              <a:t>Nursing is the protection, promotion, and optimization of health and abilities; </a:t>
            </a:r>
          </a:p>
          <a:p>
            <a:r>
              <a:rPr lang="en-US" dirty="0" smtClean="0"/>
              <a:t>Prevention of illness and injury; </a:t>
            </a:r>
          </a:p>
          <a:p>
            <a:r>
              <a:rPr lang="en-US" dirty="0" smtClean="0"/>
              <a:t>Alleviation of suffering through the diagnosis and treatment of human response; </a:t>
            </a:r>
          </a:p>
          <a:p>
            <a:r>
              <a:rPr lang="en-US" dirty="0" smtClean="0"/>
              <a:t>And advocacy in the care of individuals, families, communities, and populations </a:t>
            </a:r>
            <a:endParaRPr lang="en-US" dirty="0"/>
          </a:p>
        </p:txBody>
      </p:sp>
    </p:spTree>
    <p:extLst>
      <p:ext uri="{BB962C8B-B14F-4D97-AF65-F5344CB8AC3E}">
        <p14:creationId xmlns:p14="http://schemas.microsoft.com/office/powerpoint/2010/main" val="175862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Florence Nightingale</a:t>
            </a:r>
            <a:endParaRPr lang="en-US" dirty="0"/>
          </a:p>
        </p:txBody>
      </p:sp>
      <p:sp>
        <p:nvSpPr>
          <p:cNvPr id="3" name="Content Placeholder 2"/>
          <p:cNvSpPr>
            <a:spLocks noGrp="1"/>
          </p:cNvSpPr>
          <p:nvPr>
            <p:ph idx="1"/>
          </p:nvPr>
        </p:nvSpPr>
        <p:spPr>
          <a:xfrm>
            <a:off x="685800" y="1676400"/>
            <a:ext cx="7772400" cy="4724400"/>
          </a:xfrm>
        </p:spPr>
        <p:txBody>
          <a:bodyPr/>
          <a:lstStyle/>
          <a:p>
            <a:r>
              <a:rPr lang="en-US" dirty="0" smtClean="0"/>
              <a:t>Organized first school of nursing</a:t>
            </a:r>
          </a:p>
          <a:p>
            <a:r>
              <a:rPr lang="en-US" dirty="0" smtClean="0"/>
              <a:t>Her practices remain a basic part of nursing today.</a:t>
            </a:r>
          </a:p>
        </p:txBody>
      </p:sp>
      <p:pic>
        <p:nvPicPr>
          <p:cNvPr id="2050" name="Picture 2" descr="http://ts3.mm.bing.net/th?id=I4806343872610750&amp;pid=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124200"/>
            <a:ext cx="234315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57200"/>
            <a:ext cx="7772400" cy="1066800"/>
          </a:xfrm>
        </p:spPr>
        <p:txBody>
          <a:bodyPr/>
          <a:lstStyle/>
          <a:p>
            <a:r>
              <a:rPr lang="en-US" dirty="0" smtClean="0"/>
              <a:t>Influences </a:t>
            </a:r>
            <a:r>
              <a:rPr lang="en-US" dirty="0"/>
              <a:t>on Nursing</a:t>
            </a:r>
          </a:p>
        </p:txBody>
      </p:sp>
      <p:sp>
        <p:nvSpPr>
          <p:cNvPr id="18435" name="Rectangle 3"/>
          <p:cNvSpPr>
            <a:spLocks noGrp="1" noChangeArrowheads="1"/>
          </p:cNvSpPr>
          <p:nvPr>
            <p:ph idx="1"/>
          </p:nvPr>
        </p:nvSpPr>
        <p:spPr>
          <a:xfrm>
            <a:off x="685800" y="1676400"/>
            <a:ext cx="7772400" cy="4724399"/>
          </a:xfrm>
        </p:spPr>
        <p:txBody>
          <a:bodyPr/>
          <a:lstStyle/>
          <a:p>
            <a:r>
              <a:rPr lang="en-US" dirty="0" smtClean="0"/>
              <a:t>Changes in society lead to changes in nursing:</a:t>
            </a:r>
          </a:p>
          <a:p>
            <a:pPr lvl="1"/>
            <a:r>
              <a:rPr lang="en-US" dirty="0" smtClean="0"/>
              <a:t>Health care reform</a:t>
            </a:r>
          </a:p>
          <a:p>
            <a:pPr lvl="1"/>
            <a:r>
              <a:rPr lang="en-US" dirty="0" smtClean="0"/>
              <a:t>Demographic </a:t>
            </a:r>
            <a:r>
              <a:rPr lang="en-US" dirty="0"/>
              <a:t>changes</a:t>
            </a:r>
          </a:p>
          <a:p>
            <a:pPr lvl="1"/>
            <a:r>
              <a:rPr lang="en-US" dirty="0" smtClean="0"/>
              <a:t>Medically </a:t>
            </a:r>
            <a:r>
              <a:rPr lang="en-US" dirty="0"/>
              <a:t>underserved</a:t>
            </a:r>
          </a:p>
          <a:p>
            <a:pPr lvl="1"/>
            <a:r>
              <a:rPr lang="en-US" dirty="0" smtClean="0"/>
              <a:t>Threat </a:t>
            </a:r>
            <a:r>
              <a:rPr lang="en-US" dirty="0"/>
              <a:t>of </a:t>
            </a:r>
            <a:r>
              <a:rPr lang="en-US" dirty="0" smtClean="0"/>
              <a:t>bioterrorism</a:t>
            </a:r>
          </a:p>
          <a:p>
            <a:pPr lvl="1"/>
            <a:r>
              <a:rPr lang="en-US" dirty="0" smtClean="0"/>
              <a:t>Rising health care costs</a:t>
            </a:r>
          </a:p>
          <a:p>
            <a:pPr lvl="1"/>
            <a:r>
              <a:rPr lang="en-US" dirty="0" smtClean="0"/>
              <a:t>Nursing shortage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 Nurses: Their Vital Role</a:t>
            </a:r>
            <a:endParaRPr lang="en-US" dirty="0"/>
          </a:p>
        </p:txBody>
      </p:sp>
    </p:spTree>
    <p:extLst>
      <p:ext uri="{BB962C8B-B14F-4D97-AF65-F5344CB8AC3E}">
        <p14:creationId xmlns:p14="http://schemas.microsoft.com/office/powerpoint/2010/main" val="131701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Chapter_TEMP</Template>
  <TotalTime>1434</TotalTime>
  <Words>727</Words>
  <Application>Microsoft Office PowerPoint</Application>
  <PresentationFormat>On-screen Show (4:3)</PresentationFormat>
  <Paragraphs>47</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Times New Roman</vt:lpstr>
      <vt:lpstr>Wingdings</vt:lpstr>
      <vt:lpstr>Wingdings 2</vt:lpstr>
      <vt:lpstr>Wingdings 3</vt:lpstr>
      <vt:lpstr>Blue Diagonal</vt:lpstr>
      <vt:lpstr>Definition of Nursing</vt:lpstr>
      <vt:lpstr>Nurses…</vt:lpstr>
      <vt:lpstr>The American Nurses Association</vt:lpstr>
      <vt:lpstr>Florence Nightingale</vt:lpstr>
      <vt:lpstr>Influences on Nursing</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CarolynKruse</dc:creator>
  <cp:lastModifiedBy>Evancho,Dawn</cp:lastModifiedBy>
  <cp:revision>112</cp:revision>
  <dcterms:created xsi:type="dcterms:W3CDTF">2011-09-15T15:59:31Z</dcterms:created>
  <dcterms:modified xsi:type="dcterms:W3CDTF">2015-01-09T16:41:13Z</dcterms:modified>
</cp:coreProperties>
</file>