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sldIdLst>
    <p:sldId id="258" r:id="rId2"/>
    <p:sldId id="434" r:id="rId3"/>
    <p:sldId id="435" r:id="rId4"/>
    <p:sldId id="436" r:id="rId5"/>
    <p:sldId id="437" r:id="rId6"/>
    <p:sldId id="438" r:id="rId7"/>
    <p:sldId id="441" r:id="rId8"/>
    <p:sldId id="439" r:id="rId9"/>
    <p:sldId id="442" r:id="rId10"/>
    <p:sldId id="443" r:id="rId11"/>
    <p:sldId id="440" r:id="rId12"/>
    <p:sldId id="271" r:id="rId13"/>
    <p:sldId id="302" r:id="rId14"/>
    <p:sldId id="407" r:id="rId15"/>
    <p:sldId id="411" r:id="rId16"/>
    <p:sldId id="408" r:id="rId17"/>
    <p:sldId id="412" r:id="rId18"/>
    <p:sldId id="413" r:id="rId19"/>
    <p:sldId id="414" r:id="rId20"/>
    <p:sldId id="406" r:id="rId21"/>
    <p:sldId id="409" r:id="rId22"/>
    <p:sldId id="303" r:id="rId23"/>
    <p:sldId id="410" r:id="rId24"/>
    <p:sldId id="395" r:id="rId25"/>
    <p:sldId id="397" r:id="rId26"/>
    <p:sldId id="399" r:id="rId27"/>
    <p:sldId id="400"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960">
          <p15:clr>
            <a:srgbClr val="A4A3A4"/>
          </p15:clr>
        </p15:guide>
        <p15:guide id="4" orient="horz" pos="1056">
          <p15:clr>
            <a:srgbClr val="A4A3A4"/>
          </p15:clr>
        </p15:guide>
        <p15:guide id="5" pos="432">
          <p15:clr>
            <a:srgbClr val="A4A3A4"/>
          </p15:clr>
        </p15:guide>
        <p15:guide id="6"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425" autoAdjust="0"/>
    <p:restoredTop sz="73623" autoAdjust="0"/>
  </p:normalViewPr>
  <p:slideViewPr>
    <p:cSldViewPr>
      <p:cViewPr varScale="1">
        <p:scale>
          <a:sx n="55" d="100"/>
          <a:sy n="55" d="100"/>
        </p:scale>
        <p:origin x="355" y="48"/>
      </p:cViewPr>
      <p:guideLst>
        <p:guide orient="horz" pos="288"/>
        <p:guide orient="horz" pos="4032"/>
        <p:guide orient="horz" pos="960"/>
        <p:guide orient="horz" pos="1056"/>
        <p:guide pos="432"/>
        <p:guide pos="5328"/>
      </p:guideLst>
    </p:cSldViewPr>
  </p:slideViewPr>
  <p:outlineViewPr>
    <p:cViewPr>
      <p:scale>
        <a:sx n="33" d="100"/>
        <a:sy n="33" d="100"/>
      </p:scale>
      <p:origin x="0" y="52440"/>
    </p:cViewPr>
  </p:outlineViewPr>
  <p:notesTextViewPr>
    <p:cViewPr>
      <p:scale>
        <a:sx n="100" d="100"/>
        <a:sy n="100" d="100"/>
      </p:scale>
      <p:origin x="0" y="0"/>
    </p:cViewPr>
  </p:notesTextViewPr>
  <p:sorterViewPr>
    <p:cViewPr>
      <p:scale>
        <a:sx n="66" d="100"/>
        <a:sy n="66" d="100"/>
      </p:scale>
      <p:origin x="0" y="-37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3380EEE-5C6E-4F60-810D-DB294798E892}" type="slidenum">
              <a:rPr lang="en-US"/>
              <a:pPr>
                <a:defRPr/>
              </a:pPr>
              <a:t>‹#›</a:t>
            </a:fld>
            <a:endParaRPr lang="en-US" dirty="0"/>
          </a:p>
        </p:txBody>
      </p:sp>
    </p:spTree>
    <p:extLst>
      <p:ext uri="{BB962C8B-B14F-4D97-AF65-F5344CB8AC3E}">
        <p14:creationId xmlns:p14="http://schemas.microsoft.com/office/powerpoint/2010/main" val="3858939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34479-C40D-4584-B48E-05AE2A11FBFF}"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buFont typeface="Arial" pitchFamily="34" charset="0"/>
              <a:buChar char="•"/>
            </a:pPr>
            <a:r>
              <a:rPr lang="en-US" dirty="0"/>
              <a:t>A medication is a substance used in the diagnosis, treatment, cure, relief, or prevention of </a:t>
            </a:r>
            <a:r>
              <a:rPr lang="en-US" dirty="0" smtClean="0"/>
              <a:t>health problems.</a:t>
            </a:r>
          </a:p>
          <a:p>
            <a:pPr>
              <a:buFont typeface="Arial" pitchFamily="34" charset="0"/>
              <a:buChar char="•"/>
            </a:pPr>
            <a:r>
              <a:rPr lang="en-US" dirty="0" smtClean="0"/>
              <a:t>Nurses </a:t>
            </a:r>
            <a:r>
              <a:rPr lang="en-US" dirty="0"/>
              <a:t>play an essential role in </a:t>
            </a:r>
            <a:r>
              <a:rPr lang="en-US" sz="1200" kern="1200" baseline="0" dirty="0" smtClean="0">
                <a:solidFill>
                  <a:schemeClr val="tx1"/>
                </a:solidFill>
                <a:latin typeface="Arial" charset="0"/>
                <a:ea typeface="+mn-ea"/>
                <a:cs typeface="+mn-cs"/>
              </a:rPr>
              <a:t>safe medication preparation and administration, and in evaluation of medication effects. </a:t>
            </a:r>
            <a:endParaRPr lang="en-US" dirty="0" smtClean="0"/>
          </a:p>
          <a:p>
            <a:pPr>
              <a:buFont typeface="Arial" pitchFamily="34" charset="0"/>
              <a:buChar char="•"/>
            </a:pPr>
            <a:r>
              <a:rPr lang="en-US" sz="1200" kern="1200" baseline="0" dirty="0" smtClean="0">
                <a:solidFill>
                  <a:schemeClr val="tx1"/>
                </a:solidFill>
                <a:latin typeface="Arial" charset="0"/>
                <a:ea typeface="+mn-ea"/>
                <a:cs typeface="+mn-cs"/>
              </a:rPr>
              <a:t>In all settings, nurses are responsible for evaluating the effects of medications on patients’ ongoing health status, teaching them about their medications and side effects, ensuring adherence to the medication regimen, and evaluating the patient’s and family caregiver’s ability to self-administer medications.</a:t>
            </a:r>
            <a:endParaRPr lang="en-US" dirty="0" smtClean="0"/>
          </a:p>
          <a:p>
            <a:pPr>
              <a:buFont typeface="Arial" pitchFamily="34" charset="0"/>
              <a:buNone/>
            </a:pPr>
            <a:endParaRPr lang="en-US" dirty="0"/>
          </a:p>
          <a:p>
            <a:endParaRPr lang="en-US" dirty="0"/>
          </a:p>
        </p:txBody>
      </p:sp>
    </p:spTree>
    <p:extLst>
      <p:ext uri="{BB962C8B-B14F-4D97-AF65-F5344CB8AC3E}">
        <p14:creationId xmlns:p14="http://schemas.microsoft.com/office/powerpoint/2010/main" val="307385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92EDF862-691F-4B8E-A53B-B13916B040F5}" type="slidenum">
              <a:rPr lang="en-US" smtClean="0"/>
              <a:pPr/>
              <a:t>20</a:t>
            </a:fld>
            <a:endParaRPr 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smtClean="0"/>
              <a:t>What is the freezing point of water in degrees Fahrenheit? What is the freezing point of water in degrees Celsius?</a:t>
            </a:r>
          </a:p>
          <a:p>
            <a:pPr eaLnBrk="1" hangingPunct="1"/>
            <a:endParaRPr lang="en-US" i="1" smtClean="0"/>
          </a:p>
          <a:p>
            <a:pPr eaLnBrk="1" hangingPunct="1"/>
            <a:r>
              <a:rPr lang="en-US" i="1" smtClean="0"/>
              <a:t>The freezing point of water is 32º F on the Fahrenheit scale and 0º C on the Celsius scale.</a:t>
            </a:r>
          </a:p>
        </p:txBody>
      </p:sp>
    </p:spTree>
    <p:extLst>
      <p:ext uri="{BB962C8B-B14F-4D97-AF65-F5344CB8AC3E}">
        <p14:creationId xmlns:p14="http://schemas.microsoft.com/office/powerpoint/2010/main" val="123294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Arial" charset="0"/>
                <a:ea typeface="+mn-ea"/>
                <a:cs typeface="+mn-cs"/>
              </a:rPr>
              <a:t>In a proportion, the first and last numbers are called the </a:t>
            </a:r>
            <a:r>
              <a:rPr lang="en-US" sz="1200" i="1" kern="1200" baseline="0" dirty="0" smtClean="0">
                <a:solidFill>
                  <a:schemeClr val="tx1"/>
                </a:solidFill>
                <a:latin typeface="Arial" charset="0"/>
                <a:ea typeface="+mn-ea"/>
                <a:cs typeface="+mn-cs"/>
              </a:rPr>
              <a:t>extremes, </a:t>
            </a:r>
            <a:r>
              <a:rPr lang="en-US" sz="1200" kern="1200" baseline="0" dirty="0" smtClean="0">
                <a:solidFill>
                  <a:schemeClr val="tx1"/>
                </a:solidFill>
                <a:latin typeface="Arial" charset="0"/>
                <a:ea typeface="+mn-ea"/>
                <a:cs typeface="+mn-cs"/>
              </a:rPr>
              <a:t>and the second and third numbers are called the </a:t>
            </a:r>
            <a:r>
              <a:rPr lang="en-US" sz="1200" i="1" kern="1200" baseline="0" dirty="0" smtClean="0">
                <a:solidFill>
                  <a:schemeClr val="tx1"/>
                </a:solidFill>
                <a:latin typeface="Arial" charset="0"/>
                <a:ea typeface="+mn-ea"/>
                <a:cs typeface="+mn-cs"/>
              </a:rPr>
              <a:t>means. </a:t>
            </a:r>
            <a:r>
              <a:rPr lang="en-US" sz="1200" i="0" kern="1200" baseline="0" dirty="0" smtClean="0">
                <a:solidFill>
                  <a:schemeClr val="tx1"/>
                </a:solidFill>
                <a:latin typeface="Arial" charset="0"/>
                <a:ea typeface="+mn-ea"/>
                <a:cs typeface="+mn-cs"/>
              </a:rPr>
              <a:t>When</a:t>
            </a:r>
            <a:r>
              <a:rPr lang="en-US" sz="1200" i="1" kern="1200" baseline="0" dirty="0" smtClean="0">
                <a:solidFill>
                  <a:schemeClr val="tx1"/>
                </a:solidFill>
                <a:latin typeface="Arial" charset="0"/>
                <a:ea typeface="+mn-ea"/>
                <a:cs typeface="+mn-cs"/>
              </a:rPr>
              <a:t> </a:t>
            </a:r>
            <a:r>
              <a:rPr lang="en-US" sz="1200" kern="1200" baseline="0" dirty="0" smtClean="0">
                <a:solidFill>
                  <a:schemeClr val="tx1"/>
                </a:solidFill>
                <a:latin typeface="Arial" charset="0"/>
                <a:ea typeface="+mn-ea"/>
                <a:cs typeface="+mn-cs"/>
              </a:rPr>
              <a:t>multiplying the extremes, the answer is the same as when multiplying the means. Because of this relationship, if you know three of the numbers in the proportion, calculating the unknown fourth number is easy. In the example, 1 and 8 are the extremes, and 2 and 4 are the means. </a:t>
            </a:r>
          </a:p>
          <a:p>
            <a:pPr>
              <a:buFont typeface="Arial" pitchFamily="34" charset="0"/>
              <a:buChar char="•"/>
            </a:pPr>
            <a:r>
              <a:rPr lang="en-US" sz="1200" kern="1200" baseline="0" dirty="0" smtClean="0">
                <a:solidFill>
                  <a:schemeClr val="tx1"/>
                </a:solidFill>
                <a:latin typeface="Arial" charset="0"/>
                <a:ea typeface="+mn-ea"/>
                <a:cs typeface="+mn-cs"/>
              </a:rPr>
              <a:t>The formula method requires you to first memorize the formula. Estimate the answer, and then place all the information from the medication order into the formula. Label all parts of the formula, and ensure that all measures in the formula are in the same units and system of measurement before calculating the dosage.</a:t>
            </a:r>
          </a:p>
          <a:p>
            <a:pPr>
              <a:buFont typeface="Arial" pitchFamily="34" charset="0"/>
              <a:buChar char="•"/>
            </a:pPr>
            <a:r>
              <a:rPr lang="en-US" sz="1200" kern="1200" baseline="0" dirty="0" smtClean="0">
                <a:solidFill>
                  <a:schemeClr val="tx1"/>
                </a:solidFill>
                <a:latin typeface="Arial" charset="0"/>
                <a:ea typeface="+mn-ea"/>
                <a:cs typeface="+mn-cs"/>
              </a:rPr>
              <a:t>Current evidence shows that nursing students who use dimensional analysis often calculate medications more accurately than when they use the formula method.</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22</a:t>
            </a:fld>
            <a:endParaRPr lang="en-US" dirty="0"/>
          </a:p>
        </p:txBody>
      </p:sp>
    </p:spTree>
    <p:extLst>
      <p:ext uri="{BB962C8B-B14F-4D97-AF65-F5344CB8AC3E}">
        <p14:creationId xmlns:p14="http://schemas.microsoft.com/office/powerpoint/2010/main" val="194781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2FFEFD5-9B21-47A2-8ED8-CABEF460C603}" type="slidenum">
              <a:rPr lang="en-US" smtClean="0"/>
              <a:pPr/>
              <a:t>24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smtClean="0"/>
              <a:t>Why is it necessary to convert oral drug measurements from one system to another?</a:t>
            </a:r>
            <a:endParaRPr lang="en-US" i="1" smtClean="0"/>
          </a:p>
          <a:p>
            <a:pPr eaLnBrk="1" hangingPunct="1"/>
            <a:endParaRPr lang="en-US" i="1" smtClean="0"/>
          </a:p>
          <a:p>
            <a:pPr eaLnBrk="1" hangingPunct="1"/>
            <a:r>
              <a:rPr lang="en-US" i="1" smtClean="0"/>
              <a:t>Physicians can order a drug in one system of measurement when it is supplied in another. It is then necessary to convert between measures so that both measurements are in the same system.</a:t>
            </a:r>
            <a:endParaRPr lang="en-US" smtClean="0"/>
          </a:p>
          <a:p>
            <a:pPr eaLnBrk="1" hangingPunct="1"/>
            <a:endParaRPr lang="en-US" smtClean="0"/>
          </a:p>
          <a:p>
            <a:pPr eaLnBrk="1" hangingPunct="1"/>
            <a:r>
              <a:rPr lang="en-US" smtClean="0"/>
              <a:t>Convert the measurements in the example.</a:t>
            </a:r>
            <a:endParaRPr lang="en-US" i="1" smtClean="0"/>
          </a:p>
          <a:p>
            <a:pPr eaLnBrk="1" hangingPunct="1"/>
            <a:endParaRPr lang="en-US" i="1" smtClean="0"/>
          </a:p>
          <a:p>
            <a:pPr eaLnBrk="1" hangingPunct="1"/>
            <a:r>
              <a:rPr lang="en-US" i="1" smtClean="0"/>
              <a:t>Because the drug is supplied in milligrams, convert the measurement in the order to milligrams.</a:t>
            </a:r>
          </a:p>
          <a:p>
            <a:pPr eaLnBrk="1" hangingPunct="1"/>
            <a:r>
              <a:rPr lang="en-US" i="1" smtClean="0"/>
              <a:t>1000 mg : 1 g :: </a:t>
            </a:r>
            <a:r>
              <a:rPr lang="en-US" smtClean="0"/>
              <a:t>x</a:t>
            </a:r>
            <a:r>
              <a:rPr lang="en-US" i="1" smtClean="0"/>
              <a:t> mg : 0.5 g</a:t>
            </a:r>
          </a:p>
          <a:p>
            <a:pPr eaLnBrk="1" hangingPunct="1"/>
            <a:r>
              <a:rPr lang="en-US" i="1" smtClean="0"/>
              <a:t>1</a:t>
            </a:r>
            <a:r>
              <a:rPr lang="en-US" smtClean="0"/>
              <a:t>x</a:t>
            </a:r>
            <a:r>
              <a:rPr lang="en-US" i="1" smtClean="0"/>
              <a:t> = 1000 × 0.5</a:t>
            </a:r>
          </a:p>
          <a:p>
            <a:pPr eaLnBrk="1" hangingPunct="1"/>
            <a:r>
              <a:rPr lang="en-US" smtClean="0"/>
              <a:t>x</a:t>
            </a:r>
            <a:r>
              <a:rPr lang="en-US" i="1" smtClean="0"/>
              <a:t> = 500 mg</a:t>
            </a:r>
          </a:p>
        </p:txBody>
      </p:sp>
    </p:spTree>
    <p:extLst>
      <p:ext uri="{BB962C8B-B14F-4D97-AF65-F5344CB8AC3E}">
        <p14:creationId xmlns:p14="http://schemas.microsoft.com/office/powerpoint/2010/main" val="175193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9C2B350-0B01-4CA0-9CC7-3315BCBC86E3}" type="slidenum">
              <a:rPr lang="en-US" smtClean="0"/>
              <a:pPr/>
              <a:t>25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How many tablets will the nurse administer?</a:t>
            </a:r>
          </a:p>
          <a:p>
            <a:pPr eaLnBrk="1" hangingPunct="1"/>
            <a:endParaRPr lang="en-US" i="1" smtClean="0"/>
          </a:p>
          <a:p>
            <a:pPr eaLnBrk="1" hangingPunct="1"/>
            <a:r>
              <a:rPr lang="en-US" i="1" smtClean="0"/>
              <a:t>Because the order and the available drug are already listed in the same metric measurement, a proportion can be written to calculate the amount of the drug to be administered.</a:t>
            </a:r>
          </a:p>
          <a:p>
            <a:pPr eaLnBrk="1" hangingPunct="1"/>
            <a:r>
              <a:rPr lang="en-US" i="1" smtClean="0"/>
              <a:t>50 mg : 1 capsule :: 200 mg : </a:t>
            </a:r>
            <a:r>
              <a:rPr lang="en-US" smtClean="0"/>
              <a:t>x</a:t>
            </a:r>
            <a:r>
              <a:rPr lang="en-US" i="1" smtClean="0"/>
              <a:t> capsules</a:t>
            </a:r>
          </a:p>
          <a:p>
            <a:pPr eaLnBrk="1" hangingPunct="1"/>
            <a:r>
              <a:rPr lang="en-US" i="1" smtClean="0"/>
              <a:t>50 : 1 :: 200 : </a:t>
            </a:r>
            <a:r>
              <a:rPr lang="en-US" smtClean="0"/>
              <a:t>x</a:t>
            </a:r>
          </a:p>
          <a:p>
            <a:pPr eaLnBrk="1" hangingPunct="1"/>
            <a:r>
              <a:rPr lang="en-US" i="1" smtClean="0"/>
              <a:t>50</a:t>
            </a:r>
            <a:r>
              <a:rPr lang="en-US" smtClean="0"/>
              <a:t>x</a:t>
            </a:r>
            <a:r>
              <a:rPr lang="en-US" i="1" smtClean="0"/>
              <a:t> = 200</a:t>
            </a:r>
          </a:p>
          <a:p>
            <a:pPr eaLnBrk="1" hangingPunct="1"/>
            <a:r>
              <a:rPr lang="en-US" smtClean="0"/>
              <a:t>x</a:t>
            </a:r>
            <a:r>
              <a:rPr lang="en-US" i="1" smtClean="0"/>
              <a:t> = 200 ÷ 50</a:t>
            </a:r>
          </a:p>
          <a:p>
            <a:pPr eaLnBrk="1" hangingPunct="1"/>
            <a:r>
              <a:rPr lang="en-US" smtClean="0"/>
              <a:t>x</a:t>
            </a:r>
            <a:r>
              <a:rPr lang="en-US" i="1" smtClean="0"/>
              <a:t> = 4</a:t>
            </a:r>
          </a:p>
          <a:p>
            <a:pPr eaLnBrk="1" hangingPunct="1"/>
            <a:endParaRPr lang="en-US" i="1" smtClean="0"/>
          </a:p>
          <a:p>
            <a:pPr eaLnBrk="1" hangingPunct="1"/>
            <a:r>
              <a:rPr lang="en-US" i="1" smtClean="0"/>
              <a:t>The nurse will administer 4 capsules.</a:t>
            </a:r>
          </a:p>
        </p:txBody>
      </p:sp>
    </p:spTree>
    <p:extLst>
      <p:ext uri="{BB962C8B-B14F-4D97-AF65-F5344CB8AC3E}">
        <p14:creationId xmlns:p14="http://schemas.microsoft.com/office/powerpoint/2010/main" val="111206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664DCDD-20E2-459F-86F5-C283BAC40497}" type="slidenum">
              <a:rPr lang="en-US" smtClean="0"/>
              <a:pPr/>
              <a:t>26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How many milliliters will the nurse administer?</a:t>
            </a:r>
          </a:p>
          <a:p>
            <a:pPr eaLnBrk="1" hangingPunct="1"/>
            <a:endParaRPr lang="en-US" i="1" smtClean="0"/>
          </a:p>
          <a:p>
            <a:pPr eaLnBrk="1" hangingPunct="1"/>
            <a:r>
              <a:rPr lang="en-US" i="1" smtClean="0"/>
              <a:t>Because the order and available drug are in the same metric measurement, the proportion can be written.</a:t>
            </a:r>
          </a:p>
          <a:p>
            <a:pPr eaLnBrk="1" hangingPunct="1"/>
            <a:r>
              <a:rPr lang="en-US" i="1" smtClean="0"/>
              <a:t>150 mg : 1 mL :: 750 mg : </a:t>
            </a:r>
            <a:r>
              <a:rPr lang="en-US" smtClean="0"/>
              <a:t>x</a:t>
            </a:r>
            <a:r>
              <a:rPr lang="en-US" i="1" smtClean="0"/>
              <a:t> mL</a:t>
            </a:r>
          </a:p>
          <a:p>
            <a:pPr eaLnBrk="1" hangingPunct="1"/>
            <a:r>
              <a:rPr lang="en-US" i="1" smtClean="0"/>
              <a:t>150 : 1 :: 750 : </a:t>
            </a:r>
            <a:r>
              <a:rPr lang="en-US" smtClean="0"/>
              <a:t>x</a:t>
            </a:r>
          </a:p>
          <a:p>
            <a:pPr eaLnBrk="1" hangingPunct="1"/>
            <a:r>
              <a:rPr lang="en-US" i="1" smtClean="0"/>
              <a:t>150</a:t>
            </a:r>
            <a:r>
              <a:rPr lang="en-US" smtClean="0"/>
              <a:t>x</a:t>
            </a:r>
            <a:r>
              <a:rPr lang="en-US" i="1" smtClean="0"/>
              <a:t> = 750</a:t>
            </a:r>
          </a:p>
          <a:p>
            <a:pPr eaLnBrk="1" hangingPunct="1"/>
            <a:r>
              <a:rPr lang="en-US" smtClean="0"/>
              <a:t>x</a:t>
            </a:r>
            <a:r>
              <a:rPr lang="en-US" i="1" smtClean="0"/>
              <a:t> = 750 ÷ 150</a:t>
            </a:r>
          </a:p>
          <a:p>
            <a:pPr eaLnBrk="1" hangingPunct="1"/>
            <a:r>
              <a:rPr lang="en-US" smtClean="0"/>
              <a:t>x</a:t>
            </a:r>
            <a:r>
              <a:rPr lang="en-US" i="1" smtClean="0"/>
              <a:t> = 5</a:t>
            </a:r>
          </a:p>
          <a:p>
            <a:pPr eaLnBrk="1" hangingPunct="1"/>
            <a:endParaRPr lang="en-US" i="1" smtClean="0"/>
          </a:p>
          <a:p>
            <a:pPr eaLnBrk="1" hangingPunct="1"/>
            <a:r>
              <a:rPr lang="en-US" i="1" smtClean="0"/>
              <a:t>The nurse will administer 5 mL of atovaquone.</a:t>
            </a:r>
          </a:p>
        </p:txBody>
      </p:sp>
    </p:spTree>
    <p:extLst>
      <p:ext uri="{BB962C8B-B14F-4D97-AF65-F5344CB8AC3E}">
        <p14:creationId xmlns:p14="http://schemas.microsoft.com/office/powerpoint/2010/main" val="319366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2C367B6-189F-456E-AAF5-2E6839B6C42C}" type="slidenum">
              <a:rPr lang="en-US" smtClean="0"/>
              <a:pPr/>
              <a:t>27</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A milliequivalent is the number of grams of a solute contained in 1 mL of a normal solution.</a:t>
            </a:r>
          </a:p>
          <a:p>
            <a:pPr eaLnBrk="1" hangingPunct="1"/>
            <a:endParaRPr lang="en-US" smtClean="0"/>
          </a:p>
          <a:p>
            <a:pPr eaLnBrk="1" hangingPunct="1"/>
            <a:r>
              <a:rPr lang="en-US" smtClean="0"/>
              <a:t>How many milliliters will the nurse administer?</a:t>
            </a:r>
            <a:endParaRPr lang="en-US" i="1" smtClean="0"/>
          </a:p>
          <a:p>
            <a:pPr eaLnBrk="1" hangingPunct="1"/>
            <a:endParaRPr lang="en-US" i="1" smtClean="0"/>
          </a:p>
          <a:p>
            <a:pPr eaLnBrk="1" hangingPunct="1"/>
            <a:r>
              <a:rPr lang="en-US" i="1" smtClean="0"/>
              <a:t>10 mEq : 5 mL :: 20 mEq : </a:t>
            </a:r>
            <a:r>
              <a:rPr lang="en-US" smtClean="0"/>
              <a:t>x</a:t>
            </a:r>
            <a:r>
              <a:rPr lang="en-US" i="1" smtClean="0"/>
              <a:t> mL</a:t>
            </a:r>
          </a:p>
          <a:p>
            <a:pPr eaLnBrk="1" hangingPunct="1"/>
            <a:r>
              <a:rPr lang="en-US" i="1" smtClean="0"/>
              <a:t>10 : 5 :: 20 : </a:t>
            </a:r>
            <a:r>
              <a:rPr lang="en-US" smtClean="0"/>
              <a:t>x</a:t>
            </a:r>
          </a:p>
          <a:p>
            <a:pPr eaLnBrk="1" hangingPunct="1"/>
            <a:r>
              <a:rPr lang="en-US" i="1" smtClean="0"/>
              <a:t>10</a:t>
            </a:r>
            <a:r>
              <a:rPr lang="en-US" smtClean="0"/>
              <a:t>x</a:t>
            </a:r>
            <a:r>
              <a:rPr lang="en-US" i="1" smtClean="0"/>
              <a:t> = 100</a:t>
            </a:r>
          </a:p>
          <a:p>
            <a:pPr eaLnBrk="1" hangingPunct="1"/>
            <a:r>
              <a:rPr lang="en-US" smtClean="0"/>
              <a:t>x</a:t>
            </a:r>
            <a:r>
              <a:rPr lang="en-US" i="1" smtClean="0"/>
              <a:t> = 100 ÷ 10</a:t>
            </a:r>
          </a:p>
          <a:p>
            <a:pPr eaLnBrk="1" hangingPunct="1"/>
            <a:r>
              <a:rPr lang="en-US" smtClean="0"/>
              <a:t>x</a:t>
            </a:r>
            <a:r>
              <a:rPr lang="en-US" i="1" smtClean="0"/>
              <a:t> = 10</a:t>
            </a:r>
          </a:p>
          <a:p>
            <a:pPr eaLnBrk="1" hangingPunct="1"/>
            <a:endParaRPr lang="en-US" i="1" smtClean="0"/>
          </a:p>
          <a:p>
            <a:pPr eaLnBrk="1" hangingPunct="1"/>
            <a:r>
              <a:rPr lang="en-US" i="1" smtClean="0"/>
              <a:t>The nurse will administer 10 mL of Slow-K.</a:t>
            </a:r>
          </a:p>
        </p:txBody>
      </p:sp>
    </p:spTree>
    <p:extLst>
      <p:ext uri="{BB962C8B-B14F-4D97-AF65-F5344CB8AC3E}">
        <p14:creationId xmlns:p14="http://schemas.microsoft.com/office/powerpoint/2010/main" val="253944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A942B-1385-41D4-8F45-D24162EAA4F9}" type="slidenum">
              <a:rPr lang="en-US"/>
              <a:pPr/>
              <a:t>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buFont typeface="Arial" pitchFamily="34" charset="0"/>
              <a:buNone/>
            </a:pPr>
            <a:r>
              <a:rPr lang="en-US" i="1" dirty="0" smtClean="0"/>
              <a:t>[Encourage </a:t>
            </a:r>
            <a:r>
              <a:rPr lang="en-US" i="1" dirty="0"/>
              <a:t>students to take a Math for Meds and/or Pharmacology </a:t>
            </a:r>
            <a:r>
              <a:rPr lang="en-US" i="1" dirty="0" smtClean="0"/>
              <a:t>course</a:t>
            </a:r>
            <a:r>
              <a:rPr lang="en-US" i="1" baseline="0" dirty="0" smtClean="0"/>
              <a:t> and t</a:t>
            </a:r>
            <a:r>
              <a:rPr lang="en-US" i="1" dirty="0" smtClean="0"/>
              <a:t>o </a:t>
            </a:r>
            <a:r>
              <a:rPr lang="en-US" i="1" dirty="0"/>
              <a:t>review information from their math course</a:t>
            </a:r>
            <a:r>
              <a:rPr lang="en-US" i="1" dirty="0" smtClean="0"/>
              <a:t>.]</a:t>
            </a:r>
          </a:p>
          <a:p>
            <a:pPr>
              <a:buFont typeface="Arial" pitchFamily="34" charset="0"/>
              <a:buChar char="•"/>
            </a:pPr>
            <a:r>
              <a:rPr lang="en-US" sz="1200" kern="1200" baseline="0" dirty="0" smtClean="0">
                <a:solidFill>
                  <a:schemeClr val="tx1"/>
                </a:solidFill>
                <a:latin typeface="Arial" charset="0"/>
                <a:ea typeface="+mn-ea"/>
                <a:cs typeface="+mn-cs"/>
              </a:rPr>
              <a:t>In 2003, the Institutes of Medicine published the book </a:t>
            </a:r>
            <a:r>
              <a:rPr lang="en-US" sz="1200" i="1" kern="1200" baseline="0" dirty="0" smtClean="0">
                <a:solidFill>
                  <a:schemeClr val="tx1"/>
                </a:solidFill>
                <a:latin typeface="Arial" charset="0"/>
                <a:ea typeface="+mn-ea"/>
                <a:cs typeface="+mn-cs"/>
              </a:rPr>
              <a:t>To Err Is Human: Building a Safer Health System. This book created a new national awareness </a:t>
            </a:r>
            <a:r>
              <a:rPr lang="en-US" sz="1200" kern="1200" baseline="0" dirty="0" smtClean="0">
                <a:solidFill>
                  <a:schemeClr val="tx1"/>
                </a:solidFill>
                <a:latin typeface="Arial" charset="0"/>
                <a:ea typeface="+mn-ea"/>
                <a:cs typeface="+mn-cs"/>
              </a:rPr>
              <a:t>of problems within the health care system. It estimated that up to 98,000 people die in any given year from medical errors that occur in hospitals. </a:t>
            </a:r>
            <a:r>
              <a:rPr lang="en-US" sz="1200" i="1" kern="1200" baseline="0" dirty="0" smtClean="0">
                <a:solidFill>
                  <a:schemeClr val="tx1"/>
                </a:solidFill>
                <a:latin typeface="Arial" charset="0"/>
                <a:ea typeface="+mn-ea"/>
                <a:cs typeface="+mn-cs"/>
              </a:rPr>
              <a:t>This means that more people die from medical errors than from motor vehicle accidents, breast cancer, acquired immunodeficiency </a:t>
            </a:r>
          </a:p>
          <a:p>
            <a:pPr>
              <a:buFont typeface="Arial" pitchFamily="34" charset="0"/>
              <a:buNone/>
            </a:pPr>
            <a:r>
              <a:rPr lang="en-US" sz="1200" i="1" kern="1200" baseline="0" dirty="0" smtClean="0">
                <a:solidFill>
                  <a:schemeClr val="tx1"/>
                </a:solidFill>
                <a:latin typeface="Arial" charset="0"/>
                <a:ea typeface="+mn-ea"/>
                <a:cs typeface="+mn-cs"/>
              </a:rPr>
              <a:t>syndrome (AIDS), or workplace injuries. </a:t>
            </a:r>
            <a:r>
              <a:rPr lang="en-US" sz="1200" kern="1200" baseline="0" dirty="0" smtClean="0">
                <a:solidFill>
                  <a:schemeClr val="tx1"/>
                </a:solidFill>
                <a:latin typeface="Arial" charset="0"/>
                <a:ea typeface="+mn-ea"/>
                <a:cs typeface="+mn-cs"/>
              </a:rPr>
              <a:t>Health care experts estimate that medication-related errors for hospitalized patients cost more than $3.5 billion annually. </a:t>
            </a:r>
          </a:p>
          <a:p>
            <a:pPr>
              <a:buFont typeface="Arial" pitchFamily="34" charset="0"/>
              <a:buChar char="•"/>
            </a:pPr>
            <a:r>
              <a:rPr lang="en-US" sz="1200" kern="1200" baseline="0" dirty="0" smtClean="0">
                <a:solidFill>
                  <a:schemeClr val="tx1"/>
                </a:solidFill>
                <a:latin typeface="Arial" charset="0"/>
                <a:ea typeface="+mn-ea"/>
                <a:cs typeface="+mn-cs"/>
              </a:rPr>
              <a:t>Nurses play an important role in patient safety, especially in the area of medication administration. Nurses need to know how to calculate medication doses accurately and must understand the different roles that members of the health care team play in prescribing and administering medications.</a:t>
            </a:r>
          </a:p>
          <a:p>
            <a:pPr>
              <a:buFont typeface="Arial" pitchFamily="34" charset="0"/>
              <a:buChar char="•"/>
            </a:pPr>
            <a:r>
              <a:rPr lang="en-US" sz="1200" kern="1200" baseline="0" dirty="0" smtClean="0">
                <a:solidFill>
                  <a:schemeClr val="tx1"/>
                </a:solidFill>
                <a:latin typeface="Arial" charset="0"/>
                <a:ea typeface="+mn-ea"/>
                <a:cs typeface="+mn-cs"/>
              </a:rPr>
              <a:t>To administer medications safely, you need to have an understanding of basic mathematics skills to calculate medication doses, mix solutions, and perform a variety of other activities. </a:t>
            </a:r>
          </a:p>
          <a:p>
            <a:pPr>
              <a:buFont typeface="Arial" pitchFamily="34" charset="0"/>
              <a:buChar char="•"/>
            </a:pPr>
            <a:r>
              <a:rPr lang="en-US" sz="1200" kern="1200" baseline="0" dirty="0" smtClean="0">
                <a:solidFill>
                  <a:schemeClr val="tx1"/>
                </a:solidFill>
                <a:latin typeface="Arial" charset="0"/>
                <a:ea typeface="+mn-ea"/>
                <a:cs typeface="+mn-cs"/>
              </a:rPr>
              <a:t>Medications are not always dispensed in the unit of measure in which they are ordered. Medication companies package and bottle medications in standard dosages. Nurses frequently convert available units of volume and weight to desired doses. Therefore, be aware of equivalents in all major measurement systems. You use equivalents when performing other nursing actions, such as when calculating patients’ intake and output and IV flow rates. </a:t>
            </a:r>
          </a:p>
          <a:p>
            <a:pPr>
              <a:buFont typeface="Arial" pitchFamily="34" charset="0"/>
              <a:buNone/>
            </a:pPr>
            <a:r>
              <a:rPr lang="en-US" sz="1200" i="0" kern="1200" baseline="0" dirty="0" smtClean="0">
                <a:solidFill>
                  <a:schemeClr val="tx1"/>
                </a:solidFill>
                <a:latin typeface="Arial" charset="0"/>
                <a:ea typeface="+mn-ea"/>
                <a:cs typeface="+mn-cs"/>
              </a:rPr>
              <a:t>[</a:t>
            </a:r>
            <a:r>
              <a:rPr lang="en-US" sz="1200" i="1" kern="1200" baseline="0" dirty="0" smtClean="0">
                <a:solidFill>
                  <a:schemeClr val="tx1"/>
                </a:solidFill>
                <a:latin typeface="Arial" charset="0"/>
                <a:ea typeface="+mn-ea"/>
                <a:cs typeface="+mn-cs"/>
              </a:rPr>
              <a:t>See also Box 31-2 </a:t>
            </a:r>
            <a:r>
              <a:rPr lang="en-US" sz="1200" b="0" i="0" kern="1200" baseline="0" dirty="0" smtClean="0">
                <a:solidFill>
                  <a:schemeClr val="tx1"/>
                </a:solidFill>
                <a:latin typeface="Arial" charset="0"/>
                <a:ea typeface="+mn-ea"/>
                <a:cs typeface="+mn-cs"/>
              </a:rPr>
              <a:t>Evidence-Based Practice: Reducing Errors During Medication Administration.]</a:t>
            </a:r>
            <a:endParaRPr lang="en-US" b="0" i="0" dirty="0"/>
          </a:p>
        </p:txBody>
      </p:sp>
    </p:spTree>
    <p:extLst>
      <p:ext uri="{BB962C8B-B14F-4D97-AF65-F5344CB8AC3E}">
        <p14:creationId xmlns:p14="http://schemas.microsoft.com/office/powerpoint/2010/main" val="272923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 typeface="Arial" pitchFamily="34" charset="0"/>
              <a:buChar char="•"/>
            </a:pPr>
            <a:r>
              <a:rPr lang="en-US" sz="1200" kern="1200" baseline="0" dirty="0" smtClean="0">
                <a:solidFill>
                  <a:schemeClr val="tx1"/>
                </a:solidFill>
                <a:latin typeface="Arial" charset="0"/>
                <a:ea typeface="+mn-ea"/>
                <a:cs typeface="+mn-cs"/>
              </a:rPr>
              <a:t>In accordance with </a:t>
            </a:r>
            <a:r>
              <a:rPr lang="en-US" sz="1200" i="1" kern="1200" baseline="0" dirty="0" smtClean="0">
                <a:solidFill>
                  <a:schemeClr val="tx1"/>
                </a:solidFill>
                <a:latin typeface="Arial" charset="0"/>
                <a:ea typeface="+mn-ea"/>
                <a:cs typeface="+mn-cs"/>
              </a:rPr>
              <a:t>The Patient Care Partnership </a:t>
            </a:r>
            <a:r>
              <a:rPr lang="en-US" sz="1200" i="0" kern="1200" baseline="0" dirty="0" smtClean="0">
                <a:solidFill>
                  <a:schemeClr val="tx1"/>
                </a:solidFill>
                <a:latin typeface="Arial" charset="0"/>
                <a:ea typeface="+mn-ea"/>
                <a:cs typeface="+mn-cs"/>
              </a:rPr>
              <a:t>(American Hospital Association, 2003) </a:t>
            </a:r>
            <a:r>
              <a:rPr lang="en-US" sz="1200" kern="1200" baseline="0" dirty="0" smtClean="0">
                <a:solidFill>
                  <a:schemeClr val="tx1"/>
                </a:solidFill>
                <a:latin typeface="Arial" charset="0"/>
                <a:ea typeface="+mn-ea"/>
                <a:cs typeface="+mn-cs"/>
              </a:rPr>
              <a:t>and because of the potential risks related to medication administration, a patient has the following rights:</a:t>
            </a:r>
          </a:p>
          <a:p>
            <a:pPr lvl="1">
              <a:buFont typeface="Arial" pitchFamily="34" charset="0"/>
              <a:buChar char="•"/>
            </a:pPr>
            <a:r>
              <a:rPr lang="en-US" sz="1200" kern="1200" baseline="0" dirty="0" smtClean="0">
                <a:solidFill>
                  <a:schemeClr val="tx1"/>
                </a:solidFill>
                <a:latin typeface="Arial" charset="0"/>
                <a:ea typeface="+mn-ea"/>
                <a:cs typeface="+mn-cs"/>
              </a:rPr>
              <a:t>To be informed of the name, purpose, action, and potential undesired effects of a medication</a:t>
            </a:r>
          </a:p>
          <a:p>
            <a:pPr lvl="1">
              <a:buFont typeface="Arial" pitchFamily="34" charset="0"/>
              <a:buChar char="•"/>
            </a:pPr>
            <a:r>
              <a:rPr lang="en-US" sz="1200" kern="1200" baseline="0" dirty="0" smtClean="0">
                <a:solidFill>
                  <a:schemeClr val="tx1"/>
                </a:solidFill>
                <a:latin typeface="Arial" charset="0"/>
                <a:ea typeface="+mn-ea"/>
                <a:cs typeface="+mn-cs"/>
              </a:rPr>
              <a:t>To refuse a medication regardless of the consequences </a:t>
            </a:r>
          </a:p>
          <a:p>
            <a:pPr lvl="1">
              <a:buFont typeface="Arial" pitchFamily="34" charset="0"/>
              <a:buChar char="•"/>
            </a:pPr>
            <a:r>
              <a:rPr lang="en-US" sz="1200" kern="1200" baseline="0" dirty="0" smtClean="0">
                <a:solidFill>
                  <a:schemeClr val="tx1"/>
                </a:solidFill>
                <a:latin typeface="Arial" charset="0"/>
                <a:ea typeface="+mn-ea"/>
                <a:cs typeface="+mn-cs"/>
              </a:rPr>
              <a:t>To have qualified nurses or physicians assess a medication history, including allergies and use of herbals</a:t>
            </a:r>
          </a:p>
          <a:p>
            <a:pPr lvl="1">
              <a:buFont typeface="Arial" pitchFamily="34" charset="0"/>
              <a:buChar char="•"/>
            </a:pPr>
            <a:r>
              <a:rPr lang="en-US" sz="1200" kern="1200" baseline="0" dirty="0" smtClean="0">
                <a:solidFill>
                  <a:schemeClr val="tx1"/>
                </a:solidFill>
                <a:latin typeface="Arial" charset="0"/>
                <a:ea typeface="+mn-ea"/>
                <a:cs typeface="+mn-cs"/>
              </a:rPr>
              <a:t>To be properly advised of the experimental nature of medication therapy and to give written consent for its use</a:t>
            </a:r>
          </a:p>
          <a:p>
            <a:pPr lvl="1">
              <a:buFont typeface="Arial" pitchFamily="34" charset="0"/>
              <a:buChar char="•"/>
            </a:pPr>
            <a:r>
              <a:rPr lang="en-US" sz="1200" kern="1200" baseline="0" dirty="0" smtClean="0">
                <a:solidFill>
                  <a:schemeClr val="tx1"/>
                </a:solidFill>
                <a:latin typeface="Arial" charset="0"/>
                <a:ea typeface="+mn-ea"/>
                <a:cs typeface="+mn-cs"/>
              </a:rPr>
              <a:t>To receive labeled medications safely without discomfort in accordance with the six rights of medication administration</a:t>
            </a:r>
          </a:p>
          <a:p>
            <a:pPr lvl="1">
              <a:buFont typeface="Arial" pitchFamily="34" charset="0"/>
              <a:buChar char="•"/>
            </a:pPr>
            <a:r>
              <a:rPr lang="en-US" sz="1200" kern="1200" baseline="0" dirty="0" smtClean="0">
                <a:solidFill>
                  <a:schemeClr val="tx1"/>
                </a:solidFill>
                <a:latin typeface="Arial" charset="0"/>
                <a:ea typeface="+mn-ea"/>
                <a:cs typeface="+mn-cs"/>
              </a:rPr>
              <a:t>To receive appropriate supportive therapy in relation to medication therapy</a:t>
            </a:r>
          </a:p>
          <a:p>
            <a:pPr lvl="1">
              <a:buFont typeface="Arial" pitchFamily="34" charset="0"/>
              <a:buChar char="•"/>
            </a:pPr>
            <a:r>
              <a:rPr lang="en-US" sz="1200" kern="1200" baseline="0" dirty="0" smtClean="0">
                <a:solidFill>
                  <a:schemeClr val="tx1"/>
                </a:solidFill>
                <a:latin typeface="Arial" charset="0"/>
                <a:ea typeface="+mn-ea"/>
                <a:cs typeface="+mn-cs"/>
              </a:rPr>
              <a:t>To not receive unnecessary medications </a:t>
            </a:r>
          </a:p>
          <a:p>
            <a:pPr lvl="1">
              <a:buFont typeface="Arial" pitchFamily="34" charset="0"/>
              <a:buChar char="•"/>
            </a:pPr>
            <a:r>
              <a:rPr lang="en-US" sz="1200" kern="1200" baseline="0" dirty="0" smtClean="0">
                <a:solidFill>
                  <a:schemeClr val="tx1"/>
                </a:solidFill>
                <a:latin typeface="Arial" charset="0"/>
                <a:ea typeface="+mn-ea"/>
                <a:cs typeface="+mn-cs"/>
              </a:rPr>
              <a:t>To be informed if medications are part of a research study </a:t>
            </a:r>
          </a:p>
          <a:p>
            <a:pPr lvl="1">
              <a:buFont typeface="Arial" pitchFamily="34" charset="0"/>
              <a:buNone/>
            </a:pPr>
            <a:r>
              <a:rPr lang="en-US" sz="1200" i="1" kern="1200" baseline="0" dirty="0" smtClean="0">
                <a:solidFill>
                  <a:schemeClr val="tx1"/>
                </a:solidFill>
                <a:latin typeface="Arial" charset="0"/>
                <a:ea typeface="+mn-ea"/>
                <a:cs typeface="+mn-cs"/>
              </a:rPr>
              <a:t>[Ask students if they have questions about these rights. Discuss any concerns.]</a:t>
            </a:r>
          </a:p>
          <a:p>
            <a:pPr>
              <a:buFont typeface="Arial" pitchFamily="34" charset="0"/>
              <a:buChar char="•"/>
            </a:pPr>
            <a:r>
              <a:rPr lang="en-US" sz="1200" kern="1200" baseline="0" dirty="0" smtClean="0">
                <a:solidFill>
                  <a:schemeClr val="tx1"/>
                </a:solidFill>
                <a:latin typeface="Arial" charset="0"/>
                <a:ea typeface="+mn-ea"/>
                <a:cs typeface="+mn-cs"/>
              </a:rPr>
              <a:t>Know these rights and handle all inquiries by patients and families courteously and professionally. Do not become defensive if a patient refuses medication therapy, recognizing that every person of consenting age has a right to refusal.</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7</a:t>
            </a:fld>
            <a:endParaRPr lang="en-US" dirty="0"/>
          </a:p>
        </p:txBody>
      </p:sp>
    </p:spTree>
    <p:extLst>
      <p:ext uri="{BB962C8B-B14F-4D97-AF65-F5344CB8AC3E}">
        <p14:creationId xmlns:p14="http://schemas.microsoft.com/office/powerpoint/2010/main" val="16479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DB239-CA2F-406B-9558-2593B04DDDC5}" type="slidenum">
              <a:rPr lang="en-US"/>
              <a:pPr/>
              <a:t>8</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buFont typeface="Arial" pitchFamily="34" charset="0"/>
              <a:buChar char="•"/>
            </a:pPr>
            <a:r>
              <a:rPr lang="en-US" dirty="0"/>
              <a:t>Types of medication </a:t>
            </a:r>
            <a:r>
              <a:rPr lang="en-US" dirty="0" smtClean="0"/>
              <a:t>orders depend </a:t>
            </a:r>
            <a:r>
              <a:rPr lang="en-US" dirty="0"/>
              <a:t>on the </a:t>
            </a:r>
            <a:r>
              <a:rPr lang="en-US" dirty="0" smtClean="0"/>
              <a:t>urgency, </a:t>
            </a:r>
            <a:r>
              <a:rPr lang="en-US" dirty="0"/>
              <a:t>or how frequently they are needed</a:t>
            </a:r>
            <a:r>
              <a:rPr lang="en-US" dirty="0" smtClean="0"/>
              <a:t>.</a:t>
            </a:r>
          </a:p>
          <a:p>
            <a:pPr>
              <a:buFont typeface="Arial" pitchFamily="34" charset="0"/>
              <a:buChar char="•"/>
            </a:pPr>
            <a:r>
              <a:rPr lang="en-US" sz="1200" kern="1200" baseline="0" dirty="0" smtClean="0">
                <a:solidFill>
                  <a:schemeClr val="tx1"/>
                </a:solidFill>
                <a:latin typeface="Arial" charset="0"/>
                <a:ea typeface="+mn-ea"/>
                <a:cs typeface="+mn-cs"/>
              </a:rPr>
              <a:t>A standing order is carried out until the prescriber cancels it by another order, or the prescribed number of days elapses. It often indicates a final date or number of treatments or doses.</a:t>
            </a:r>
          </a:p>
          <a:p>
            <a:pPr>
              <a:buFont typeface="Arial" pitchFamily="34" charset="0"/>
              <a:buChar char="•"/>
            </a:pPr>
            <a:r>
              <a:rPr lang="en-US" sz="1200" kern="1200" baseline="0" dirty="0" smtClean="0">
                <a:solidFill>
                  <a:schemeClr val="tx1"/>
                </a:solidFill>
                <a:latin typeface="Arial" charset="0"/>
                <a:ea typeface="+mn-ea"/>
                <a:cs typeface="+mn-cs"/>
              </a:rPr>
              <a:t>A prn order indicates that the prescriber ordered a medication to be given only when a patient requires it.</a:t>
            </a:r>
          </a:p>
          <a:p>
            <a:pPr>
              <a:buFont typeface="Arial" pitchFamily="34" charset="0"/>
              <a:buChar char="•"/>
            </a:pPr>
            <a:r>
              <a:rPr lang="en-US" sz="1200" kern="1200" baseline="0" dirty="0" smtClean="0">
                <a:solidFill>
                  <a:schemeClr val="tx1"/>
                </a:solidFill>
                <a:latin typeface="Arial" charset="0"/>
                <a:ea typeface="+mn-ea"/>
                <a:cs typeface="+mn-cs"/>
              </a:rPr>
              <a:t>A STAT order signifies that a single dose of a medication is to be given immediately and only once.</a:t>
            </a:r>
            <a:endParaRPr lang="en-US" dirty="0"/>
          </a:p>
        </p:txBody>
      </p:sp>
    </p:spTree>
    <p:extLst>
      <p:ext uri="{BB962C8B-B14F-4D97-AF65-F5344CB8AC3E}">
        <p14:creationId xmlns:p14="http://schemas.microsoft.com/office/powerpoint/2010/main" val="184852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FF354-F910-48BB-8DE9-D3B375A49E5D}" type="slidenum">
              <a:rPr lang="en-US"/>
              <a:pPr/>
              <a:t>12</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buFont typeface="Arial" pitchFamily="34" charset="0"/>
              <a:buChar char="•"/>
            </a:pPr>
            <a:r>
              <a:rPr lang="en-US" dirty="0"/>
              <a:t>The metric system is organized into units of 10. </a:t>
            </a:r>
            <a:r>
              <a:rPr lang="en-US" sz="1200" kern="1200" baseline="0" dirty="0" smtClean="0">
                <a:solidFill>
                  <a:schemeClr val="tx1"/>
                </a:solidFill>
                <a:latin typeface="Arial" charset="0"/>
                <a:ea typeface="+mn-ea"/>
                <a:cs typeface="+mn-cs"/>
              </a:rPr>
              <a:t>Metric units are easy to convert and compute through simple multiplication and division. </a:t>
            </a:r>
            <a:r>
              <a:rPr lang="en-US" dirty="0" smtClean="0"/>
              <a:t>However</a:t>
            </a:r>
            <a:r>
              <a:rPr lang="en-US" dirty="0"/>
              <a:t>, this system must be used with great </a:t>
            </a:r>
            <a:r>
              <a:rPr lang="en-US" dirty="0" smtClean="0"/>
              <a:t>care </a:t>
            </a:r>
            <a:r>
              <a:rPr lang="en-US" dirty="0"/>
              <a:t>because moving a decimal to the right or the left will greatly affect the dose. This is why a zero (0) must </a:t>
            </a:r>
            <a:r>
              <a:rPr lang="en-US" b="1" dirty="0"/>
              <a:t>always be placed before </a:t>
            </a:r>
            <a:r>
              <a:rPr lang="en-US" dirty="0"/>
              <a:t>a decimal (0.1 mg) but </a:t>
            </a:r>
            <a:r>
              <a:rPr lang="en-US" b="1" dirty="0"/>
              <a:t>never after a decimal </a:t>
            </a:r>
            <a:r>
              <a:rPr lang="en-US" dirty="0"/>
              <a:t>(1 mg, not 1.0 mg). </a:t>
            </a:r>
          </a:p>
          <a:p>
            <a:pPr>
              <a:buFont typeface="Arial" pitchFamily="34" charset="0"/>
              <a:buChar char="•"/>
            </a:pPr>
            <a:r>
              <a:rPr lang="en-US" dirty="0"/>
              <a:t>Household measurements are familiar to most people. Medications ordered by this method </a:t>
            </a:r>
            <a:r>
              <a:rPr lang="en-US" dirty="0" smtClean="0"/>
              <a:t>include </a:t>
            </a:r>
            <a:r>
              <a:rPr lang="en-US" dirty="0"/>
              <a:t>drops, teaspoons, </a:t>
            </a:r>
            <a:r>
              <a:rPr lang="en-US" dirty="0" smtClean="0"/>
              <a:t>and tablespoons</a:t>
            </a:r>
            <a:r>
              <a:rPr lang="en-US" dirty="0"/>
              <a:t>. </a:t>
            </a:r>
          </a:p>
          <a:p>
            <a:pPr>
              <a:buFont typeface="Arial" pitchFamily="34" charset="0"/>
              <a:buChar char="•"/>
            </a:pPr>
            <a:r>
              <a:rPr lang="en-US" dirty="0"/>
              <a:t>Solutions are used for irrigations, injections, and infusions. A solution is defined as a given mass of solid substance dissolved in a known volume of </a:t>
            </a:r>
            <a:r>
              <a:rPr lang="en-US" dirty="0" smtClean="0"/>
              <a:t>fluid, </a:t>
            </a:r>
            <a:r>
              <a:rPr lang="en-US" dirty="0"/>
              <a:t>or as a given volume of liquid dissolved in a known volume of another fluid</a:t>
            </a:r>
            <a:r>
              <a:rPr lang="en-US" dirty="0" smtClean="0"/>
              <a:t>.</a:t>
            </a:r>
          </a:p>
          <a:p>
            <a:pPr>
              <a:buFont typeface="Arial" pitchFamily="34" charset="0"/>
              <a:buNone/>
            </a:pPr>
            <a:r>
              <a:rPr lang="en-US" b="0" i="0" dirty="0" smtClean="0"/>
              <a:t>[</a:t>
            </a:r>
            <a:r>
              <a:rPr lang="en-US" b="0" i="1" dirty="0" smtClean="0"/>
              <a:t>See also </a:t>
            </a:r>
            <a:r>
              <a:rPr lang="en-US" sz="1200" b="0" i="1" kern="1200" baseline="0" dirty="0" smtClean="0">
                <a:solidFill>
                  <a:schemeClr val="tx1"/>
                </a:solidFill>
                <a:latin typeface="Arial" charset="0"/>
                <a:ea typeface="+mn-ea"/>
                <a:cs typeface="+mn-cs"/>
              </a:rPr>
              <a:t>Table 31-6 on text p. 573 </a:t>
            </a:r>
            <a:r>
              <a:rPr lang="en-US" sz="1200" b="0" i="0" kern="1200" baseline="0" dirty="0" smtClean="0">
                <a:solidFill>
                  <a:schemeClr val="tx1"/>
                </a:solidFill>
                <a:latin typeface="Arial" charset="0"/>
                <a:ea typeface="+mn-ea"/>
                <a:cs typeface="+mn-cs"/>
              </a:rPr>
              <a:t>Equivalents of Measurement.] </a:t>
            </a:r>
            <a:endParaRPr lang="en-US" b="0" i="0" dirty="0"/>
          </a:p>
        </p:txBody>
      </p:sp>
    </p:spTree>
    <p:extLst>
      <p:ext uri="{BB962C8B-B14F-4D97-AF65-F5344CB8AC3E}">
        <p14:creationId xmlns:p14="http://schemas.microsoft.com/office/powerpoint/2010/main" val="83994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Specific abbreviations are used for metric units. </a:t>
            </a:r>
          </a:p>
          <a:p>
            <a:pPr>
              <a:buFont typeface="Arial" pitchFamily="34" charset="0"/>
              <a:buChar char="•"/>
            </a:pPr>
            <a:r>
              <a:rPr lang="en-US" dirty="0" smtClean="0"/>
              <a:t>Abbreviations for grams and liters can be shown in uppercase or lowercase, but milligrams and milliliter abbreviations are always</a:t>
            </a:r>
            <a:r>
              <a:rPr lang="en-US" baseline="0" dirty="0" smtClean="0"/>
              <a:t> lowercase.</a:t>
            </a:r>
          </a:p>
          <a:p>
            <a:pPr>
              <a:buFont typeface="Arial" pitchFamily="34" charset="0"/>
              <a:buChar char="•"/>
            </a:pPr>
            <a:r>
              <a:rPr lang="en-US" sz="1200" kern="1200" baseline="0" dirty="0" smtClean="0">
                <a:solidFill>
                  <a:schemeClr val="tx1"/>
                </a:solidFill>
                <a:latin typeface="Arial" charset="0"/>
                <a:ea typeface="+mn-ea"/>
                <a:cs typeface="+mn-cs"/>
              </a:rPr>
              <a:t>Many actual and potential medication errors happen with the use of fractions and decimal points. </a:t>
            </a:r>
            <a:r>
              <a:rPr lang="en-US" baseline="0" dirty="0" smtClean="0"/>
              <a:t>Convert fractions to decimals carefully!</a:t>
            </a:r>
            <a:endParaRPr lang="en-US" dirty="0"/>
          </a:p>
        </p:txBody>
      </p:sp>
      <p:sp>
        <p:nvSpPr>
          <p:cNvPr id="4" name="Slide Number Placeholder 3"/>
          <p:cNvSpPr>
            <a:spLocks noGrp="1"/>
          </p:cNvSpPr>
          <p:nvPr>
            <p:ph type="sldNum" sz="quarter" idx="10"/>
          </p:nvPr>
        </p:nvSpPr>
        <p:spPr/>
        <p:txBody>
          <a:bodyPr/>
          <a:lstStyle/>
          <a:p>
            <a:pPr>
              <a:defRPr/>
            </a:pPr>
            <a:fld id="{A3380EEE-5C6E-4F60-810D-DB294798E892}" type="slidenum">
              <a:rPr lang="en-US" smtClean="0"/>
              <a:pPr>
                <a:defRPr/>
              </a:pPr>
              <a:t>13</a:t>
            </a:fld>
            <a:endParaRPr lang="en-US" dirty="0"/>
          </a:p>
        </p:txBody>
      </p:sp>
    </p:spTree>
    <p:extLst>
      <p:ext uri="{BB962C8B-B14F-4D97-AF65-F5344CB8AC3E}">
        <p14:creationId xmlns:p14="http://schemas.microsoft.com/office/powerpoint/2010/main" val="295644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80A1808-200A-443F-82F9-C09F2ADDB051}" type="slidenum">
              <a:rPr lang="en-US" smtClean="0"/>
              <a:pPr/>
              <a:t>14</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3042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50BC439C-397E-4254-82E1-03B05DDC5B3B}" type="slidenum">
              <a:rPr lang="en-US" smtClean="0"/>
              <a:pPr/>
              <a:t>16</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41354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7D2D542-AEDE-473F-9DC8-1390034C64B4}" type="slidenum">
              <a:rPr lang="en-US" smtClean="0"/>
              <a:pPr/>
              <a:t>17</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smtClean="0"/>
              <a:t>What types of measures are included in this table? Are weight measures included? What about length and volume measures?</a:t>
            </a:r>
          </a:p>
          <a:p>
            <a:pPr eaLnBrk="1" hangingPunct="1"/>
            <a:endParaRPr lang="en-US" i="1" smtClean="0"/>
          </a:p>
          <a:p>
            <a:pPr eaLnBrk="1" hangingPunct="1"/>
            <a:r>
              <a:rPr lang="en-US" i="1" smtClean="0"/>
              <a:t>Volume and weight measures are included in this table, but length measures are not.</a:t>
            </a:r>
          </a:p>
        </p:txBody>
      </p:sp>
    </p:spTree>
    <p:extLst>
      <p:ext uri="{BB962C8B-B14F-4D97-AF65-F5344CB8AC3E}">
        <p14:creationId xmlns:p14="http://schemas.microsoft.com/office/powerpoint/2010/main" val="327299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685800" y="1143000"/>
            <a:ext cx="7772400" cy="1143000"/>
          </a:xfrm>
        </p:spPr>
        <p:txBody>
          <a:bodyPr/>
          <a:lstStyle>
            <a:lvl1pPr>
              <a:defRPr/>
            </a:lvl1pPr>
          </a:lstStyle>
          <a:p>
            <a:r>
              <a:rPr lang="en-US" smtClean="0"/>
              <a:t>Click to edit Master title style</a:t>
            </a:r>
            <a:endParaRPr lang="en-GB"/>
          </a:p>
        </p:txBody>
      </p:sp>
      <p:sp>
        <p:nvSpPr>
          <p:cNvPr id="481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US" smtClean="0"/>
              <a:t>Click to edit Master subtitle style</a:t>
            </a:r>
            <a:endParaRPr lang="en-GB"/>
          </a:p>
        </p:txBody>
      </p:sp>
      <p:sp>
        <p:nvSpPr>
          <p:cNvPr id="5" name="Rectangle 7"/>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algn="ctr"/>
            <a:r>
              <a:rPr lang="en-US" sz="1000" kern="1200" dirty="0" smtClean="0">
                <a:solidFill>
                  <a:schemeClr val="tx1"/>
                </a:solidFill>
                <a:effectLst/>
                <a:latin typeface="+mj-lt"/>
                <a:ea typeface="+mn-ea"/>
                <a:cs typeface="+mn-cs"/>
              </a:rPr>
              <a:t>Copyright © 2013, 2009, 2005 by Mosby, an imprint of Elsevier Inc.</a:t>
            </a:r>
            <a:endParaRPr lang="en-US" sz="1000" kern="1200" dirty="0">
              <a:solidFill>
                <a:schemeClr val="tx1"/>
              </a:solidFill>
              <a:effectLst/>
              <a:latin typeface="+mj-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41475"/>
            <a:ext cx="7772400" cy="4454525"/>
          </a:xfr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4572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endParaRPr lang="en-GB" dirty="0" smtClean="0"/>
          </a:p>
        </p:txBody>
      </p:sp>
      <p:sp>
        <p:nvSpPr>
          <p:cNvPr id="47107" name="Rectangle 3"/>
          <p:cNvSpPr>
            <a:spLocks noGrp="1" noChangeArrowheads="1"/>
          </p:cNvSpPr>
          <p:nvPr>
            <p:ph type="body" idx="1"/>
          </p:nvPr>
        </p:nvSpPr>
        <p:spPr bwMode="auto">
          <a:xfrm>
            <a:off x="685800" y="1676400"/>
            <a:ext cx="7772400" cy="47244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32" name="Text Box 8"/>
          <p:cNvSpPr txBox="1">
            <a:spLocks noChangeArrowheads="1"/>
          </p:cNvSpPr>
          <p:nvPr/>
        </p:nvSpPr>
        <p:spPr bwMode="auto">
          <a:xfrm>
            <a:off x="7848600" y="6477000"/>
            <a:ext cx="1143000" cy="244475"/>
          </a:xfrm>
          <a:prstGeom prst="rect">
            <a:avLst/>
          </a:prstGeom>
          <a:noFill/>
          <a:ln w="12700" cap="sq">
            <a:noFill/>
            <a:miter lim="800000"/>
            <a:headEnd type="none" w="sm" len="sm"/>
            <a:tailEnd type="none" w="sm" len="sm"/>
          </a:ln>
          <a:effectLst/>
        </p:spPr>
        <p:txBody>
          <a:bodyPr>
            <a:spAutoFit/>
          </a:bodyPr>
          <a:lstStyle/>
          <a:p>
            <a:pPr algn="r">
              <a:spcBef>
                <a:spcPct val="50000"/>
              </a:spcBef>
            </a:pPr>
            <a:fld id="{EE78242C-A127-4E8A-A9D8-0417A6C6E5B3}" type="slidenum">
              <a:rPr lang="en-US" sz="1000">
                <a:effectLst/>
                <a:latin typeface="Arial" charset="0"/>
              </a:rPr>
              <a:pPr algn="r">
                <a:spcBef>
                  <a:spcPct val="50000"/>
                </a:spcBef>
              </a:pPr>
              <a:t>‹#›</a:t>
            </a:fld>
            <a:endParaRPr lang="en-US" sz="1000" dirty="0">
              <a:effectLst/>
              <a:latin typeface="Arial" charset="0"/>
            </a:endParaRPr>
          </a:p>
        </p:txBody>
      </p:sp>
      <p:sp>
        <p:nvSpPr>
          <p:cNvPr id="7" name="Rectangle 7"/>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algn="ctr"/>
            <a:r>
              <a:rPr lang="en-US" sz="1000" kern="1200" dirty="0" smtClean="0">
                <a:solidFill>
                  <a:schemeClr val="tx1"/>
                </a:solidFill>
                <a:effectLst/>
                <a:latin typeface="+mj-lt"/>
                <a:ea typeface="+mn-ea"/>
                <a:cs typeface="+mn-cs"/>
              </a:rPr>
              <a:t>Copyright © 2013, 2009, 2005 by Mosby, an imprint of Elsevier Inc.</a:t>
            </a:r>
            <a:endParaRPr lang="en-US" sz="1000" kern="1200" dirty="0">
              <a:solidFill>
                <a:schemeClr val="tx1"/>
              </a:solidFill>
              <a:effectLst/>
              <a:latin typeface="+mj-lt"/>
              <a:ea typeface="+mn-ea"/>
              <a:cs typeface="+mn-cs"/>
            </a:endParaRPr>
          </a:p>
        </p:txBody>
      </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1" fontAlgn="base" hangingPunct="1">
        <a:spcBef>
          <a:spcPct val="0"/>
        </a:spcBef>
        <a:spcAft>
          <a:spcPct val="0"/>
        </a:spcAft>
        <a:defRPr sz="4000">
          <a:solidFill>
            <a:schemeClr val="tx2"/>
          </a:solidFill>
          <a:effectLst/>
          <a:latin typeface="+mj-lt"/>
          <a:ea typeface="+mj-ea"/>
          <a:cs typeface="+mj-cs"/>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ts val="0"/>
        </a:spcBef>
        <a:spcAft>
          <a:spcPct val="0"/>
        </a:spcAft>
        <a:buClr>
          <a:schemeClr val="tx2"/>
        </a:buClr>
        <a:buSzPct val="60000"/>
        <a:buFont typeface="Wingdings 2" pitchFamily="18" charset="2"/>
        <a:buChar char=""/>
        <a:defRPr sz="2800">
          <a:solidFill>
            <a:schemeClr val="tx1"/>
          </a:solidFill>
          <a:effectLst/>
          <a:latin typeface="+mn-lt"/>
          <a:ea typeface="+mn-ea"/>
          <a:cs typeface="+mn-cs"/>
        </a:defRPr>
      </a:lvl1pPr>
      <a:lvl2pPr marL="742950" indent="-285750" algn="l" rtl="0" eaLnBrk="1" fontAlgn="base" hangingPunct="1">
        <a:spcBef>
          <a:spcPts val="0"/>
        </a:spcBef>
        <a:spcAft>
          <a:spcPct val="0"/>
        </a:spcAft>
        <a:buClr>
          <a:schemeClr val="tx2"/>
        </a:buClr>
        <a:buSzPct val="80000"/>
        <a:buFont typeface="Wingdings" pitchFamily="2" charset="2"/>
        <a:buChar char="Ø"/>
        <a:defRPr sz="2400">
          <a:solidFill>
            <a:schemeClr val="tx1"/>
          </a:solidFill>
          <a:effectLst/>
          <a:latin typeface="+mn-lt"/>
        </a:defRPr>
      </a:lvl2pPr>
      <a:lvl3pPr marL="1143000" indent="-228600" algn="l" rtl="0" eaLnBrk="1" fontAlgn="base" hangingPunct="1">
        <a:spcBef>
          <a:spcPts val="0"/>
        </a:spcBef>
        <a:spcAft>
          <a:spcPct val="0"/>
        </a:spcAft>
        <a:buClr>
          <a:schemeClr val="tx2"/>
        </a:buClr>
        <a:buSzPct val="115000"/>
        <a:buChar char="•"/>
        <a:defRPr sz="2000">
          <a:solidFill>
            <a:schemeClr val="tx1"/>
          </a:solidFill>
          <a:effectLst/>
          <a:latin typeface="+mn-lt"/>
        </a:defRPr>
      </a:lvl3pPr>
      <a:lvl4pPr marL="1600200" indent="-228600" algn="l" rtl="0" eaLnBrk="1" fontAlgn="base" hangingPunct="1">
        <a:spcBef>
          <a:spcPts val="0"/>
        </a:spcBef>
        <a:spcAft>
          <a:spcPct val="0"/>
        </a:spcAft>
        <a:buClr>
          <a:schemeClr val="tx2"/>
        </a:buClr>
        <a:buSzPct val="75000"/>
        <a:buFont typeface="Wingdings 3" pitchFamily="18" charset="2"/>
        <a:buChar char=""/>
        <a:defRPr>
          <a:solidFill>
            <a:schemeClr val="tx1"/>
          </a:solidFill>
          <a:effectLst/>
          <a:latin typeface="+mn-lt"/>
        </a:defRPr>
      </a:lvl4pPr>
      <a:lvl5pPr marL="2057400" indent="-228600" algn="l" rtl="0" eaLnBrk="1" fontAlgn="base" hangingPunct="1">
        <a:spcBef>
          <a:spcPts val="0"/>
        </a:spcBef>
        <a:spcAft>
          <a:spcPct val="0"/>
        </a:spcAft>
        <a:buClr>
          <a:schemeClr val="tx1"/>
        </a:buClr>
        <a:buChar char="–"/>
        <a:defRPr sz="1600">
          <a:solidFill>
            <a:schemeClr val="tx1"/>
          </a:solidFill>
          <a:effectLst/>
          <a:latin typeface="+mn-lt"/>
        </a:defRPr>
      </a:lvl5pPr>
      <a:lvl6pPr marL="25146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jointcommission.org/standards_information/npsgs.asp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9600" y="1905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5400" dirty="0" smtClean="0"/>
              <a:t>Medication Administration</a:t>
            </a:r>
            <a:endParaRPr lang="en-US" sz="5400" dirty="0"/>
          </a:p>
        </p:txBody>
      </p:sp>
      <p:sp>
        <p:nvSpPr>
          <p:cNvPr id="5" name="TextBox 4"/>
          <p:cNvSpPr txBox="1">
            <a:spLocks noChangeArrowheads="1"/>
          </p:cNvSpPr>
          <p:nvPr/>
        </p:nvSpPr>
        <p:spPr bwMode="auto">
          <a:xfrm>
            <a:off x="1143000" y="3218136"/>
            <a:ext cx="6400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en-US" sz="3600" smtClean="0">
                <a:latin typeface="+mj-lt"/>
              </a:rPr>
              <a:t>Adams Chapter 3</a:t>
            </a:r>
            <a:endParaRPr lang="en-US" sz="36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62300" y="2857500"/>
            <a:ext cx="2819400" cy="685800"/>
          </a:xfrm>
          <a:noFill/>
          <a:extLst>
            <a:ext uri="{909E8E84-426E-40DD-AFC4-6F175D3DCCD1}">
              <a14:hiddenFill xmlns:a14="http://schemas.microsoft.com/office/drawing/2010/main">
                <a:solidFill>
                  <a:srgbClr val="283897"/>
                </a:solidFill>
              </a14:hiddenFill>
            </a:ext>
            <a:ext uri="{91240B29-F687-4F45-9708-019B960494DF}">
              <a14:hiddenLine xmlns:a14="http://schemas.microsoft.com/office/drawing/2010/main" w="9525">
                <a:solidFill>
                  <a:srgbClr val="283897"/>
                </a:solidFill>
                <a:miter lim="800000"/>
                <a:headEnd/>
                <a:tailEnd/>
              </a14:hiddenLine>
            </a:ext>
          </a:extLst>
        </p:spPr>
        <p:txBody>
          <a:bodyPr/>
          <a:lstStyle/>
          <a:p>
            <a:r>
              <a:rPr lang="en-US" altLang="en-US" b="1" smtClean="0">
                <a:latin typeface="Verdana" panose="020B0604030504040204" pitchFamily="34" charset="0"/>
              </a:rPr>
              <a:t>Table 3.1 (continued)   </a:t>
            </a:r>
            <a:r>
              <a:rPr lang="en-US" altLang="en-US" smtClean="0">
                <a:latin typeface="Verdana" panose="020B0604030504040204" pitchFamily="34" charset="0"/>
              </a:rPr>
              <a:t>Drug Administration Abbreviations</a:t>
            </a:r>
            <a:endParaRPr lang="en-US" altLang="en-US" i="1" smtClean="0">
              <a:latin typeface="Verdana" panose="020B0604030504040204" pitchFamily="34" charset="0"/>
            </a:endParaRPr>
          </a:p>
        </p:txBody>
      </p:sp>
      <p:pic>
        <p:nvPicPr>
          <p:cNvPr id="18435" name="Picture 2" descr="Table 3.1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9725"/>
            <a:ext cx="54864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512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62000" y="1143000"/>
            <a:ext cx="7772400" cy="4724400"/>
          </a:xfrm>
        </p:spPr>
        <p:txBody>
          <a:bodyPr/>
          <a:lstStyle/>
          <a:p>
            <a:pPr marL="0" indent="0">
              <a:buNone/>
            </a:pPr>
            <a:endParaRPr lang="en-US" dirty="0">
              <a:hlinkClick r:id="rId2"/>
            </a:endParaRPr>
          </a:p>
          <a:p>
            <a:pPr marL="0" indent="0">
              <a:buNone/>
            </a:pPr>
            <a:endParaRPr lang="en-US" dirty="0" smtClean="0">
              <a:hlinkClick r:id="rId2"/>
            </a:endParaRPr>
          </a:p>
          <a:p>
            <a:pPr marL="0" indent="0" algn="ctr">
              <a:buNone/>
            </a:pPr>
            <a:r>
              <a:rPr lang="en-US" sz="4000" dirty="0" smtClean="0">
                <a:hlinkClick r:id="rId2"/>
              </a:rPr>
              <a:t>Do </a:t>
            </a:r>
            <a:r>
              <a:rPr lang="en-US" sz="4000" dirty="0">
                <a:hlinkClick r:id="rId2"/>
              </a:rPr>
              <a:t>Not Use </a:t>
            </a:r>
            <a:r>
              <a:rPr lang="en-US" sz="4000" dirty="0" smtClean="0">
                <a:hlinkClick r:id="rId2"/>
              </a:rPr>
              <a:t>List</a:t>
            </a:r>
            <a:r>
              <a:rPr lang="en-US" sz="4000" dirty="0" smtClean="0"/>
              <a:t>  </a:t>
            </a:r>
            <a:endParaRPr lang="en-US" sz="4000" dirty="0"/>
          </a:p>
          <a:p>
            <a:pPr marL="0" indent="0">
              <a:buNone/>
            </a:pPr>
            <a:endParaRPr lang="en-US" dirty="0">
              <a:hlinkClick r:id="rId2"/>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276600"/>
            <a:ext cx="1524000" cy="1524000"/>
          </a:xfrm>
          <a:prstGeom prst="rect">
            <a:avLst/>
          </a:prstGeom>
        </p:spPr>
      </p:pic>
    </p:spTree>
    <p:extLst>
      <p:ext uri="{BB962C8B-B14F-4D97-AF65-F5344CB8AC3E}">
        <p14:creationId xmlns:p14="http://schemas.microsoft.com/office/powerpoint/2010/main" val="2390014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1066800"/>
          </a:xfrm>
        </p:spPr>
        <p:txBody>
          <a:bodyPr/>
          <a:lstStyle/>
          <a:p>
            <a:r>
              <a:rPr lang="en-US" sz="3600" dirty="0"/>
              <a:t>Systems of Medication Measurement</a:t>
            </a:r>
          </a:p>
        </p:txBody>
      </p:sp>
      <p:sp>
        <p:nvSpPr>
          <p:cNvPr id="32771" name="Rectangle 3"/>
          <p:cNvSpPr>
            <a:spLocks noGrp="1" noChangeArrowheads="1"/>
          </p:cNvSpPr>
          <p:nvPr>
            <p:ph idx="1"/>
          </p:nvPr>
        </p:nvSpPr>
        <p:spPr>
          <a:xfrm>
            <a:off x="685800" y="1676400"/>
            <a:ext cx="7772400" cy="4724400"/>
          </a:xfrm>
        </p:spPr>
        <p:txBody>
          <a:bodyPr/>
          <a:lstStyle/>
          <a:p>
            <a:r>
              <a:rPr lang="en-US" dirty="0" smtClean="0"/>
              <a:t>Require </a:t>
            </a:r>
            <a:r>
              <a:rPr lang="en-US" dirty="0"/>
              <a:t>the ability to compute medication doses accurately and </a:t>
            </a:r>
            <a:r>
              <a:rPr lang="en-US" dirty="0" smtClean="0"/>
              <a:t>measure medications correctly</a:t>
            </a:r>
            <a:endParaRPr lang="en-US" dirty="0"/>
          </a:p>
          <a:p>
            <a:r>
              <a:rPr lang="en-US" dirty="0"/>
              <a:t>Metric </a:t>
            </a:r>
            <a:r>
              <a:rPr lang="en-US" dirty="0" smtClean="0"/>
              <a:t>system (0 before the decimal only)</a:t>
            </a:r>
          </a:p>
          <a:p>
            <a:pPr lvl="1"/>
            <a:r>
              <a:rPr lang="en-US" dirty="0" smtClean="0"/>
              <a:t>Most logically organized</a:t>
            </a:r>
          </a:p>
          <a:p>
            <a:pPr lvl="1"/>
            <a:r>
              <a:rPr lang="en-US" dirty="0" smtClean="0"/>
              <a:t>Meter, liter, gram</a:t>
            </a:r>
            <a:endParaRPr lang="en-US" dirty="0"/>
          </a:p>
          <a:p>
            <a:r>
              <a:rPr lang="en-US" dirty="0"/>
              <a:t>Household </a:t>
            </a:r>
            <a:r>
              <a:rPr lang="en-US" dirty="0" smtClean="0"/>
              <a:t>system</a:t>
            </a:r>
          </a:p>
          <a:p>
            <a:pPr lvl="1"/>
            <a:r>
              <a:rPr lang="en-US" dirty="0" smtClean="0"/>
              <a:t>Most familiar to individuals</a:t>
            </a:r>
          </a:p>
          <a:p>
            <a:pPr lvl="1"/>
            <a:r>
              <a:rPr lang="en-US" dirty="0" smtClean="0"/>
              <a:t>Disadvantage: inaccuracy</a:t>
            </a:r>
            <a:endParaRPr lang="en-US" dirty="0"/>
          </a:p>
          <a:p>
            <a:r>
              <a:rPr lang="en-US" dirty="0"/>
              <a:t>Solution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Specifics</a:t>
            </a:r>
            <a:endParaRPr lang="en-US" dirty="0"/>
          </a:p>
        </p:txBody>
      </p:sp>
      <p:sp>
        <p:nvSpPr>
          <p:cNvPr id="3" name="Content Placeholder 2"/>
          <p:cNvSpPr>
            <a:spLocks noGrp="1"/>
          </p:cNvSpPr>
          <p:nvPr>
            <p:ph idx="1"/>
          </p:nvPr>
        </p:nvSpPr>
        <p:spPr>
          <a:xfrm>
            <a:off x="685800" y="1676400"/>
            <a:ext cx="7772400" cy="4724400"/>
          </a:xfrm>
        </p:spPr>
        <p:txBody>
          <a:bodyPr/>
          <a:lstStyle/>
          <a:p>
            <a:r>
              <a:rPr lang="en-US" dirty="0" smtClean="0"/>
              <a:t>Gram = g or gm</a:t>
            </a:r>
          </a:p>
          <a:p>
            <a:r>
              <a:rPr lang="en-US" dirty="0" smtClean="0"/>
              <a:t>Liter = l or L</a:t>
            </a:r>
          </a:p>
          <a:p>
            <a:r>
              <a:rPr lang="en-US" dirty="0" smtClean="0"/>
              <a:t>Use lowercase letters for abbreviations for other units:</a:t>
            </a:r>
          </a:p>
          <a:p>
            <a:pPr lvl="1"/>
            <a:r>
              <a:rPr lang="en-US" dirty="0" smtClean="0"/>
              <a:t>Milligram = mg</a:t>
            </a:r>
          </a:p>
          <a:p>
            <a:pPr lvl="1"/>
            <a:r>
              <a:rPr lang="en-US" dirty="0" smtClean="0"/>
              <a:t>Milliliter = mL</a:t>
            </a:r>
          </a:p>
          <a:p>
            <a:r>
              <a:rPr lang="en-US" dirty="0" smtClean="0"/>
              <a:t>Convert fractions to decimals:</a:t>
            </a:r>
          </a:p>
          <a:p>
            <a:pPr lvl="1"/>
            <a:r>
              <a:rPr lang="en-US" dirty="0" smtClean="0"/>
              <a:t>500 mg or 0.5 g, but NOT ½ g</a:t>
            </a:r>
          </a:p>
          <a:p>
            <a:pPr lvl="1"/>
            <a:r>
              <a:rPr lang="en-US" dirty="0" smtClean="0"/>
              <a:t>10 mL or 0.01 L, but NOT 1/100 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Common Metric Measures</a:t>
            </a:r>
          </a:p>
        </p:txBody>
      </p:sp>
      <p:pic>
        <p:nvPicPr>
          <p:cNvPr id="3075" name="Picture 7" descr="Box6-1-A77538"/>
          <p:cNvPicPr>
            <a:picLocks noChangeAspect="1" noChangeArrowheads="1"/>
          </p:cNvPicPr>
          <p:nvPr/>
        </p:nvPicPr>
        <p:blipFill>
          <a:blip r:embed="rId3" cstate="print"/>
          <a:srcRect/>
          <a:stretch>
            <a:fillRect/>
          </a:stretch>
        </p:blipFill>
        <p:spPr bwMode="auto">
          <a:xfrm>
            <a:off x="762000" y="1914525"/>
            <a:ext cx="76200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a:t>Converting within the Metric System</a:t>
            </a:r>
          </a:p>
        </p:txBody>
      </p:sp>
      <p:sp>
        <p:nvSpPr>
          <p:cNvPr id="12291" name="Rectangle 3"/>
          <p:cNvSpPr>
            <a:spLocks noGrp="1" noChangeArrowheads="1"/>
          </p:cNvSpPr>
          <p:nvPr>
            <p:ph idx="1"/>
          </p:nvPr>
        </p:nvSpPr>
        <p:spPr/>
        <p:txBody>
          <a:bodyPr/>
          <a:lstStyle/>
          <a:p>
            <a:pPr eaLnBrk="1" hangingPunct="1">
              <a:buFont typeface="Wingdings" pitchFamily="2" charset="2"/>
              <a:buNone/>
            </a:pPr>
            <a:r>
              <a:rPr lang="en-US" smtClean="0"/>
              <a:t>To convert a quantity from one unit of metric measurement to another:</a:t>
            </a:r>
          </a:p>
          <a:p>
            <a:pPr lvl="1" eaLnBrk="1" hangingPunct="1">
              <a:buFont typeface="Wingdings" pitchFamily="2" charset="2"/>
              <a:buNone/>
            </a:pPr>
            <a:r>
              <a:rPr lang="en-US" smtClean="0"/>
              <a:t>1.</a:t>
            </a:r>
            <a:r>
              <a:rPr lang="en-US" sz="3000" smtClean="0"/>
              <a:t> </a:t>
            </a:r>
            <a:r>
              <a:rPr lang="en-US" smtClean="0"/>
              <a:t>Move the decimal point to the right if you are converting from a larger unit to a smaller unit.</a:t>
            </a:r>
          </a:p>
          <a:p>
            <a:pPr lvl="1" eaLnBrk="1" hangingPunct="1">
              <a:buFont typeface="Wingdings" pitchFamily="2" charset="2"/>
              <a:buNone/>
            </a:pPr>
            <a:r>
              <a:rPr lang="en-US" smtClean="0"/>
              <a:t>2. Move the decimal point to the left if you are converting from a smaller unit to a larger unit.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Metric Household Equivalents</a:t>
            </a:r>
          </a:p>
        </p:txBody>
      </p:sp>
      <p:pic>
        <p:nvPicPr>
          <p:cNvPr id="5123" name="Picture 7" descr="Box6-2-A77538"/>
          <p:cNvPicPr>
            <a:picLocks noChangeAspect="1" noChangeArrowheads="1"/>
          </p:cNvPicPr>
          <p:nvPr/>
        </p:nvPicPr>
        <p:blipFill>
          <a:blip r:embed="rId3" cstate="print"/>
          <a:srcRect/>
          <a:stretch>
            <a:fillRect/>
          </a:stretch>
        </p:blipFill>
        <p:spPr bwMode="auto">
          <a:xfrm>
            <a:off x="762000" y="2395538"/>
            <a:ext cx="76200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Apothecary/Metric Equivalents</a:t>
            </a:r>
          </a:p>
        </p:txBody>
      </p:sp>
      <p:pic>
        <p:nvPicPr>
          <p:cNvPr id="3075" name="Picture 7" descr="Box8-1-A77538"/>
          <p:cNvPicPr>
            <a:picLocks noChangeAspect="1" noChangeArrowheads="1"/>
          </p:cNvPicPr>
          <p:nvPr/>
        </p:nvPicPr>
        <p:blipFill>
          <a:blip r:embed="rId3" cstate="print"/>
          <a:srcRect/>
          <a:stretch>
            <a:fillRect/>
          </a:stretch>
        </p:blipFill>
        <p:spPr bwMode="auto">
          <a:xfrm>
            <a:off x="762000" y="2181225"/>
            <a:ext cx="7620000"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a:t>Apothecary System</a:t>
            </a:r>
          </a:p>
        </p:txBody>
      </p:sp>
      <p:sp>
        <p:nvSpPr>
          <p:cNvPr id="14339" name="Rectangle 3"/>
          <p:cNvSpPr>
            <a:spLocks noGrp="1" noChangeArrowheads="1"/>
          </p:cNvSpPr>
          <p:nvPr>
            <p:ph idx="1"/>
          </p:nvPr>
        </p:nvSpPr>
        <p:spPr/>
        <p:txBody>
          <a:bodyPr/>
          <a:lstStyle/>
          <a:p>
            <a:pPr eaLnBrk="1" hangingPunct="1">
              <a:buFont typeface="Wingdings" pitchFamily="2" charset="2"/>
              <a:buNone/>
            </a:pPr>
            <a:r>
              <a:rPr lang="en-US" sz="3400" b="1" smtClean="0">
                <a:solidFill>
                  <a:srgbClr val="FF0000"/>
                </a:solidFill>
              </a:rPr>
              <a:t>ERROR ALERT!</a:t>
            </a:r>
          </a:p>
          <a:p>
            <a:pPr eaLnBrk="1" hangingPunct="1">
              <a:lnSpc>
                <a:spcPct val="90000"/>
              </a:lnSpc>
              <a:buClr>
                <a:schemeClr val="accent2"/>
              </a:buClr>
              <a:buFont typeface="Wingdings" pitchFamily="2" charset="2"/>
              <a:buChar char="w"/>
            </a:pPr>
            <a:r>
              <a:rPr lang="en-US" sz="3400" smtClean="0"/>
              <a:t>The basic unit of weight is the grain (gr).</a:t>
            </a:r>
            <a:endParaRPr lang="en-US" smtClean="0"/>
          </a:p>
          <a:p>
            <a:pPr eaLnBrk="1" hangingPunct="1">
              <a:buFont typeface="Wingdings" pitchFamily="2" charset="2"/>
              <a:buNone/>
            </a:pPr>
            <a:r>
              <a:rPr lang="en-US" smtClean="0">
                <a:solidFill>
                  <a:srgbClr val="FF0000"/>
                </a:solidFill>
              </a:rPr>
              <a:t>Do not confuse grains and grams.</a:t>
            </a:r>
          </a:p>
          <a:p>
            <a:pPr eaLnBrk="1" hangingPunct="1"/>
            <a:r>
              <a:rPr lang="en-US" smtClean="0"/>
              <a:t>grains (gr)</a:t>
            </a:r>
          </a:p>
          <a:p>
            <a:pPr eaLnBrk="1" hangingPunct="1"/>
            <a:r>
              <a:rPr lang="en-US" smtClean="0"/>
              <a:t>grams (g)</a:t>
            </a:r>
          </a:p>
          <a:p>
            <a:pPr lvl="1" eaLnBrk="1" hangingPunct="1"/>
            <a:r>
              <a:rPr lang="en-US" smtClean="0"/>
              <a:t>1 gr = 60 mg = 0.06 g  </a:t>
            </a:r>
            <a:r>
              <a:rPr lang="en-US" b="1" smtClean="0">
                <a:solidFill>
                  <a:srgbClr val="FF0000"/>
                </a:solidFill>
              </a:rPr>
              <a:t>OR</a:t>
            </a:r>
          </a:p>
          <a:p>
            <a:pPr lvl="1" eaLnBrk="1" hangingPunct="1"/>
            <a:r>
              <a:rPr lang="en-US" smtClean="0"/>
              <a:t>1 gr = 65 mg = 0.065 g</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a:t>Apothecary System</a:t>
            </a:r>
          </a:p>
        </p:txBody>
      </p:sp>
      <p:sp>
        <p:nvSpPr>
          <p:cNvPr id="15363" name="Rectangle 3"/>
          <p:cNvSpPr>
            <a:spLocks noGrp="1" noChangeArrowheads="1"/>
          </p:cNvSpPr>
          <p:nvPr>
            <p:ph idx="1"/>
          </p:nvPr>
        </p:nvSpPr>
        <p:spPr/>
        <p:txBody>
          <a:bodyPr/>
          <a:lstStyle/>
          <a:p>
            <a:pPr eaLnBrk="1" hangingPunct="1"/>
            <a:r>
              <a:rPr lang="en-US" dirty="0" smtClean="0"/>
              <a:t>Apothecary ounce is used in the United States.</a:t>
            </a:r>
          </a:p>
          <a:p>
            <a:pPr eaLnBrk="1" hangingPunct="1"/>
            <a:r>
              <a:rPr lang="en-US" dirty="0" smtClean="0"/>
              <a:t>8 ounces to a cup is commonly used in the home to measure liquids.</a:t>
            </a:r>
          </a:p>
          <a:p>
            <a:pPr eaLnBrk="1" hangingPunct="1"/>
            <a:r>
              <a:rPr lang="en-US" dirty="0" smtClean="0"/>
              <a:t>The dram         is most frequently used to abbreviate a teaspoonful which is nearly the same volume.</a:t>
            </a:r>
          </a:p>
          <a:p>
            <a:pPr eaLnBrk="1" hangingPunct="1"/>
            <a:endParaRPr lang="en-US" dirty="0" smtClean="0"/>
          </a:p>
          <a:p>
            <a:pPr eaLnBrk="1" hangingPunct="1"/>
            <a:endParaRPr lang="en-US" dirty="0" smtClean="0"/>
          </a:p>
        </p:txBody>
      </p:sp>
      <p:pic>
        <p:nvPicPr>
          <p:cNvPr id="15364" name="Picture 5" descr="dram"/>
          <p:cNvPicPr>
            <a:picLocks noChangeAspect="1" noChangeArrowheads="1"/>
          </p:cNvPicPr>
          <p:nvPr/>
        </p:nvPicPr>
        <p:blipFill>
          <a:blip r:embed="rId2" cstate="print"/>
          <a:srcRect/>
          <a:stretch>
            <a:fillRect/>
          </a:stretch>
        </p:blipFill>
        <p:spPr bwMode="auto">
          <a:xfrm>
            <a:off x="2819400" y="3352800"/>
            <a:ext cx="609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Knowledge</a:t>
            </a:r>
            <a:endParaRPr lang="en-US" dirty="0"/>
          </a:p>
        </p:txBody>
      </p:sp>
      <p:sp>
        <p:nvSpPr>
          <p:cNvPr id="3" name="Content Placeholder 2"/>
          <p:cNvSpPr>
            <a:spLocks noGrp="1"/>
          </p:cNvSpPr>
          <p:nvPr>
            <p:ph idx="1"/>
          </p:nvPr>
        </p:nvSpPr>
        <p:spPr/>
        <p:txBody>
          <a:bodyPr/>
          <a:lstStyle/>
          <a:p>
            <a:r>
              <a:rPr lang="en-US" dirty="0" smtClean="0"/>
              <a:t>Nurses Responsibilities:</a:t>
            </a:r>
          </a:p>
          <a:p>
            <a:pPr lvl="1"/>
            <a:r>
              <a:rPr lang="en-US" dirty="0" smtClean="0"/>
              <a:t>Drug name</a:t>
            </a:r>
          </a:p>
          <a:p>
            <a:pPr lvl="1"/>
            <a:r>
              <a:rPr lang="en-US" dirty="0" smtClean="0"/>
              <a:t>Purpose</a:t>
            </a:r>
          </a:p>
          <a:p>
            <a:pPr lvl="1"/>
            <a:r>
              <a:rPr lang="en-US" dirty="0" smtClean="0"/>
              <a:t>Effects</a:t>
            </a:r>
          </a:p>
          <a:p>
            <a:pPr lvl="1"/>
            <a:r>
              <a:rPr lang="en-US" dirty="0" smtClean="0"/>
              <a:t>Contraindications</a:t>
            </a:r>
          </a:p>
          <a:p>
            <a:pPr lvl="1"/>
            <a:r>
              <a:rPr lang="en-US" dirty="0" smtClean="0"/>
              <a:t>Special considerations</a:t>
            </a:r>
          </a:p>
          <a:p>
            <a:pPr lvl="1"/>
            <a:r>
              <a:rPr lang="en-US" dirty="0" smtClean="0"/>
              <a:t>Side effects</a:t>
            </a:r>
          </a:p>
          <a:p>
            <a:pPr lvl="1"/>
            <a:r>
              <a:rPr lang="en-US" dirty="0" smtClean="0"/>
              <a:t>Purpose for THIS patient</a:t>
            </a:r>
          </a:p>
          <a:p>
            <a:pPr lvl="1"/>
            <a:r>
              <a:rPr lang="en-US" dirty="0" smtClean="0"/>
              <a:t>Form supplied, route, dose range</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133600"/>
            <a:ext cx="2416329" cy="2166937"/>
          </a:xfrm>
          <a:prstGeom prst="rect">
            <a:avLst/>
          </a:prstGeom>
        </p:spPr>
      </p:pic>
    </p:spTree>
    <p:extLst>
      <p:ext uri="{BB962C8B-B14F-4D97-AF65-F5344CB8AC3E}">
        <p14:creationId xmlns:p14="http://schemas.microsoft.com/office/powerpoint/2010/main" val="362244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7675" y="611188"/>
            <a:ext cx="7543800" cy="1295400"/>
          </a:xfrm>
        </p:spPr>
        <p:txBody>
          <a:bodyPr/>
          <a:lstStyle/>
          <a:p>
            <a:pPr eaLnBrk="1" hangingPunct="1"/>
            <a:r>
              <a:rPr lang="en-US" smtClean="0"/>
              <a:t>Converting Celsius and Fahrenheit Temperatures</a:t>
            </a:r>
          </a:p>
        </p:txBody>
      </p:sp>
      <p:sp>
        <p:nvSpPr>
          <p:cNvPr id="5123" name="Rectangle 6"/>
          <p:cNvSpPr>
            <a:spLocks noChangeArrowheads="1"/>
          </p:cNvSpPr>
          <p:nvPr/>
        </p:nvSpPr>
        <p:spPr bwMode="auto">
          <a:xfrm>
            <a:off x="838200" y="2590800"/>
            <a:ext cx="7391400" cy="1447800"/>
          </a:xfrm>
          <a:prstGeom prst="rect">
            <a:avLst/>
          </a:prstGeom>
          <a:noFill/>
          <a:ln w="25400">
            <a:solidFill>
              <a:schemeClr val="tx1"/>
            </a:solidFill>
            <a:miter lim="800000"/>
            <a:headEnd/>
            <a:tailEnd/>
          </a:ln>
        </p:spPr>
        <p:txBody>
          <a:bodyPr wrap="none" anchor="ctr"/>
          <a:lstStyle/>
          <a:p>
            <a:endParaRPr lang="en-US" b="0"/>
          </a:p>
        </p:txBody>
      </p:sp>
      <p:sp>
        <p:nvSpPr>
          <p:cNvPr id="5124" name="Text Box 7"/>
          <p:cNvSpPr txBox="1">
            <a:spLocks noChangeArrowheads="1"/>
          </p:cNvSpPr>
          <p:nvPr/>
        </p:nvSpPr>
        <p:spPr bwMode="auto">
          <a:xfrm>
            <a:off x="952500" y="2667000"/>
            <a:ext cx="7239000" cy="1241425"/>
          </a:xfrm>
          <a:prstGeom prst="rect">
            <a:avLst/>
          </a:prstGeom>
          <a:noFill/>
          <a:ln w="9525">
            <a:noFill/>
            <a:miter lim="800000"/>
            <a:headEnd/>
            <a:tailEnd/>
          </a:ln>
        </p:spPr>
        <p:txBody>
          <a:bodyPr>
            <a:spAutoFit/>
          </a:bodyPr>
          <a:lstStyle/>
          <a:p>
            <a:pPr>
              <a:spcBef>
                <a:spcPct val="50000"/>
              </a:spcBef>
              <a:tabLst>
                <a:tab pos="3549650" algn="l"/>
              </a:tabLst>
            </a:pPr>
            <a:r>
              <a:rPr lang="en-US" sz="1600" dirty="0">
                <a:solidFill>
                  <a:schemeClr val="bg2"/>
                </a:solidFill>
                <a:latin typeface="Frutiger 55 Roman" pitchFamily="34" charset="0"/>
              </a:rPr>
              <a:t>BOX 8-2 </a:t>
            </a:r>
            <a:r>
              <a:rPr lang="en-US" sz="1800" dirty="0">
                <a:solidFill>
                  <a:schemeClr val="bg2"/>
                </a:solidFill>
                <a:latin typeface="ZapfDingbats" pitchFamily="82" charset="2"/>
              </a:rPr>
              <a:t>n</a:t>
            </a:r>
            <a:r>
              <a:rPr lang="en-US" sz="1600" dirty="0">
                <a:solidFill>
                  <a:schemeClr val="bg2"/>
                </a:solidFill>
                <a:latin typeface="Frutiger 55 Roman" pitchFamily="34" charset="0"/>
              </a:rPr>
              <a:t> CONVERTING CELSIUS AND FAHRENHEIT TEMPERATURES</a:t>
            </a:r>
          </a:p>
          <a:p>
            <a:pPr>
              <a:spcBef>
                <a:spcPct val="50000"/>
              </a:spcBef>
              <a:tabLst>
                <a:tab pos="3549650" algn="l"/>
              </a:tabLst>
            </a:pPr>
            <a:r>
              <a:rPr lang="en-US" sz="1600" i="1" dirty="0">
                <a:solidFill>
                  <a:schemeClr val="bg2"/>
                </a:solidFill>
                <a:latin typeface="Frutiger 55 Roman" pitchFamily="34" charset="0"/>
              </a:rPr>
              <a:t>Fahrenheit to Celsius	</a:t>
            </a:r>
            <a:r>
              <a:rPr lang="en-US" sz="1600" i="1" dirty="0" err="1">
                <a:solidFill>
                  <a:schemeClr val="bg2"/>
                </a:solidFill>
                <a:latin typeface="Frutiger 55 Roman" pitchFamily="34" charset="0"/>
              </a:rPr>
              <a:t>Celsius</a:t>
            </a:r>
            <a:r>
              <a:rPr lang="en-US" sz="1600" i="1" dirty="0">
                <a:solidFill>
                  <a:schemeClr val="bg2"/>
                </a:solidFill>
                <a:latin typeface="Frutiger 55 Roman" pitchFamily="34" charset="0"/>
              </a:rPr>
              <a:t> to Fahrenheit</a:t>
            </a:r>
          </a:p>
          <a:p>
            <a:pPr>
              <a:lnSpc>
                <a:spcPts val="2000"/>
              </a:lnSpc>
              <a:tabLst>
                <a:tab pos="3549650" algn="l"/>
              </a:tabLst>
            </a:pPr>
            <a:r>
              <a:rPr lang="en-US" sz="1600" dirty="0">
                <a:solidFill>
                  <a:schemeClr val="bg2"/>
                </a:solidFill>
                <a:latin typeface="Frutiger 55 Roman" pitchFamily="34" charset="0"/>
              </a:rPr>
              <a:t>Subtract 32	Multiply by 1.8</a:t>
            </a:r>
          </a:p>
          <a:p>
            <a:pPr>
              <a:lnSpc>
                <a:spcPts val="2000"/>
              </a:lnSpc>
              <a:tabLst>
                <a:tab pos="3549650" algn="l"/>
              </a:tabLst>
            </a:pPr>
            <a:r>
              <a:rPr lang="en-US" sz="1600" dirty="0">
                <a:solidFill>
                  <a:schemeClr val="bg2"/>
                </a:solidFill>
                <a:latin typeface="Frutiger 55 Roman" pitchFamily="34" charset="0"/>
              </a:rPr>
              <a:t>Divide by 1.8	Add 32</a:t>
            </a:r>
          </a:p>
        </p:txBody>
      </p:sp>
      <p:sp>
        <p:nvSpPr>
          <p:cNvPr id="5125" name="Line 9"/>
          <p:cNvSpPr>
            <a:spLocks noChangeShapeType="1"/>
          </p:cNvSpPr>
          <p:nvPr/>
        </p:nvSpPr>
        <p:spPr bwMode="auto">
          <a:xfrm>
            <a:off x="1066800" y="2995613"/>
            <a:ext cx="6907213" cy="0"/>
          </a:xfrm>
          <a:prstGeom prst="line">
            <a:avLst/>
          </a:prstGeom>
          <a:noFill/>
          <a:ln w="19050">
            <a:solidFill>
              <a:srgbClr val="0000FF"/>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z="4800">
                <a:latin typeface="Arial" charset="0"/>
              </a:rPr>
              <a:t>METHODS of DOSAGE CALCULATIONS</a:t>
            </a:r>
          </a:p>
        </p:txBody>
      </p:sp>
      <p:sp>
        <p:nvSpPr>
          <p:cNvPr id="4100" name="Rectangle 3"/>
          <p:cNvSpPr>
            <a:spLocks noGrp="1" noChangeArrowheads="1"/>
          </p:cNvSpPr>
          <p:nvPr>
            <p:ph idx="1"/>
          </p:nvPr>
        </p:nvSpPr>
        <p:spPr/>
        <p:txBody>
          <a:bodyPr/>
          <a:lstStyle/>
          <a:p>
            <a:pPr eaLnBrk="1" hangingPunct="1">
              <a:lnSpc>
                <a:spcPct val="90000"/>
              </a:lnSpc>
              <a:buFontTx/>
              <a:buNone/>
            </a:pPr>
            <a:r>
              <a:rPr lang="en-US" sz="2800" b="1" smtClean="0">
                <a:latin typeface="Arial" charset="0"/>
              </a:rPr>
              <a:t>To calculate medication dosages you must know:</a:t>
            </a:r>
          </a:p>
          <a:p>
            <a:pPr eaLnBrk="1" hangingPunct="1">
              <a:lnSpc>
                <a:spcPct val="90000"/>
              </a:lnSpc>
              <a:buFontTx/>
              <a:buNone/>
            </a:pPr>
            <a:r>
              <a:rPr lang="en-US" sz="2800" b="1" smtClean="0">
                <a:latin typeface="Arial" charset="0"/>
              </a:rPr>
              <a:t>Desired Dose:  </a:t>
            </a:r>
          </a:p>
          <a:p>
            <a:pPr eaLnBrk="1" hangingPunct="1">
              <a:lnSpc>
                <a:spcPct val="90000"/>
              </a:lnSpc>
            </a:pPr>
            <a:r>
              <a:rPr lang="en-US" sz="2800" smtClean="0">
                <a:latin typeface="Arial" charset="0"/>
              </a:rPr>
              <a:t>The amount of the drug to be administered at a single time.</a:t>
            </a:r>
          </a:p>
          <a:p>
            <a:pPr lvl="1" eaLnBrk="1" hangingPunct="1">
              <a:lnSpc>
                <a:spcPct val="90000"/>
              </a:lnSpc>
            </a:pPr>
            <a:r>
              <a:rPr lang="en-US" sz="2000" smtClean="0">
                <a:latin typeface="Arial" charset="0"/>
              </a:rPr>
              <a:t>Its unit of measurement must be the same as the dosage unit.</a:t>
            </a:r>
          </a:p>
          <a:p>
            <a:pPr>
              <a:lnSpc>
                <a:spcPct val="90000"/>
              </a:lnSpc>
              <a:spcBef>
                <a:spcPct val="0"/>
              </a:spcBef>
              <a:buFontTx/>
              <a:buNone/>
            </a:pPr>
            <a:r>
              <a:rPr kumimoji="1" lang="en-US" sz="2800" b="1" smtClean="0">
                <a:latin typeface="Arial" charset="0"/>
              </a:rPr>
              <a:t>Dose on hand:</a:t>
            </a:r>
          </a:p>
          <a:p>
            <a:pPr eaLnBrk="1" hangingPunct="1">
              <a:lnSpc>
                <a:spcPct val="90000"/>
              </a:lnSpc>
            </a:pPr>
            <a:r>
              <a:rPr lang="en-US" sz="2800" smtClean="0">
                <a:latin typeface="Arial" charset="0"/>
              </a:rPr>
              <a:t>The amount of drug contained within a dosage unit of medication.</a:t>
            </a:r>
          </a:p>
          <a:p>
            <a:pPr eaLnBrk="1" hangingPunct="1">
              <a:lnSpc>
                <a:spcPct val="90000"/>
              </a:lnSpc>
            </a:pPr>
            <a:endParaRPr lang="en-US" sz="2800" smtClean="0"/>
          </a:p>
          <a:p>
            <a:pPr eaLnBrk="1" hangingPunct="1">
              <a:lnSpc>
                <a:spcPct val="90000"/>
              </a:lnSpc>
            </a:pPr>
            <a:endParaRPr lang="en-US" sz="2000" smtClean="0"/>
          </a:p>
        </p:txBody>
      </p:sp>
      <p:graphicFrame>
        <p:nvGraphicFramePr>
          <p:cNvPr id="4098" name="Object 4"/>
          <p:cNvGraphicFramePr>
            <a:graphicFrameLocks noChangeAspect="1"/>
          </p:cNvGraphicFramePr>
          <p:nvPr/>
        </p:nvGraphicFramePr>
        <p:xfrm>
          <a:off x="7315200" y="4572000"/>
          <a:ext cx="1828800" cy="2286000"/>
        </p:xfrm>
        <a:graphic>
          <a:graphicData uri="http://schemas.openxmlformats.org/presentationml/2006/ole">
            <mc:AlternateContent xmlns:mc="http://schemas.openxmlformats.org/markup-compatibility/2006">
              <mc:Choice xmlns:v="urn:schemas-microsoft-com:vml" Requires="v">
                <p:oleObj spid="_x0000_s1036" name="Clip" r:id="rId3" imgW="561960" imgH="800280" progId="MS_ClipArt_Gallery.2">
                  <p:embed/>
                </p:oleObj>
              </mc:Choice>
              <mc:Fallback>
                <p:oleObj name="Clip" r:id="rId3" imgW="561960" imgH="8002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572000"/>
                        <a:ext cx="18288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Calculation Methods</a:t>
            </a:r>
            <a:endParaRPr lang="en-US" dirty="0"/>
          </a:p>
        </p:txBody>
      </p:sp>
      <p:sp>
        <p:nvSpPr>
          <p:cNvPr id="3" name="Content Placeholder 2"/>
          <p:cNvSpPr>
            <a:spLocks noGrp="1"/>
          </p:cNvSpPr>
          <p:nvPr>
            <p:ph idx="1"/>
          </p:nvPr>
        </p:nvSpPr>
        <p:spPr>
          <a:xfrm>
            <a:off x="685800" y="1676400"/>
            <a:ext cx="7772400" cy="4724400"/>
          </a:xfrm>
        </p:spPr>
        <p:txBody>
          <a:bodyPr/>
          <a:lstStyle/>
          <a:p>
            <a:r>
              <a:rPr lang="en-US" i="1" dirty="0" smtClean="0"/>
              <a:t>Verify medication calculations with another nurse to ensure accuracy.</a:t>
            </a:r>
          </a:p>
          <a:p>
            <a:r>
              <a:rPr lang="en-US" dirty="0" smtClean="0"/>
              <a:t>The ratio and proportion method</a:t>
            </a:r>
          </a:p>
          <a:p>
            <a:pPr lvl="1"/>
            <a:r>
              <a:rPr lang="en-US" u="sng" dirty="0" smtClean="0"/>
              <a:t>Desired dose</a:t>
            </a:r>
            <a:r>
              <a:rPr lang="en-US" dirty="0" smtClean="0"/>
              <a:t>=    _____</a:t>
            </a:r>
            <a:r>
              <a:rPr lang="en-US" u="sng" dirty="0" smtClean="0"/>
              <a:t>X_____</a:t>
            </a:r>
          </a:p>
          <a:p>
            <a:pPr lvl="1">
              <a:buNone/>
            </a:pPr>
            <a:r>
              <a:rPr lang="en-US" dirty="0" smtClean="0"/>
              <a:t>Dose on hand        Amount on hand</a:t>
            </a:r>
            <a:endParaRPr lang="en-US" u="sng" dirty="0" smtClean="0"/>
          </a:p>
          <a:p>
            <a:r>
              <a:rPr lang="en-US" dirty="0" smtClean="0"/>
              <a:t>Formula method</a:t>
            </a:r>
          </a:p>
          <a:p>
            <a:pPr lvl="1"/>
            <a:r>
              <a:rPr lang="en-US" u="sng" dirty="0" smtClean="0"/>
              <a:t>Desired dose</a:t>
            </a:r>
            <a:r>
              <a:rPr lang="en-US" dirty="0" smtClean="0"/>
              <a:t> × Amount on hand = Amount to </a:t>
            </a:r>
          </a:p>
          <a:p>
            <a:pPr lvl="1">
              <a:buNone/>
            </a:pPr>
            <a:r>
              <a:rPr lang="en-US" dirty="0" smtClean="0"/>
              <a:t> Dose on hand				administer</a:t>
            </a:r>
          </a:p>
          <a:p>
            <a:r>
              <a:rPr lang="en-US" dirty="0" smtClean="0"/>
              <a:t>Dimensional analysis</a:t>
            </a:r>
          </a:p>
          <a:p>
            <a:pPr lvl="1"/>
            <a:r>
              <a:rPr lang="en-US" dirty="0" smtClean="0"/>
              <a:t>Factor-label or unit factor method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a:t>Decimals</a:t>
            </a:r>
          </a:p>
        </p:txBody>
      </p:sp>
      <p:sp>
        <p:nvSpPr>
          <p:cNvPr id="10243" name="Rectangle 3"/>
          <p:cNvSpPr>
            <a:spLocks noGrp="1" noChangeArrowheads="1"/>
          </p:cNvSpPr>
          <p:nvPr>
            <p:ph idx="1"/>
          </p:nvPr>
        </p:nvSpPr>
        <p:spPr/>
        <p:txBody>
          <a:bodyPr/>
          <a:lstStyle/>
          <a:p>
            <a:pPr marL="609600" indent="-609600" eaLnBrk="1" hangingPunct="1">
              <a:buFont typeface="Wingdings" pitchFamily="2" charset="2"/>
              <a:buAutoNum type="arabicPeriod"/>
            </a:pPr>
            <a:r>
              <a:rPr lang="en-US" b="1" smtClean="0"/>
              <a:t>Always write a zero to the left of the decimal point when the decimal number has no whole number part.</a:t>
            </a:r>
          </a:p>
          <a:p>
            <a:pPr marL="609600" indent="-609600" eaLnBrk="1" hangingPunct="1">
              <a:buFont typeface="Wingdings" pitchFamily="2" charset="2"/>
              <a:buAutoNum type="arabicPeriod"/>
            </a:pPr>
            <a:endParaRPr lang="en-US" b="1" smtClean="0"/>
          </a:p>
          <a:p>
            <a:pPr marL="609600" indent="-609600" eaLnBrk="1" hangingPunct="1">
              <a:buFont typeface="Wingdings" pitchFamily="2" charset="2"/>
              <a:buAutoNum type="arabicPeriod"/>
            </a:pPr>
            <a:r>
              <a:rPr lang="en-US" b="1" smtClean="0"/>
              <a:t>Using zero makes the decimal more noticeable and helps to prevent errors caused by illegible handwriting.</a:t>
            </a:r>
          </a:p>
          <a:p>
            <a:pPr marL="609600" indent="-609600" eaLnBrk="1" hangingPunct="1"/>
            <a:endParaRPr lang="en-US" smtClean="0"/>
          </a:p>
        </p:txBody>
      </p:sp>
      <p:sp>
        <p:nvSpPr>
          <p:cNvPr id="7172" name="Rectangle 4"/>
          <p:cNvSpPr>
            <a:spLocks noChangeArrowheads="1"/>
          </p:cNvSpPr>
          <p:nvPr/>
        </p:nvSpPr>
        <p:spPr bwMode="auto">
          <a:xfrm>
            <a:off x="1219200" y="3657600"/>
            <a:ext cx="4572000" cy="1098550"/>
          </a:xfrm>
          <a:prstGeom prst="rect">
            <a:avLst/>
          </a:prstGeom>
          <a:noFill/>
          <a:ln w="9525">
            <a:noFill/>
            <a:miter lim="800000"/>
            <a:headEnd/>
            <a:tailEnd/>
          </a:ln>
          <a:effectLst/>
        </p:spPr>
        <p:txBody>
          <a:bodyPr>
            <a:spAutoFit/>
          </a:bodyPr>
          <a:lstStyle/>
          <a:p>
            <a:pPr marL="342900" indent="-342900">
              <a:spcBef>
                <a:spcPct val="50000"/>
              </a:spcBef>
              <a:buFont typeface="Wingdings" pitchFamily="2" charset="2"/>
              <a:buNone/>
              <a:defRPr/>
            </a:pPr>
            <a:endParaRPr lang="en-US" b="1">
              <a:solidFill>
                <a:schemeClr val="tx2"/>
              </a:solidFill>
              <a:effectLst>
                <a:outerShdw blurRad="38100" dist="38100" dir="2700000" algn="tl">
                  <a:srgbClr val="C0C0C0"/>
                </a:outerShdw>
              </a:effectLst>
            </a:endParaRPr>
          </a:p>
          <a:p>
            <a:pPr marL="342900" indent="-342900">
              <a:spcBef>
                <a:spcPct val="50000"/>
              </a:spcBef>
              <a:buFontTx/>
              <a:buChar char="•"/>
              <a:defRPr/>
            </a:pPr>
            <a:endParaRPr lang="en-US" sz="3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Converting Measures</a:t>
            </a:r>
          </a:p>
        </p:txBody>
      </p:sp>
      <p:sp>
        <p:nvSpPr>
          <p:cNvPr id="9221" name="Rectangle 3"/>
          <p:cNvSpPr>
            <a:spLocks noGrp="1" noChangeArrowheads="1"/>
          </p:cNvSpPr>
          <p:nvPr>
            <p:ph type="body" idx="1"/>
          </p:nvPr>
        </p:nvSpPr>
        <p:spPr/>
        <p:txBody>
          <a:bodyPr/>
          <a:lstStyle/>
          <a:p>
            <a:pPr marL="973138" lvl="2" indent="-279400" eaLnBrk="1" hangingPunct="1">
              <a:buFont typeface="Wingdings" pitchFamily="2" charset="2"/>
              <a:buNone/>
            </a:pPr>
            <a:r>
              <a:rPr lang="en-US" smtClean="0"/>
              <a:t>Example:</a:t>
            </a:r>
          </a:p>
          <a:p>
            <a:pPr marL="973138" lvl="2" indent="-279400" eaLnBrk="1" hangingPunct="1">
              <a:buFont typeface="Wingdings" pitchFamily="2" charset="2"/>
              <a:buNone/>
            </a:pPr>
            <a:r>
              <a:rPr lang="en-US" smtClean="0"/>
              <a:t>A physician ordered amoxicillin 0.5 g po four times a day. The drug is supplied in 500-mg capsules.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609600"/>
            <a:ext cx="7543800" cy="1782763"/>
          </a:xfrm>
        </p:spPr>
        <p:txBody>
          <a:bodyPr/>
          <a:lstStyle/>
          <a:p>
            <a:pPr eaLnBrk="1" hangingPunct="1"/>
            <a:r>
              <a:rPr lang="en-US" smtClean="0"/>
              <a:t>Using Proportions to Solve Tablet and Capsule Medication Problems (cont’d)</a:t>
            </a:r>
          </a:p>
        </p:txBody>
      </p:sp>
      <p:sp>
        <p:nvSpPr>
          <p:cNvPr id="11269" name="Rectangle 3"/>
          <p:cNvSpPr>
            <a:spLocks noGrp="1" noChangeArrowheads="1"/>
          </p:cNvSpPr>
          <p:nvPr>
            <p:ph type="body" idx="1"/>
          </p:nvPr>
        </p:nvSpPr>
        <p:spPr>
          <a:xfrm>
            <a:off x="457200" y="2590800"/>
            <a:ext cx="8229600" cy="3540125"/>
          </a:xfrm>
        </p:spPr>
        <p:txBody>
          <a:bodyPr/>
          <a:lstStyle/>
          <a:p>
            <a:pPr lvl="2" eaLnBrk="1" hangingPunct="1">
              <a:buFont typeface="Wingdings" pitchFamily="2" charset="2"/>
              <a:buNone/>
            </a:pPr>
            <a:r>
              <a:rPr lang="en-US" smtClean="0"/>
              <a:t>Example:</a:t>
            </a:r>
          </a:p>
          <a:p>
            <a:pPr lvl="2" eaLnBrk="1" hangingPunct="1">
              <a:buFont typeface="Wingdings" pitchFamily="2" charset="2"/>
              <a:buNone/>
            </a:pPr>
            <a:r>
              <a:rPr lang="en-US" smtClean="0"/>
              <a:t>The physician orders minocycline 200 mg po daily. Minocycline 50 mg is available. How many capsules will the nurse administer?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457200" y="990600"/>
            <a:ext cx="7543800" cy="1828800"/>
          </a:xfrm>
        </p:spPr>
        <p:txBody>
          <a:bodyPr/>
          <a:lstStyle/>
          <a:p>
            <a:pPr eaLnBrk="1" hangingPunct="1"/>
            <a:r>
              <a:rPr lang="en-US" smtClean="0"/>
              <a:t>Using Proportions to Solve Liquid Medication Problems (cont’d)</a:t>
            </a:r>
          </a:p>
        </p:txBody>
      </p:sp>
      <p:sp>
        <p:nvSpPr>
          <p:cNvPr id="13317" name="Rectangle 3"/>
          <p:cNvSpPr>
            <a:spLocks noGrp="1" noChangeArrowheads="1"/>
          </p:cNvSpPr>
          <p:nvPr>
            <p:ph type="body" idx="1"/>
          </p:nvPr>
        </p:nvSpPr>
        <p:spPr>
          <a:xfrm>
            <a:off x="457200" y="2971800"/>
            <a:ext cx="8229600" cy="2362200"/>
          </a:xfrm>
        </p:spPr>
        <p:txBody>
          <a:bodyPr/>
          <a:lstStyle/>
          <a:p>
            <a:pPr lvl="2" eaLnBrk="1" hangingPunct="1">
              <a:buFont typeface="Wingdings" pitchFamily="2" charset="2"/>
              <a:buNone/>
            </a:pPr>
            <a:r>
              <a:rPr lang="en-US" smtClean="0"/>
              <a:t>Example:</a:t>
            </a:r>
          </a:p>
          <a:p>
            <a:pPr lvl="2" eaLnBrk="1" hangingPunct="1">
              <a:buFont typeface="Wingdings" pitchFamily="2" charset="2"/>
              <a:buNone/>
            </a:pPr>
            <a:r>
              <a:rPr lang="en-US" smtClean="0"/>
              <a:t>The physician ordered atovaquone 750 mg twice daily pc. Atovaquone is available 150 mg/mL. How many milliliters will the nurse administer?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457200" y="609600"/>
            <a:ext cx="7543800" cy="1981200"/>
          </a:xfrm>
        </p:spPr>
        <p:txBody>
          <a:bodyPr/>
          <a:lstStyle/>
          <a:p>
            <a:pPr eaLnBrk="1" hangingPunct="1"/>
            <a:r>
              <a:rPr lang="en-US" smtClean="0"/>
              <a:t>Using Proportions to Solve Problems Involving Milliequivalents</a:t>
            </a:r>
          </a:p>
        </p:txBody>
      </p:sp>
      <p:sp>
        <p:nvSpPr>
          <p:cNvPr id="14341" name="Rectangle 3"/>
          <p:cNvSpPr>
            <a:spLocks noGrp="1" noChangeArrowheads="1"/>
          </p:cNvSpPr>
          <p:nvPr>
            <p:ph type="body" idx="1"/>
          </p:nvPr>
        </p:nvSpPr>
        <p:spPr>
          <a:xfrm>
            <a:off x="533400" y="2971800"/>
            <a:ext cx="8229600" cy="2209800"/>
          </a:xfrm>
        </p:spPr>
        <p:txBody>
          <a:bodyPr/>
          <a:lstStyle/>
          <a:p>
            <a:pPr lvl="2" eaLnBrk="1" hangingPunct="1">
              <a:lnSpc>
                <a:spcPct val="90000"/>
              </a:lnSpc>
              <a:buFont typeface="Wingdings" pitchFamily="2" charset="2"/>
              <a:buNone/>
            </a:pPr>
            <a:r>
              <a:rPr lang="en-US" smtClean="0"/>
              <a:t>Example:</a:t>
            </a:r>
          </a:p>
          <a:p>
            <a:pPr lvl="2" eaLnBrk="1" hangingPunct="1">
              <a:lnSpc>
                <a:spcPct val="90000"/>
              </a:lnSpc>
              <a:buFont typeface="Wingdings" pitchFamily="2" charset="2"/>
              <a:buNone/>
            </a:pPr>
            <a:r>
              <a:rPr lang="en-US" smtClean="0"/>
              <a:t>The physician ordered Slow-K 20 mEq four times a day with meals. The drug is available 10 mEq/5 mL. How many milliliters will the nurse administer?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Assessment</a:t>
            </a:r>
            <a:endParaRPr lang="en-US" dirty="0"/>
          </a:p>
        </p:txBody>
      </p:sp>
      <p:sp>
        <p:nvSpPr>
          <p:cNvPr id="3" name="Content Placeholder 2"/>
          <p:cNvSpPr>
            <a:spLocks noGrp="1"/>
          </p:cNvSpPr>
          <p:nvPr>
            <p:ph idx="1"/>
          </p:nvPr>
        </p:nvSpPr>
        <p:spPr/>
        <p:txBody>
          <a:bodyPr/>
          <a:lstStyle/>
          <a:p>
            <a:r>
              <a:rPr lang="en-US" dirty="0" smtClean="0"/>
              <a:t>Medical history</a:t>
            </a:r>
          </a:p>
          <a:p>
            <a:r>
              <a:rPr lang="en-US" dirty="0" smtClean="0"/>
              <a:t>Physical assessment</a:t>
            </a:r>
          </a:p>
          <a:p>
            <a:r>
              <a:rPr lang="en-US" dirty="0" smtClean="0"/>
              <a:t>Growth and development</a:t>
            </a:r>
          </a:p>
          <a:p>
            <a:r>
              <a:rPr lang="en-US" dirty="0" smtClean="0"/>
              <a:t>Current medical/disease processes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886200"/>
            <a:ext cx="2209800" cy="2209800"/>
          </a:xfrm>
          <a:prstGeom prst="rect">
            <a:avLst/>
          </a:prstGeom>
        </p:spPr>
      </p:pic>
    </p:spTree>
    <p:extLst>
      <p:ext uri="{BB962C8B-B14F-4D97-AF65-F5344CB8AC3E}">
        <p14:creationId xmlns:p14="http://schemas.microsoft.com/office/powerpoint/2010/main" val="183950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Effects</a:t>
            </a:r>
            <a:endParaRPr lang="en-US" dirty="0"/>
          </a:p>
        </p:txBody>
      </p:sp>
      <p:sp>
        <p:nvSpPr>
          <p:cNvPr id="3" name="Content Placeholder 2"/>
          <p:cNvSpPr>
            <a:spLocks noGrp="1"/>
          </p:cNvSpPr>
          <p:nvPr>
            <p:ph idx="1"/>
          </p:nvPr>
        </p:nvSpPr>
        <p:spPr/>
        <p:txBody>
          <a:bodyPr/>
          <a:lstStyle/>
          <a:p>
            <a:r>
              <a:rPr lang="en-US" dirty="0" smtClean="0"/>
              <a:t>Side effect</a:t>
            </a:r>
          </a:p>
          <a:p>
            <a:pPr lvl="1"/>
            <a:r>
              <a:rPr lang="en-US" dirty="0" smtClean="0"/>
              <a:t>Expected drug reaction</a:t>
            </a:r>
          </a:p>
          <a:p>
            <a:pPr lvl="1"/>
            <a:endParaRPr lang="en-US" dirty="0" smtClean="0"/>
          </a:p>
          <a:p>
            <a:r>
              <a:rPr lang="en-US" dirty="0" smtClean="0"/>
              <a:t>Allergic reaction</a:t>
            </a:r>
          </a:p>
          <a:p>
            <a:pPr lvl="1"/>
            <a:r>
              <a:rPr lang="en-US" dirty="0" err="1" smtClean="0"/>
              <a:t>Hyperresponse</a:t>
            </a:r>
            <a:endParaRPr lang="en-US" dirty="0"/>
          </a:p>
          <a:p>
            <a:pPr lvl="1"/>
            <a:endParaRPr lang="en-US" dirty="0" smtClean="0"/>
          </a:p>
          <a:p>
            <a:r>
              <a:rPr lang="en-US" dirty="0"/>
              <a:t>Anaphylaxis </a:t>
            </a:r>
          </a:p>
          <a:p>
            <a:pPr lvl="1"/>
            <a:r>
              <a:rPr lang="en-US" dirty="0"/>
              <a:t>Massive systemic response</a:t>
            </a:r>
          </a:p>
          <a:p>
            <a:pPr lvl="1"/>
            <a:endParaRPr lang="en-US" dirty="0"/>
          </a:p>
          <a:p>
            <a:pPr lvl="1"/>
            <a:endParaRPr lang="en-US" dirty="0" smtClean="0"/>
          </a:p>
          <a:p>
            <a:pPr lvl="1"/>
            <a:endParaRPr lang="en-US" dirty="0" smtClean="0"/>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815" y="1905000"/>
            <a:ext cx="2781385" cy="3467100"/>
          </a:xfrm>
          <a:prstGeom prst="rect">
            <a:avLst/>
          </a:prstGeom>
        </p:spPr>
      </p:pic>
    </p:spTree>
    <p:extLst>
      <p:ext uri="{BB962C8B-B14F-4D97-AF65-F5344CB8AC3E}">
        <p14:creationId xmlns:p14="http://schemas.microsoft.com/office/powerpoint/2010/main" val="29471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Rights of Drug Administration</a:t>
            </a:r>
            <a:endParaRPr lang="en-US" dirty="0"/>
          </a:p>
        </p:txBody>
      </p:sp>
      <p:sp>
        <p:nvSpPr>
          <p:cNvPr id="3" name="Content Placeholder 2"/>
          <p:cNvSpPr>
            <a:spLocks noGrp="1"/>
          </p:cNvSpPr>
          <p:nvPr>
            <p:ph idx="1"/>
          </p:nvPr>
        </p:nvSpPr>
        <p:spPr/>
        <p:txBody>
          <a:bodyPr/>
          <a:lstStyle/>
          <a:p>
            <a:r>
              <a:rPr lang="en-US" dirty="0" smtClean="0"/>
              <a:t>1. Right patient</a:t>
            </a:r>
          </a:p>
          <a:p>
            <a:r>
              <a:rPr lang="en-US" dirty="0" smtClean="0"/>
              <a:t>2. Right medication</a:t>
            </a:r>
          </a:p>
          <a:p>
            <a:r>
              <a:rPr lang="en-US" dirty="0" smtClean="0"/>
              <a:t>3. Right dose</a:t>
            </a:r>
          </a:p>
          <a:p>
            <a:r>
              <a:rPr lang="en-US" dirty="0" smtClean="0"/>
              <a:t>4. Right route</a:t>
            </a:r>
          </a:p>
          <a:p>
            <a:r>
              <a:rPr lang="en-US" dirty="0" smtClean="0"/>
              <a:t>5. Right time </a:t>
            </a:r>
          </a:p>
          <a:p>
            <a:endParaRPr lang="en-US" dirty="0"/>
          </a:p>
          <a:p>
            <a:endParaRPr lang="en-US" dirty="0" smtClean="0"/>
          </a:p>
          <a:p>
            <a:r>
              <a:rPr lang="en-US" dirty="0" smtClean="0"/>
              <a:t>THE THREE CHECKS OF DRUG ADMINISTRATION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495800"/>
            <a:ext cx="1524000" cy="1524000"/>
          </a:xfrm>
          <a:prstGeom prst="rect">
            <a:avLst/>
          </a:prstGeom>
        </p:spPr>
      </p:pic>
    </p:spTree>
    <p:extLst>
      <p:ext uri="{BB962C8B-B14F-4D97-AF65-F5344CB8AC3E}">
        <p14:creationId xmlns:p14="http://schemas.microsoft.com/office/powerpoint/2010/main" val="44512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457200"/>
            <a:ext cx="7772400" cy="1066800"/>
          </a:xfrm>
        </p:spPr>
        <p:txBody>
          <a:bodyPr/>
          <a:lstStyle/>
          <a:p>
            <a:r>
              <a:rPr lang="en-US" dirty="0"/>
              <a:t>Nursing Knowledge Base</a:t>
            </a:r>
          </a:p>
        </p:txBody>
      </p:sp>
      <p:sp>
        <p:nvSpPr>
          <p:cNvPr id="34819" name="Rectangle 3"/>
          <p:cNvSpPr>
            <a:spLocks noGrp="1" noChangeArrowheads="1"/>
          </p:cNvSpPr>
          <p:nvPr>
            <p:ph idx="1"/>
          </p:nvPr>
        </p:nvSpPr>
        <p:spPr>
          <a:xfrm>
            <a:off x="685800" y="1676400"/>
            <a:ext cx="7772400" cy="4724400"/>
          </a:xfrm>
        </p:spPr>
        <p:txBody>
          <a:bodyPr/>
          <a:lstStyle/>
          <a:p>
            <a:r>
              <a:rPr lang="en-US" dirty="0"/>
              <a:t>Safe administration is imperative.</a:t>
            </a:r>
          </a:p>
          <a:p>
            <a:r>
              <a:rPr lang="en-US" dirty="0"/>
              <a:t>Nursing process provides a framework for medication administration.</a:t>
            </a:r>
          </a:p>
          <a:p>
            <a:r>
              <a:rPr lang="en-US" dirty="0"/>
              <a:t>Clinical calculations must be handled without error.</a:t>
            </a:r>
          </a:p>
          <a:p>
            <a:pPr lvl="1"/>
            <a:r>
              <a:rPr lang="en-US" dirty="0"/>
              <a:t>Conversions </a:t>
            </a:r>
            <a:r>
              <a:rPr lang="en-US" dirty="0" smtClean="0"/>
              <a:t>within </a:t>
            </a:r>
            <a:r>
              <a:rPr lang="en-US" dirty="0"/>
              <a:t>and between systems</a:t>
            </a:r>
          </a:p>
          <a:p>
            <a:pPr lvl="1"/>
            <a:r>
              <a:rPr lang="en-US" dirty="0"/>
              <a:t>Dose calculations</a:t>
            </a:r>
          </a:p>
          <a:p>
            <a:pPr lvl="1"/>
            <a:r>
              <a:rPr lang="en-US" dirty="0"/>
              <a:t>Pediatric </a:t>
            </a:r>
            <a:r>
              <a:rPr lang="en-US" dirty="0" smtClean="0"/>
              <a:t>calculations require special caution.</a:t>
            </a:r>
            <a:endParaRPr lang="en-US" dirty="0"/>
          </a:p>
        </p:txBody>
      </p:sp>
    </p:spTree>
    <p:extLst>
      <p:ext uri="{BB962C8B-B14F-4D97-AF65-F5344CB8AC3E}">
        <p14:creationId xmlns:p14="http://schemas.microsoft.com/office/powerpoint/2010/main" val="373103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Patients’ Rights</a:t>
            </a:r>
            <a:endParaRPr lang="en-US" dirty="0"/>
          </a:p>
        </p:txBody>
      </p:sp>
      <p:sp>
        <p:nvSpPr>
          <p:cNvPr id="3" name="Content Placeholder 2"/>
          <p:cNvSpPr>
            <a:spLocks noGrp="1"/>
          </p:cNvSpPr>
          <p:nvPr>
            <p:ph idx="1"/>
          </p:nvPr>
        </p:nvSpPr>
        <p:spPr>
          <a:xfrm>
            <a:off x="685800" y="1676399"/>
            <a:ext cx="7772400" cy="4724401"/>
          </a:xfrm>
        </p:spPr>
        <p:txBody>
          <a:bodyPr/>
          <a:lstStyle/>
          <a:p>
            <a:r>
              <a:rPr lang="en-US" sz="2400" dirty="0" smtClean="0"/>
              <a:t>To be informed about a medication</a:t>
            </a:r>
          </a:p>
          <a:p>
            <a:r>
              <a:rPr lang="en-US" sz="2400" dirty="0" smtClean="0"/>
              <a:t>To refuse a medication</a:t>
            </a:r>
          </a:p>
          <a:p>
            <a:r>
              <a:rPr lang="en-US" sz="2400" dirty="0" smtClean="0"/>
              <a:t>To have a medication history</a:t>
            </a:r>
          </a:p>
          <a:p>
            <a:r>
              <a:rPr lang="en-US" sz="2400" dirty="0" smtClean="0"/>
              <a:t>To be properly advised about experimental nature of medication</a:t>
            </a:r>
          </a:p>
          <a:p>
            <a:r>
              <a:rPr lang="en-US" sz="2400" dirty="0" smtClean="0"/>
              <a:t>To receive labeled medications safely</a:t>
            </a:r>
          </a:p>
          <a:p>
            <a:r>
              <a:rPr lang="en-US" sz="2400" dirty="0" smtClean="0"/>
              <a:t>To receive appropriate supportive therapy</a:t>
            </a:r>
          </a:p>
          <a:p>
            <a:r>
              <a:rPr lang="en-US" sz="2400" dirty="0" smtClean="0"/>
              <a:t>To not receive unnecessary medications</a:t>
            </a:r>
          </a:p>
          <a:p>
            <a:r>
              <a:rPr lang="en-US" sz="2400" dirty="0" smtClean="0"/>
              <a:t>To be informed if medications are part of a research study</a:t>
            </a:r>
            <a:endParaRPr lang="en-US" sz="2400" dirty="0"/>
          </a:p>
        </p:txBody>
      </p:sp>
    </p:spTree>
    <p:extLst>
      <p:ext uri="{BB962C8B-B14F-4D97-AF65-F5344CB8AC3E}">
        <p14:creationId xmlns:p14="http://schemas.microsoft.com/office/powerpoint/2010/main" val="2600251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1066800"/>
          </a:xfrm>
        </p:spPr>
        <p:txBody>
          <a:bodyPr/>
          <a:lstStyle/>
          <a:p>
            <a:r>
              <a:rPr lang="en-US" sz="3600" dirty="0"/>
              <a:t>Types of </a:t>
            </a:r>
            <a:r>
              <a:rPr lang="en-US" sz="3600" dirty="0" smtClean="0"/>
              <a:t>Drug Orders</a:t>
            </a:r>
            <a:endParaRPr lang="en-US" sz="3600" dirty="0"/>
          </a:p>
        </p:txBody>
      </p:sp>
      <p:graphicFrame>
        <p:nvGraphicFramePr>
          <p:cNvPr id="38944" name="Group 32"/>
          <p:cNvGraphicFramePr>
            <a:graphicFrameLocks noGrp="1"/>
          </p:cNvGraphicFramePr>
          <p:nvPr>
            <p:ph type="tbl" idx="1"/>
            <p:extLst>
              <p:ext uri="{D42A27DB-BD31-4B8C-83A1-F6EECF244321}">
                <p14:modId xmlns:p14="http://schemas.microsoft.com/office/powerpoint/2010/main" val="1855554994"/>
              </p:ext>
            </p:extLst>
          </p:nvPr>
        </p:nvGraphicFramePr>
        <p:xfrm>
          <a:off x="874959" y="2012599"/>
          <a:ext cx="7312438" cy="4058452"/>
        </p:xfrm>
        <a:graphic>
          <a:graphicData uri="http://schemas.openxmlformats.org/drawingml/2006/table">
            <a:tbl>
              <a:tblPr>
                <a:tableStyleId>{E8B1032C-EA38-4F05-BA0D-38AFFFC7BED3}</a:tableStyleId>
              </a:tblPr>
              <a:tblGrid>
                <a:gridCol w="3995782"/>
                <a:gridCol w="3316656"/>
              </a:tblGrid>
              <a:tr h="1448677">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Routine</a:t>
                      </a:r>
                      <a:r>
                        <a:rPr kumimoji="0" lang="en-US" sz="2300" u="none" strike="noStrike" cap="none" normalizeH="0" baseline="0" dirty="0" smtClean="0">
                          <a:ln>
                            <a:noFill/>
                          </a:ln>
                          <a:solidFill>
                            <a:schemeClr val="bg2"/>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Administered until the dosage is changed or another medication is prescribed</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prn:</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Given when the patient requires it</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rgbClr val="FFFF99"/>
                    </a:solidFill>
                  </a:tcPr>
                </a:tc>
              </a:tr>
              <a:tr h="12986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Single (one-time):</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Given one time only for a specific reason</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STAT:</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Given immediately in an emergency </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rgbClr val="FFFF99"/>
                    </a:solidFill>
                  </a:tcPr>
                </a:tc>
              </a:tr>
              <a:tr h="129861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300" u="none" strike="noStrike" cap="none" normalizeH="0" baseline="0" dirty="0" smtClean="0">
                          <a:ln>
                            <a:noFill/>
                          </a:ln>
                          <a:solidFill>
                            <a:schemeClr val="bg2"/>
                          </a:solidFill>
                          <a:effectLst/>
                        </a:rPr>
                        <a:t>Now/ASAP:</a:t>
                      </a:r>
                      <a:endParaRPr kumimoji="0" lang="en-US" sz="2300" u="none" strike="noStrike" cap="none" normalizeH="0" baseline="0" dirty="0" smtClean="0">
                        <a:ln>
                          <a:noFill/>
                        </a:ln>
                        <a:solidFill>
                          <a:schemeClr val="bg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r>
                        <a:rPr kumimoji="0" lang="en-US" sz="2100" u="none" strike="noStrike" cap="none" normalizeH="0" baseline="0" dirty="0" smtClean="0">
                          <a:ln>
                            <a:noFill/>
                          </a:ln>
                          <a:solidFill>
                            <a:schemeClr val="bg2"/>
                          </a:solidFill>
                          <a:effectLst/>
                        </a:rPr>
                        <a:t>When a medication is needed right away, but not STAT</a:t>
                      </a: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2" pitchFamily="18" charset="2"/>
                        <a:buNone/>
                        <a:tabLst/>
                      </a:pPr>
                      <a:endParaRPr kumimoji="0" lang="en-US" sz="2100" b="0" i="0" u="none" strike="noStrike" cap="none" normalizeH="0" baseline="0" dirty="0" smtClean="0">
                        <a:ln>
                          <a:noFill/>
                        </a:ln>
                        <a:solidFill>
                          <a:schemeClr val="bg2"/>
                        </a:solidFill>
                        <a:effectLst/>
                        <a:latin typeface="Arial" charset="0"/>
                      </a:endParaRPr>
                    </a:p>
                  </a:txBody>
                  <a:tcPr marL="86574" marR="86574" marT="43287" marB="43287" horzOverflow="overflow">
                    <a:solidFill>
                      <a:srgbClr val="FFFF99"/>
                    </a:solidFill>
                  </a:tcPr>
                </a:tc>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876800"/>
            <a:ext cx="1828800" cy="1092200"/>
          </a:xfrm>
          <a:prstGeom prst="rect">
            <a:avLst/>
          </a:prstGeom>
        </p:spPr>
      </p:pic>
    </p:spTree>
    <p:extLst>
      <p:ext uri="{BB962C8B-B14F-4D97-AF65-F5344CB8AC3E}">
        <p14:creationId xmlns:p14="http://schemas.microsoft.com/office/powerpoint/2010/main" val="153045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62300" y="2857500"/>
            <a:ext cx="2819400" cy="685800"/>
          </a:xfrm>
          <a:noFill/>
          <a:extLst>
            <a:ext uri="{909E8E84-426E-40DD-AFC4-6F175D3DCCD1}">
              <a14:hiddenFill xmlns:a14="http://schemas.microsoft.com/office/drawing/2010/main">
                <a:solidFill>
                  <a:srgbClr val="283897"/>
                </a:solidFill>
              </a14:hiddenFill>
            </a:ext>
            <a:ext uri="{91240B29-F687-4F45-9708-019B960494DF}">
              <a14:hiddenLine xmlns:a14="http://schemas.microsoft.com/office/drawing/2010/main" w="9525">
                <a:solidFill>
                  <a:srgbClr val="283897"/>
                </a:solidFill>
                <a:miter lim="800000"/>
                <a:headEnd/>
                <a:tailEnd/>
              </a14:hiddenLine>
            </a:ext>
          </a:extLst>
        </p:spPr>
        <p:txBody>
          <a:bodyPr/>
          <a:lstStyle/>
          <a:p>
            <a:r>
              <a:rPr lang="en-US" altLang="en-US" b="1" smtClean="0">
                <a:latin typeface="Verdana" panose="020B0604030504040204" pitchFamily="34" charset="0"/>
              </a:rPr>
              <a:t>Table 3.1   </a:t>
            </a:r>
            <a:r>
              <a:rPr lang="en-US" altLang="en-US" smtClean="0">
                <a:latin typeface="Verdana" panose="020B0604030504040204" pitchFamily="34" charset="0"/>
              </a:rPr>
              <a:t>Drug Administration Abbreviations</a:t>
            </a:r>
            <a:endParaRPr lang="en-US" altLang="en-US" i="1" smtClean="0">
              <a:latin typeface="Verdana" panose="020B0604030504040204" pitchFamily="34" charset="0"/>
            </a:endParaRPr>
          </a:p>
        </p:txBody>
      </p:sp>
      <p:pic>
        <p:nvPicPr>
          <p:cNvPr id="17411" name="Picture 3" descr="Table 3.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
            <a:ext cx="54864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5"/>
          <p:cNvSpPr txBox="1">
            <a:spLocks noChangeArrowheads="1"/>
          </p:cNvSpPr>
          <p:nvPr/>
        </p:nvSpPr>
        <p:spPr bwMode="auto">
          <a:xfrm>
            <a:off x="7192963" y="6062663"/>
            <a:ext cx="1874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177BF"/>
              </a:buClr>
              <a:buFont typeface="Times" panose="02020603050405020304" pitchFamily="18"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eaLnBrk="0" hangingPunct="0">
              <a:spcBef>
                <a:spcPct val="20000"/>
              </a:spcBef>
              <a:buClr>
                <a:srgbClr val="283897"/>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eaLnBrk="0" hangingPunct="0">
              <a:spcBef>
                <a:spcPct val="20000"/>
              </a:spcBef>
              <a:buClr>
                <a:srgbClr val="F06F5A"/>
              </a:buClr>
              <a:buFont typeface="Wingdings" panose="05000000000000000000"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eaLnBrk="0" hangingPunct="0">
              <a:spcBef>
                <a:spcPct val="20000"/>
              </a:spcBef>
              <a:buClr>
                <a:srgbClr val="283897"/>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eaLnBrk="0" hangingPunct="0">
              <a:spcBef>
                <a:spcPct val="20000"/>
              </a:spcBef>
              <a:buClr>
                <a:srgbClr val="283897"/>
              </a:buClr>
              <a:buFont typeface="Times" panose="02020603050405020304" pitchFamily="18"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283897"/>
              </a:buClr>
              <a:buFont typeface="Times" panose="02020603050405020304" pitchFamily="18"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283897"/>
              </a:buClr>
              <a:buFont typeface="Times" panose="02020603050405020304" pitchFamily="18"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283897"/>
              </a:buClr>
              <a:buFont typeface="Times" panose="02020603050405020304" pitchFamily="18"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283897"/>
              </a:buClr>
              <a:buFont typeface="Times" panose="02020603050405020304" pitchFamily="18"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FontTx/>
              <a:buNone/>
            </a:pPr>
            <a:r>
              <a:rPr lang="en-US" altLang="en-US" sz="1100" i="1" smtClean="0">
                <a:solidFill>
                  <a:srgbClr val="000000"/>
                </a:solidFill>
              </a:rPr>
              <a:t>continued on next slide</a:t>
            </a:r>
          </a:p>
        </p:txBody>
      </p:sp>
    </p:spTree>
    <p:extLst>
      <p:ext uri="{BB962C8B-B14F-4D97-AF65-F5344CB8AC3E}">
        <p14:creationId xmlns:p14="http://schemas.microsoft.com/office/powerpoint/2010/main" val="266498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Chapter_TEMP</Template>
  <TotalTime>5505</TotalTime>
  <Words>2240</Words>
  <Application>Microsoft Office PowerPoint</Application>
  <PresentationFormat>On-screen Show (4:3)</PresentationFormat>
  <Paragraphs>242</Paragraphs>
  <Slides>27</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ＭＳ Ｐゴシック</vt:lpstr>
      <vt:lpstr>Arial</vt:lpstr>
      <vt:lpstr>Frutiger 55 Roman</vt:lpstr>
      <vt:lpstr>Times New Roman</vt:lpstr>
      <vt:lpstr>Verdana</vt:lpstr>
      <vt:lpstr>Wingdings</vt:lpstr>
      <vt:lpstr>Wingdings 2</vt:lpstr>
      <vt:lpstr>Wingdings 3</vt:lpstr>
      <vt:lpstr>ZapfDingbats</vt:lpstr>
      <vt:lpstr>Blue Diagonal</vt:lpstr>
      <vt:lpstr>Clip</vt:lpstr>
      <vt:lpstr>PowerPoint Presentation</vt:lpstr>
      <vt:lpstr>Medication Knowledge</vt:lpstr>
      <vt:lpstr>Patient Assessment</vt:lpstr>
      <vt:lpstr>Adverse Effects</vt:lpstr>
      <vt:lpstr>The Rights of Drug Administration</vt:lpstr>
      <vt:lpstr>Nursing Knowledge Base</vt:lpstr>
      <vt:lpstr>Maintaining Patients’ Rights</vt:lpstr>
      <vt:lpstr>Types of Drug Orders</vt:lpstr>
      <vt:lpstr>Table 3.1   Drug Administration Abbreviations</vt:lpstr>
      <vt:lpstr>Table 3.1 (continued)   Drug Administration Abbreviations</vt:lpstr>
      <vt:lpstr>PowerPoint Presentation</vt:lpstr>
      <vt:lpstr>Systems of Medication Measurement</vt:lpstr>
      <vt:lpstr>Metric Specifics</vt:lpstr>
      <vt:lpstr>Common Metric Measures</vt:lpstr>
      <vt:lpstr>Converting within the Metric System</vt:lpstr>
      <vt:lpstr>Metric Household Equivalents</vt:lpstr>
      <vt:lpstr>Apothecary/Metric Equivalents</vt:lpstr>
      <vt:lpstr>Apothecary System</vt:lpstr>
      <vt:lpstr>Apothecary System</vt:lpstr>
      <vt:lpstr>Converting Celsius and Fahrenheit Temperatures</vt:lpstr>
      <vt:lpstr>METHODS of DOSAGE CALCULATIONS</vt:lpstr>
      <vt:lpstr>Dose Calculation Methods</vt:lpstr>
      <vt:lpstr>Decimals</vt:lpstr>
      <vt:lpstr>Converting Measures</vt:lpstr>
      <vt:lpstr>Using Proportions to Solve Tablet and Capsule Medication Problems (cont’d)</vt:lpstr>
      <vt:lpstr>Using Proportions to Solve Liquid Medication Problems (cont’d)</vt:lpstr>
      <vt:lpstr>Using Proportions to Solve Problems Involving Milliequivalents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CarolynKruse</dc:creator>
  <cp:lastModifiedBy>Evancho,Dawn</cp:lastModifiedBy>
  <cp:revision>314</cp:revision>
  <dcterms:created xsi:type="dcterms:W3CDTF">2011-09-15T15:59:31Z</dcterms:created>
  <dcterms:modified xsi:type="dcterms:W3CDTF">2015-09-10T14:46:52Z</dcterms:modified>
</cp:coreProperties>
</file>