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84" r:id="rId2"/>
    <p:sldId id="256" r:id="rId3"/>
    <p:sldId id="273" r:id="rId4"/>
    <p:sldId id="274" r:id="rId5"/>
    <p:sldId id="275" r:id="rId6"/>
    <p:sldId id="277" r:id="rId7"/>
    <p:sldId id="278" r:id="rId8"/>
    <p:sldId id="279" r:id="rId9"/>
    <p:sldId id="280" r:id="rId10"/>
    <p:sldId id="281" r:id="rId11"/>
    <p:sldId id="283"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02" autoAdjust="0"/>
  </p:normalViewPr>
  <p:slideViewPr>
    <p:cSldViewPr>
      <p:cViewPr varScale="1">
        <p:scale>
          <a:sx n="63" d="100"/>
          <a:sy n="63" d="100"/>
        </p:scale>
        <p:origin x="-786" y="-102"/>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207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89E0FCC-89CE-4A47-8A35-07B74F0C0241}"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E6DADA0-6BF1-42B2-875C-EBED7124A91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45D5F6-24F9-4F5F-BA89-200DA23AF7B8}"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1" u="sng" dirty="0" smtClean="0"/>
              <a:t>NOTES:</a:t>
            </a:r>
            <a:r>
              <a:rPr lang="en-US" dirty="0" smtClean="0"/>
              <a:t> Suggestions to help you prepare for a successful performance:</a:t>
            </a:r>
            <a:endParaRPr lang="en-US" b="1" u="sng" dirty="0" smtClean="0"/>
          </a:p>
          <a:p>
            <a:pPr marL="228600" indent="-228600" eaLnBrk="1" hangingPunct="1">
              <a:buFontTx/>
              <a:buAutoNum type="arabicPeriod"/>
              <a:defRPr/>
            </a:pPr>
            <a:r>
              <a:rPr lang="en-US" b="1" dirty="0" smtClean="0"/>
              <a:t>Get plenty of rest before your speech</a:t>
            </a:r>
            <a:r>
              <a:rPr lang="en-US" dirty="0" smtClean="0"/>
              <a:t>. Last-minute, late-night final preparations can take the edge off your performance. Many professional public speakers also advocate that you watch what you eat before you speak; a heavy meal or too much caffeine can have a negative effect on your performance. </a:t>
            </a:r>
          </a:p>
          <a:p>
            <a:pPr marL="228600" indent="-228600" eaLnBrk="1" hangingPunct="1">
              <a:buFontTx/>
              <a:buAutoNum type="arabicPeriod"/>
              <a:defRPr/>
            </a:pPr>
            <a:r>
              <a:rPr lang="en-US" b="1" dirty="0" smtClean="0"/>
              <a:t>Review the suggestions in Chapter 2 </a:t>
            </a:r>
            <a:r>
              <a:rPr lang="en-US" dirty="0" smtClean="0"/>
              <a:t>for becoming a confident speaker. It is normal to have pre-speech jitters. But if you have developed a well-organized, audience-centered message on a topic of genuine interest to you, you’re doing all the right things to make your speech a success. </a:t>
            </a:r>
          </a:p>
          <a:p>
            <a:pPr marL="228600" indent="-228600" eaLnBrk="1" hangingPunct="1">
              <a:buFontTx/>
              <a:buAutoNum type="arabicPeriod"/>
              <a:defRPr/>
            </a:pPr>
            <a:r>
              <a:rPr lang="en-US" b="1" dirty="0" smtClean="0"/>
              <a:t>Remember some of the other tips for developing confidence: </a:t>
            </a:r>
            <a:r>
              <a:rPr lang="en-US" dirty="0" smtClean="0"/>
              <a:t>Use deep breathing techniques to help you relax. Also, make sure you are especially familiar with your introduction and conclusion. Act calm to feel calm. </a:t>
            </a:r>
          </a:p>
          <a:p>
            <a:pPr marL="228600" indent="-228600" eaLnBrk="1" hangingPunct="1">
              <a:buFontTx/>
              <a:buAutoNum type="arabicPeriod"/>
              <a:defRPr/>
            </a:pPr>
            <a:r>
              <a:rPr lang="en-US" b="1" dirty="0" smtClean="0"/>
              <a:t>Arrive early for your speaking engagement</a:t>
            </a:r>
            <a:r>
              <a:rPr lang="en-US" dirty="0" smtClean="0"/>
              <a:t>. If the room is in an unfamiliar location, give yourself plenty of time to find it. As we suggested in Chapter 5, you may want to rearrange the furniture or make other changes in the speaking environment. </a:t>
            </a:r>
          </a:p>
          <a:p>
            <a:pPr marL="228600" indent="-228600" eaLnBrk="1" hangingPunct="1">
              <a:buFontTx/>
              <a:buAutoNum type="arabicPeriod"/>
              <a:defRPr/>
            </a:pPr>
            <a:r>
              <a:rPr lang="en-US" b="1" dirty="0" smtClean="0"/>
              <a:t>Visualize success</a:t>
            </a:r>
            <a:r>
              <a:rPr lang="en-US" dirty="0" smtClean="0"/>
              <a:t>. Picture yourself delivering your speech in an effective way. Also, remind yourself of the effort you have made preparing for your speech. A final mental rehearsal can boost your confidence and help ensure success.</a:t>
            </a:r>
            <a:endParaRPr lang="en-US" b="1" u="sng" dirty="0"/>
          </a:p>
        </p:txBody>
      </p:sp>
      <p:sp>
        <p:nvSpPr>
          <p:cNvPr id="4" name="Slide Number Placeholder 3"/>
          <p:cNvSpPr>
            <a:spLocks noGrp="1"/>
          </p:cNvSpPr>
          <p:nvPr>
            <p:ph type="sldNum" sz="quarter" idx="5"/>
          </p:nvPr>
        </p:nvSpPr>
        <p:spPr/>
        <p:txBody>
          <a:bodyPr/>
          <a:lstStyle/>
          <a:p>
            <a:pPr>
              <a:defRPr/>
            </a:pPr>
            <a:fld id="{AC702A16-CF32-43E5-90A2-440F26DB29E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p:txBody>
      </p:sp>
      <p:sp>
        <p:nvSpPr>
          <p:cNvPr id="4" name="Slide Number Placeholder 3"/>
          <p:cNvSpPr>
            <a:spLocks noGrp="1"/>
          </p:cNvSpPr>
          <p:nvPr>
            <p:ph type="sldNum" sz="quarter" idx="5"/>
          </p:nvPr>
        </p:nvSpPr>
        <p:spPr/>
        <p:txBody>
          <a:bodyPr/>
          <a:lstStyle/>
          <a:p>
            <a:pPr>
              <a:defRPr/>
            </a:pPr>
            <a:fld id="{56E3FBF7-65AF-4636-9F83-0FE5EA4A1EB8}"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The Power of Speech Delivery</a:t>
            </a:r>
          </a:p>
          <a:p>
            <a:pPr eaLnBrk="1" hangingPunct="1">
              <a:spcBef>
                <a:spcPct val="0"/>
              </a:spcBef>
              <a:buFontTx/>
              <a:buChar char="•"/>
            </a:pPr>
            <a:r>
              <a:rPr lang="en-US" smtClean="0"/>
              <a:t> Methods of Delivery</a:t>
            </a:r>
          </a:p>
          <a:p>
            <a:pPr eaLnBrk="1" hangingPunct="1">
              <a:spcBef>
                <a:spcPct val="0"/>
              </a:spcBef>
              <a:buFontTx/>
              <a:buChar char="•"/>
            </a:pPr>
            <a:r>
              <a:rPr lang="en-US" smtClean="0"/>
              <a:t> Characteristics of Effective Delivery</a:t>
            </a:r>
          </a:p>
          <a:p>
            <a:pPr eaLnBrk="1" hangingPunct="1">
              <a:spcBef>
                <a:spcPct val="0"/>
              </a:spcBef>
              <a:buFontTx/>
              <a:buChar char="•"/>
            </a:pPr>
            <a:r>
              <a:rPr lang="en-US" smtClean="0"/>
              <a:t> Audience Diversity and Delivery</a:t>
            </a:r>
          </a:p>
          <a:p>
            <a:pPr eaLnBrk="1" hangingPunct="1">
              <a:spcBef>
                <a:spcPct val="0"/>
              </a:spcBef>
              <a:buFontTx/>
              <a:buChar char="•"/>
            </a:pPr>
            <a:r>
              <a:rPr lang="en-US" smtClean="0"/>
              <a:t> Rehearsing Your Speech: Some Final Tips</a:t>
            </a:r>
          </a:p>
          <a:p>
            <a:pPr eaLnBrk="1" hangingPunct="1">
              <a:spcBef>
                <a:spcPct val="0"/>
              </a:spcBef>
              <a:buFontTx/>
              <a:buChar char="•"/>
            </a:pPr>
            <a:r>
              <a:rPr lang="en-US" smtClean="0"/>
              <a:t> Delivering Your Speech</a:t>
            </a:r>
          </a:p>
          <a:p>
            <a:pPr eaLnBrk="1" hangingPunct="1">
              <a:spcBef>
                <a:spcPct val="0"/>
              </a:spcBef>
              <a:buFontTx/>
              <a:buChar char="•"/>
            </a:pPr>
            <a:r>
              <a:rPr lang="en-US" smtClean="0"/>
              <a:t> Responding to Questions</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B1681D-DEAA-4BE3-8033-13A27FB3C573}"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CCA5E43-D11D-458C-8685-31D7386F9E08}"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r>
              <a:rPr lang="en-US" sz="1100" b="1" u="sng" dirty="0" smtClean="0"/>
              <a:t>NOTES:</a:t>
            </a:r>
          </a:p>
          <a:p>
            <a:pPr eaLnBrk="1" hangingPunct="1">
              <a:defRPr/>
            </a:pPr>
            <a:r>
              <a:rPr lang="en-US" sz="1100" dirty="0" smtClean="0"/>
              <a:t>The way you hold your notes, your </a:t>
            </a:r>
            <a:r>
              <a:rPr lang="en-US" sz="1100" smtClean="0"/>
              <a:t>gestures and </a:t>
            </a:r>
            <a:r>
              <a:rPr lang="en-US" sz="1100" dirty="0" smtClean="0"/>
              <a:t>stance</a:t>
            </a:r>
            <a:r>
              <a:rPr lang="en-US" sz="1100" smtClean="0"/>
              <a:t>, and </a:t>
            </a:r>
            <a:r>
              <a:rPr lang="en-US" sz="1100" dirty="0" smtClean="0"/>
              <a:t>even your impatient adjustment of your glasses all contribute to the overall effect of your speech. Nonverbal communication is communication other than through written or spoken language that creates meaning for someone. Nonverbal factors such as eye contact, posture, vocal quality</a:t>
            </a:r>
            <a:r>
              <a:rPr lang="en-US" sz="1100" smtClean="0"/>
              <a:t>, and </a:t>
            </a:r>
            <a:r>
              <a:rPr lang="en-US" sz="1100" dirty="0" smtClean="0"/>
              <a:t>facial expression play a major role in the communication process. As much as 65 percent of the social meaning of messages is based on nonverbal expression. In a public-speaking situation, nonverbal elements have an important influence on the audience’s perceptions about a speaker’s effectiveness. Communication researcher J. Burgoon &amp; her colleagues have developed a theory called </a:t>
            </a:r>
            <a:r>
              <a:rPr lang="en-US" sz="1100" b="1" dirty="0" smtClean="0"/>
              <a:t>nonverbal-expectancy theory</a:t>
            </a:r>
            <a:r>
              <a:rPr lang="en-US" sz="1100" dirty="0" smtClean="0"/>
              <a:t>. The essence of the theory is this: People have certain expectations as to how you should communicate. If you don’t behave as your listeners think you should, they will feel that you have violated their expectations. The theory predicts that if a listener expects you to have effective </a:t>
            </a:r>
            <a:r>
              <a:rPr lang="en-US" sz="1100" smtClean="0"/>
              <a:t>delivery and </a:t>
            </a:r>
            <a:r>
              <a:rPr lang="en-US" sz="1100" dirty="0" smtClean="0"/>
              <a:t>your delivery is poor, you will lose credibility. There is evidence that although many speakers do not deliver speeches effectively, audiences nevertheless expect a good speech to be well delivered.  </a:t>
            </a:r>
            <a:r>
              <a:rPr lang="en-US" sz="1100" b="1" dirty="0" smtClean="0"/>
              <a:t>Platform conversation: </a:t>
            </a:r>
            <a:r>
              <a:rPr lang="en-US" sz="1100" dirty="0" smtClean="0"/>
              <a:t>Effective speech delivery for most North American listeners has been described as “platform conversation.” When you speak to an audience, strive for a natural, conversational tone. Effective delivery includes having good eye contact with your listeners. It also includes using appropriate gestures, just as you do in your interpersonal conversations with your friends (but, of course, avoiding distracting mannerisms such as jingling change in your pockets or unconsciously playing with your hair). Effective delivery also means that your voice has a natural, conversational tone; varied inflection (rather than a droning monotone</a:t>
            </a:r>
            <a:r>
              <a:rPr lang="en-US" sz="1100" smtClean="0"/>
              <a:t>); and </a:t>
            </a:r>
            <a:r>
              <a:rPr lang="en-US" sz="1100" dirty="0" smtClean="0"/>
              <a:t>an intensity that communicates that you’re interested in your listeners. </a:t>
            </a:r>
            <a:r>
              <a:rPr lang="en-US" sz="1100" b="1" dirty="0" smtClean="0"/>
              <a:t>Audience-Centered Delivery</a:t>
            </a:r>
            <a:r>
              <a:rPr lang="en-US" sz="1100" dirty="0" smtClean="0"/>
              <a:t>: Different audiences prefer different styles of delivery; there is not one “ideal” style of delivery or set of prescribed gestures that is appropriate for all audiences.</a:t>
            </a:r>
          </a:p>
          <a:p>
            <a:pPr eaLnBrk="1" hangingPunct="1">
              <a:defRPr/>
            </a:pPr>
            <a:endParaRPr lang="en-US" sz="1100" b="1" u="sng" dirty="0" smtClean="0"/>
          </a:p>
          <a:p>
            <a:pPr eaLnBrk="1" hangingPunct="1">
              <a:defRPr/>
            </a:pPr>
            <a:r>
              <a:rPr lang="en-US" sz="1100" b="1" dirty="0" smtClean="0"/>
              <a:t>Listeners Make Emotional Connections with You through Delivery: </a:t>
            </a:r>
            <a:r>
              <a:rPr lang="en-US" sz="1100" dirty="0" smtClean="0"/>
              <a:t>Nonverbal behavior is particularly important in communicating feelings, emotions, attitudes, likes</a:t>
            </a:r>
            <a:r>
              <a:rPr lang="en-US" sz="1100" smtClean="0"/>
              <a:t>, and </a:t>
            </a:r>
            <a:r>
              <a:rPr lang="en-US" sz="1100" dirty="0" smtClean="0"/>
              <a:t>dislikes to an audience. One researcher found that we communicate as little as 7 percent of the emotional impact of a message by the words we use. About 38 percent hinges on such qualities of voice as inflection, intensity, or loudness</a:t>
            </a:r>
            <a:r>
              <a:rPr lang="en-US" sz="1100" smtClean="0"/>
              <a:t>, and </a:t>
            </a:r>
            <a:r>
              <a:rPr lang="en-US" sz="1100" dirty="0" smtClean="0"/>
              <a:t>55 percent hinges on facial expressions.</a:t>
            </a:r>
          </a:p>
          <a:p>
            <a:pPr eaLnBrk="1" hangingPunct="1">
              <a:defRPr/>
            </a:pPr>
            <a:endParaRPr lang="en-US" sz="1100" b="1" u="sng" dirty="0" smtClean="0"/>
          </a:p>
          <a:p>
            <a:pPr eaLnBrk="1" hangingPunct="1">
              <a:defRPr/>
            </a:pPr>
            <a:r>
              <a:rPr lang="en-US" sz="1100" b="1" dirty="0" smtClean="0"/>
              <a:t>Listeners believe what they see: </a:t>
            </a:r>
            <a:r>
              <a:rPr lang="en-US" sz="1100" dirty="0" smtClean="0"/>
              <a:t>We usually believe nonverbal messages because they are more difficult to fake. Although we can monitor certain parts of our nonverbal behavior, it is difficult to control all of it consciously. Research suggests that a person who is trying to deceive someone may speak with a higher vocal pitch, at a slower rate</a:t>
            </a:r>
            <a:r>
              <a:rPr lang="en-US" sz="1100" smtClean="0"/>
              <a:t>, and </a:t>
            </a:r>
            <a:r>
              <a:rPr lang="en-US" sz="1100" dirty="0" smtClean="0"/>
              <a:t>with more pronunciation mistakes than normal.  Blushing, sweating</a:t>
            </a:r>
            <a:r>
              <a:rPr lang="en-US" sz="1100" smtClean="0"/>
              <a:t>, and </a:t>
            </a:r>
            <a:r>
              <a:rPr lang="en-US" sz="1100" dirty="0" smtClean="0"/>
              <a:t>changed breathing patterns also often believe our stated meaning. As the saying goes, “What you do speaks so loud, I can’t hear what you say.”</a:t>
            </a:r>
            <a:endParaRPr lang="en-US" sz="1100" b="1" u="sng" dirty="0"/>
          </a:p>
        </p:txBody>
      </p:sp>
      <p:sp>
        <p:nvSpPr>
          <p:cNvPr id="4" name="Slide Number Placeholder 3"/>
          <p:cNvSpPr>
            <a:spLocks noGrp="1"/>
          </p:cNvSpPr>
          <p:nvPr>
            <p:ph type="sldNum" sz="quarter" idx="5"/>
          </p:nvPr>
        </p:nvSpPr>
        <p:spPr/>
        <p:txBody>
          <a:bodyPr/>
          <a:lstStyle/>
          <a:p>
            <a:pPr>
              <a:defRPr/>
            </a:pPr>
            <a:fld id="{B93F008B-9B0C-44FE-9B8F-865C615C5E9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eaLnBrk="1" hangingPunct="1">
              <a:defRPr/>
            </a:pPr>
            <a:r>
              <a:rPr lang="en-US" sz="1100" b="1" u="sng" dirty="0" smtClean="0"/>
              <a:t>NOTES:  </a:t>
            </a:r>
            <a:r>
              <a:rPr lang="en-US" sz="1100" dirty="0" smtClean="0"/>
              <a:t>The style of delivery you choose will influence your nonverbal behaviors.</a:t>
            </a:r>
          </a:p>
          <a:p>
            <a:pPr marL="228600" indent="-228600" eaLnBrk="1" hangingPunct="1">
              <a:buFontTx/>
              <a:buAutoNum type="alphaUcPeriod"/>
              <a:defRPr/>
            </a:pPr>
            <a:r>
              <a:rPr lang="en-US" sz="1100" b="1" dirty="0" smtClean="0"/>
              <a:t>Manuscript speaking: </a:t>
            </a:r>
            <a:r>
              <a:rPr lang="en-US" sz="1100" dirty="0" smtClean="0"/>
              <a:t>manuscript speaking is rarely done well enough to be interesting. Need for Careful Crafting Despite the drawbacks of manuscript speaking, some speeches should be read. One advantage of reading from a manuscript is that you can choose words very carefully when dealing with a </a:t>
            </a:r>
            <a:r>
              <a:rPr lang="en-US" sz="1100" smtClean="0"/>
              <a:t>sensitive and </a:t>
            </a:r>
            <a:r>
              <a:rPr lang="en-US" sz="1100" dirty="0" smtClean="0"/>
              <a:t>critical issue. General tips for a manuscript speech: </a:t>
            </a:r>
            <a:r>
              <a:rPr lang="en-US" sz="1100" b="1" dirty="0" smtClean="0"/>
              <a:t>1</a:t>
            </a:r>
            <a:r>
              <a:rPr lang="en-US" sz="1100" dirty="0" smtClean="0"/>
              <a:t>. Indicate in writing on your manuscript where to pause or emphasize certain words. </a:t>
            </a:r>
            <a:r>
              <a:rPr lang="en-US" sz="1100" b="1" dirty="0" smtClean="0"/>
              <a:t>2</a:t>
            </a:r>
            <a:r>
              <a:rPr lang="en-US" sz="1100" dirty="0" smtClean="0"/>
              <a:t>. Type your speech in short, easy-to-scan phrases. </a:t>
            </a:r>
            <a:r>
              <a:rPr lang="en-US" sz="1100" b="1" dirty="0" smtClean="0"/>
              <a:t>3.</a:t>
            </a:r>
            <a:r>
              <a:rPr lang="en-US" sz="1100" dirty="0" smtClean="0"/>
              <a:t> Use only the upper two-thirds of the paper for your manuscript. </a:t>
            </a:r>
            <a:r>
              <a:rPr lang="en-US" sz="1100" b="1" dirty="0" smtClean="0"/>
              <a:t>4.</a:t>
            </a:r>
            <a:r>
              <a:rPr lang="en-US" sz="1100" dirty="0" smtClean="0"/>
              <a:t> Establish eye contact with listeners, especially at the ends of sentences; don’t look over their heads. </a:t>
            </a:r>
            <a:r>
              <a:rPr lang="en-US" sz="1100" b="1" dirty="0" smtClean="0"/>
              <a:t>5.</a:t>
            </a:r>
            <a:r>
              <a:rPr lang="en-US" sz="1100" dirty="0" smtClean="0"/>
              <a:t> Use your normal, natural speed of delivery. </a:t>
            </a:r>
            <a:r>
              <a:rPr lang="en-US" sz="1100" b="1" dirty="0" smtClean="0"/>
              <a:t>6</a:t>
            </a:r>
            <a:r>
              <a:rPr lang="en-US" sz="1100" dirty="0" smtClean="0"/>
              <a:t>. If you’re afraid you’ll lose your place, unobtrusively use your index finger to keep your place in the manuscript. </a:t>
            </a:r>
            <a:r>
              <a:rPr lang="en-US" sz="1100" b="1" dirty="0" smtClean="0"/>
              <a:t>7</a:t>
            </a:r>
            <a:r>
              <a:rPr lang="en-US" sz="1100" dirty="0" smtClean="0"/>
              <a:t>. Speak with natural vocal variation; vary your pitch, inflection</a:t>
            </a:r>
            <a:r>
              <a:rPr lang="en-US" sz="1100" smtClean="0"/>
              <a:t>, and </a:t>
            </a:r>
            <a:r>
              <a:rPr lang="en-US" sz="1100" dirty="0" smtClean="0"/>
              <a:t>rhythm so that you don’t sound as though you are reading. </a:t>
            </a:r>
            <a:r>
              <a:rPr lang="en-US" sz="1100" b="1" dirty="0" smtClean="0"/>
              <a:t>8.</a:t>
            </a:r>
            <a:r>
              <a:rPr lang="en-US" sz="1100" dirty="0" smtClean="0"/>
              <a:t> Practice with your manuscript. </a:t>
            </a:r>
            <a:r>
              <a:rPr lang="en-US" sz="1100" b="1" dirty="0" smtClean="0"/>
              <a:t>9.</a:t>
            </a:r>
            <a:r>
              <a:rPr lang="en-US" sz="1100" dirty="0" smtClean="0"/>
              <a:t>Use appropriate natural </a:t>
            </a:r>
            <a:r>
              <a:rPr lang="en-US" sz="1100" smtClean="0"/>
              <a:t>gestures and </a:t>
            </a:r>
            <a:r>
              <a:rPr lang="en-US" sz="1100" dirty="0" smtClean="0"/>
              <a:t>movement.  </a:t>
            </a:r>
          </a:p>
          <a:p>
            <a:pPr marL="228600" indent="-228600" eaLnBrk="1" hangingPunct="1">
              <a:buFontTx/>
              <a:buAutoNum type="alphaUcPeriod"/>
              <a:defRPr/>
            </a:pPr>
            <a:r>
              <a:rPr lang="en-US" sz="1100" b="1" dirty="0" smtClean="0"/>
              <a:t>Memorized speaking: </a:t>
            </a:r>
            <a:r>
              <a:rPr lang="en-US" sz="1100" dirty="0" smtClean="0"/>
              <a:t>Memorized speaking also has the advantage of allowing you to have maximum eye contact with the audience. Most memorized speeches sound stiff, stilted</a:t>
            </a:r>
            <a:r>
              <a:rPr lang="en-US" sz="1100" smtClean="0"/>
              <a:t>, and </a:t>
            </a:r>
            <a:r>
              <a:rPr lang="en-US" sz="1100" dirty="0" smtClean="0"/>
              <a:t>over rehearsed. You also run the risk of forgetting parts of your </a:t>
            </a:r>
            <a:r>
              <a:rPr lang="en-US" sz="1100" smtClean="0"/>
              <a:t>speech and </a:t>
            </a:r>
            <a:r>
              <a:rPr lang="en-US" sz="1100" dirty="0" smtClean="0"/>
              <a:t>searching awkwardly for words in front of your audience</a:t>
            </a:r>
            <a:r>
              <a:rPr lang="en-US" sz="1100" smtClean="0"/>
              <a:t>. And </a:t>
            </a:r>
            <a:r>
              <a:rPr lang="en-US" sz="1100" dirty="0" smtClean="0"/>
              <a:t>you won’t be able to make on-the-spot adaptations to your listeners if your speech is memorized. If you are accepting an award, introducing a speaker, making announcements, or delivering other brief remarks, a memorized delivery style is sometimes acceptable. But, as with manuscript speaking, you must take care to make your presentation sound </a:t>
            </a:r>
            <a:r>
              <a:rPr lang="en-US" sz="1100" smtClean="0"/>
              <a:t>lively and </a:t>
            </a:r>
            <a:r>
              <a:rPr lang="en-US" sz="1100" dirty="0" smtClean="0"/>
              <a:t>interesting.</a:t>
            </a:r>
          </a:p>
          <a:p>
            <a:pPr marL="228600" indent="-228600" eaLnBrk="1" hangingPunct="1">
              <a:buFontTx/>
              <a:buAutoNum type="alphaUcPeriod"/>
              <a:defRPr/>
            </a:pPr>
            <a:r>
              <a:rPr lang="en-US" sz="1100" b="1" dirty="0" smtClean="0"/>
              <a:t>Impromptu speaking: </a:t>
            </a:r>
            <a:r>
              <a:rPr lang="en-US" sz="1100" dirty="0" smtClean="0"/>
              <a:t>The impromptu method is often described as “thinking on your feet” or “speaking off the cuff.” The advantage of impromptu speaking is that you can speak informally, maintaining direct eye contact with the audience. But unless a speaker is extremely talented or has </a:t>
            </a:r>
            <a:r>
              <a:rPr lang="en-US" sz="1100" smtClean="0"/>
              <a:t>learned and </a:t>
            </a:r>
            <a:r>
              <a:rPr lang="en-US" sz="1100" dirty="0" smtClean="0"/>
              <a:t>practiced the techniques of impromptu speaking, the speech itself will be unimpressive. An impromptu speech usually lacks logical </a:t>
            </a:r>
            <a:r>
              <a:rPr lang="en-US" sz="1100" smtClean="0"/>
              <a:t>organization and </a:t>
            </a:r>
            <a:r>
              <a:rPr lang="en-US" sz="1100" dirty="0" smtClean="0"/>
              <a:t>thorough research.</a:t>
            </a:r>
          </a:p>
          <a:p>
            <a:pPr marL="228600" indent="-228600" eaLnBrk="1" hangingPunct="1">
              <a:buFontTx/>
              <a:buAutoNum type="alphaUcPeriod"/>
              <a:defRPr/>
            </a:pPr>
            <a:r>
              <a:rPr lang="en-US" sz="1100" b="1" dirty="0" smtClean="0"/>
              <a:t>Extemporaneous speaking: </a:t>
            </a:r>
            <a:r>
              <a:rPr lang="en-US" sz="1100" dirty="0" smtClean="0"/>
              <a:t>Extemporaneous speaking is the approach that most communication teachers recommend for most situations. When delivering a speech extemporaneously, you speak from a written or memorized general outline, but you do not have the exact wording in front of you or in memory. You have rehearsed the speech so that you know key </a:t>
            </a:r>
            <a:r>
              <a:rPr lang="en-US" sz="1100" smtClean="0"/>
              <a:t>ideas and </a:t>
            </a:r>
            <a:r>
              <a:rPr lang="en-US" sz="1100" dirty="0" smtClean="0"/>
              <a:t>their organization but not to such a degree that the speech sounds memorized. An extemporaneous style is conversational; it gives your audience the impression that the speech is being created as they listen to it</a:t>
            </a:r>
            <a:r>
              <a:rPr lang="en-US" sz="1100" smtClean="0"/>
              <a:t>, and </a:t>
            </a:r>
            <a:r>
              <a:rPr lang="en-US" sz="1100" dirty="0" smtClean="0"/>
              <a:t>to some extent it is.</a:t>
            </a:r>
            <a:endParaRPr lang="en-US" sz="1100" b="1" dirty="0"/>
          </a:p>
        </p:txBody>
      </p:sp>
      <p:sp>
        <p:nvSpPr>
          <p:cNvPr id="4" name="Slide Number Placeholder 3"/>
          <p:cNvSpPr>
            <a:spLocks noGrp="1"/>
          </p:cNvSpPr>
          <p:nvPr>
            <p:ph type="sldNum" sz="quarter" idx="5"/>
          </p:nvPr>
        </p:nvSpPr>
        <p:spPr/>
        <p:txBody>
          <a:bodyPr/>
          <a:lstStyle/>
          <a:p>
            <a:pPr>
              <a:defRPr/>
            </a:pPr>
            <a:fld id="{3C8B1C6D-8FB4-4BFE-9F0B-9200B9EC4E75}"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eaLnBrk="1" hangingPunct="1">
              <a:defRPr/>
            </a:pPr>
            <a:r>
              <a:rPr lang="en-US" sz="1100" b="1" u="sng" dirty="0" smtClean="0"/>
              <a:t>NOTES:</a:t>
            </a:r>
          </a:p>
          <a:p>
            <a:pPr marL="228600" indent="-228600" eaLnBrk="1" hangingPunct="1">
              <a:buFontTx/>
              <a:buAutoNum type="arabicPeriod"/>
              <a:defRPr/>
            </a:pPr>
            <a:r>
              <a:rPr lang="en-US" sz="1100" b="1" dirty="0" smtClean="0"/>
              <a:t>Eye contact: </a:t>
            </a:r>
            <a:r>
              <a:rPr lang="en-US" sz="1100" dirty="0" smtClean="0"/>
              <a:t>Eye contact with your audience opens communication, makes you more believable &amp; keeps your audience interested. Each of these functions contributes to the success of your delivery. Eye contact also provides you with feedback about how your speech is coming across.</a:t>
            </a:r>
          </a:p>
          <a:p>
            <a:pPr marL="228600" indent="-228600" eaLnBrk="1" hangingPunct="1">
              <a:buFontTx/>
              <a:buAutoNum type="arabicPeriod"/>
              <a:defRPr/>
            </a:pPr>
            <a:r>
              <a:rPr lang="en-US" sz="1100" b="1" dirty="0" smtClean="0"/>
              <a:t>Gestures: </a:t>
            </a:r>
            <a:r>
              <a:rPr lang="en-US" sz="1100" dirty="0" smtClean="0"/>
              <a:t>Important points are emphasized with gestures. You also gesture to indicate places, to enumerate items &amp; to describe objects. </a:t>
            </a:r>
            <a:r>
              <a:rPr lang="en-US" sz="1100" b="1" dirty="0" smtClean="0"/>
              <a:t>Cultural expectations</a:t>
            </a:r>
            <a:r>
              <a:rPr lang="en-US" sz="1100" dirty="0" smtClean="0"/>
              <a:t>: There is evidence that gestures vary from culture to culture. Cultural expectations can help you to make decisions about your approach to using gestures.  </a:t>
            </a:r>
            <a:r>
              <a:rPr lang="en-US" sz="1100" b="1" dirty="0" smtClean="0"/>
              <a:t>Inappropriate gestures</a:t>
            </a:r>
            <a:r>
              <a:rPr lang="en-US" sz="1100" dirty="0" smtClean="0"/>
              <a:t>: holding certain gestures for a long time during a speech may be awkward and unnatural &amp; may distract your audience. They also keep you from using other, more helpful, gestures. Gestures can distract your audience in various other ways as well. Grasping the lectern until your knuckles turn white or just letting your hands flop around without purpose or control does little to help you communicate your message. </a:t>
            </a:r>
            <a:r>
              <a:rPr lang="en-US" sz="1100" b="1" dirty="0" smtClean="0"/>
              <a:t>Functions of gestures</a:t>
            </a:r>
            <a:r>
              <a:rPr lang="en-US" sz="1100" dirty="0" smtClean="0"/>
              <a:t>:  If you don’t know what to do with your hands, think about the message you want to communicate. As in ordinary conversation, your hands should simply help to emphasize or reinforce your verbal message. Specifically, your gestures can lend strength to or detract from what you have to say by (1) repeating, (2) contradicting, (3) substituting for, (4) complementing, (5) emphasizing, and (6) regulating your words. </a:t>
            </a:r>
            <a:r>
              <a:rPr lang="en-US" sz="1100" b="1" dirty="0" smtClean="0"/>
              <a:t>Using gestures effectively: </a:t>
            </a:r>
            <a:r>
              <a:rPr lang="en-US" sz="1100" dirty="0" smtClean="0"/>
              <a:t>Stay natural, be definite, use gestures that are consistent with your message, vary your gestures, time your gestures to coincide with your verbal messages, don’t overdo it, use dramatic gestures sparingly.  </a:t>
            </a:r>
          </a:p>
          <a:p>
            <a:pPr marL="228600" indent="-228600" eaLnBrk="1" hangingPunct="1">
              <a:buFontTx/>
              <a:buAutoNum type="arabicPeriod"/>
              <a:defRPr/>
            </a:pPr>
            <a:r>
              <a:rPr lang="en-US" sz="1100" b="1" dirty="0" smtClean="0"/>
              <a:t>Movement: </a:t>
            </a:r>
            <a:r>
              <a:rPr lang="en-US" sz="1100" dirty="0" smtClean="0"/>
              <a:t>You may want to move purposefully about while delivering your speech, but take care that your movement does not detract from your message. If the audience focuses on your movement rather than on what you are saying, it is better to stand still. An absence of movement is better than distracting movement. In short, your movement should be consistent with the verbal content of your message. It should make sense rather than appearing to be aimless wandering. For more formal occasions, you will be expected to stand behind a lectern to deliver your message. But even on those occasions, it can be appropriate to move from behind the lectern to make a point, signal a change in mood, or move on to another idea.  </a:t>
            </a:r>
            <a:r>
              <a:rPr lang="en-US" sz="1100" b="1" dirty="0" smtClean="0"/>
              <a:t>Immediacy:   </a:t>
            </a:r>
            <a:r>
              <a:rPr lang="en-US" sz="1100" dirty="0" smtClean="0"/>
              <a:t>Immediacy behaviors are those that literally or psychologically make your audience feel closer to you. Because they create this perception of closeness, immediacy behaviors enhance the quality of the relationship between you and your audience. Immediacy behaviors include the following: standing or moving closer to your listeners, coming out from behind a lectern, using appropriate levels of eye contact, smiling while talking and, more specifically, smiling at individual audience members, using appropriate gestures, having an appropriately relaxed posture, moving purposefully. </a:t>
            </a:r>
            <a:r>
              <a:rPr lang="en-US" sz="1100" b="1" dirty="0" smtClean="0"/>
              <a:t>Transitions: </a:t>
            </a:r>
            <a:r>
              <a:rPr lang="en-US" sz="1100" dirty="0" smtClean="0"/>
              <a:t>You may also signal the beginning of a new idea or major point in your speech with movement. As you make a transition statement or change from a serious subject to a more humorous one, movement can be a good way to signal that your approach to the speaking situation is changing.</a:t>
            </a:r>
          </a:p>
          <a:p>
            <a:pPr marL="228600" indent="-228600" eaLnBrk="1" hangingPunct="1">
              <a:buFontTx/>
              <a:buAutoNum type="arabicPeriod"/>
              <a:defRPr/>
            </a:pPr>
            <a:r>
              <a:rPr lang="en-US" sz="1100" b="1" dirty="0" smtClean="0"/>
              <a:t>Posture:  </a:t>
            </a:r>
            <a:r>
              <a:rPr lang="en-US" sz="1100" dirty="0" smtClean="0"/>
              <a:t>Whereas your face &amp; voice play the major role in communicating a specific emotion, your posture communicates the intensity of that emotion. If you are happy, your face &amp; voice reflect your happiness; your posture communicates the intensity of your joy.</a:t>
            </a:r>
          </a:p>
          <a:p>
            <a:pPr marL="228600" indent="-228600" eaLnBrk="1" hangingPunct="1">
              <a:buFontTx/>
              <a:buAutoNum type="arabicPeriod"/>
              <a:defRPr/>
            </a:pPr>
            <a:r>
              <a:rPr lang="en-US" sz="1100" b="1" dirty="0" smtClean="0"/>
              <a:t>Facial expression:  </a:t>
            </a:r>
            <a:r>
              <a:rPr lang="en-US" sz="1100" dirty="0" smtClean="0"/>
              <a:t>Your face plays a key role in expressing your thoughts and especially your emotions and attitudes. Your audience members see your face before they hear what you are going to say. Therefore, you have an opportunity to set the emotional tone for your message before you start speaking.</a:t>
            </a:r>
            <a:endParaRPr lang="en-US" sz="1100" b="1" dirty="0" smtClean="0"/>
          </a:p>
          <a:p>
            <a:pPr eaLnBrk="1" hangingPunct="1">
              <a:defRPr/>
            </a:pPr>
            <a:endParaRPr lang="en-US" sz="1100" b="1" u="sng" dirty="0"/>
          </a:p>
        </p:txBody>
      </p:sp>
      <p:sp>
        <p:nvSpPr>
          <p:cNvPr id="4" name="Slide Number Placeholder 3"/>
          <p:cNvSpPr>
            <a:spLocks noGrp="1"/>
          </p:cNvSpPr>
          <p:nvPr>
            <p:ph type="sldNum" sz="quarter" idx="5"/>
          </p:nvPr>
        </p:nvSpPr>
        <p:spPr/>
        <p:txBody>
          <a:bodyPr/>
          <a:lstStyle/>
          <a:p>
            <a:pPr>
              <a:defRPr/>
            </a:pPr>
            <a:fld id="{180C362E-99C6-47B8-BF4E-35187F0C340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r>
              <a:rPr lang="en-US" sz="1100" b="1" u="sng" dirty="0" smtClean="0"/>
              <a:t>NOTES:  </a:t>
            </a:r>
            <a:r>
              <a:rPr lang="en-US" sz="1100" dirty="0" smtClean="0"/>
              <a:t>Vocal delivery includes pitch, speaking rate, volume, pronunciation, articulation, pauses, and general variation of the voice. A speaker has at least two key vocal obligations to an audience: Speak to be understood, and speak with vocal variety to maintain interest. </a:t>
            </a:r>
            <a:r>
              <a:rPr lang="en-US" sz="1100" b="1" dirty="0" smtClean="0"/>
              <a:t>Volume </a:t>
            </a:r>
            <a:r>
              <a:rPr lang="en-US" sz="1100" dirty="0" smtClean="0"/>
              <a:t>The fundamental purpose of your vocal delivery is to speak loudly enough that your audience can hear you. The volume of your speech is determined by the amount of air you project through your larynx, or voice box. More air equals more volume of sound. </a:t>
            </a:r>
            <a:r>
              <a:rPr lang="en-US" sz="1100" b="1" dirty="0" smtClean="0"/>
              <a:t>Articulation: </a:t>
            </a:r>
            <a:r>
              <a:rPr lang="en-US" sz="1100" dirty="0" smtClean="0"/>
              <a:t>The process of producing speech sounds clearly and distinctly is articulation. In addition to speaking loudly enough, say your words so that your audience can understand them. Without distinct enunciation, or articulation of the sounds that make up words, your listeners may not understand you. </a:t>
            </a:r>
            <a:r>
              <a:rPr lang="en-US" sz="1100" b="1" dirty="0" smtClean="0"/>
              <a:t>Dialect: </a:t>
            </a:r>
            <a:r>
              <a:rPr lang="en-US" sz="1100" dirty="0" smtClean="0"/>
              <a:t>A dialect is a consistent style of pronouncing words that is common to an ethnic group or a geographic region. Dialect includes four elements: intonation pattern, vowel production, consonant production, and speaking rate. </a:t>
            </a:r>
            <a:r>
              <a:rPr lang="en-US" sz="1100" b="1" dirty="0" smtClean="0"/>
              <a:t>Pronunciation: </a:t>
            </a:r>
            <a:r>
              <a:rPr lang="en-US" sz="1100" dirty="0" smtClean="0"/>
              <a:t>pronunciation concerns the degree to which the sounds conform to those assigned to words in standard English. Mispronouncing words can detract from a speaker’s credibility. </a:t>
            </a:r>
            <a:r>
              <a:rPr lang="en-US" sz="1100" b="1" dirty="0" smtClean="0"/>
              <a:t>Pitch vocal</a:t>
            </a:r>
            <a:r>
              <a:rPr lang="en-US" sz="1100" dirty="0" smtClean="0"/>
              <a:t>: pitch is how high or low your voice sounds. Lack of variation in pitch has been consistently identified as one of the most distracting characteristics of ineffective speakers. A monotone is boring. </a:t>
            </a:r>
            <a:r>
              <a:rPr lang="en-US" sz="1100" b="1" dirty="0" smtClean="0"/>
              <a:t>Rate: </a:t>
            </a:r>
            <a:r>
              <a:rPr lang="en-US" sz="1100" dirty="0" smtClean="0"/>
              <a:t>How fast do you talk? Most speakers average between 120 and 180 words per minute. There is no “best” speaking rate. The speaking skill of great speakers does not depend on a standard rate of speech. </a:t>
            </a:r>
            <a:r>
              <a:rPr lang="en-US" sz="1100" b="1" dirty="0" smtClean="0"/>
              <a:t>Pauses: </a:t>
            </a:r>
            <a:r>
              <a:rPr lang="en-US" sz="1100" dirty="0" smtClean="0"/>
              <a:t>Effective use of pauses, also known as effective timing, can greatly enhance the impact of your message. Beware, however, of the vocalized pause. Many beginning public speakers are uncomfortable with silence, and so, rather than pausing where it seems natural and normal, they vocalize sounds such as “umm,” “</a:t>
            </a:r>
            <a:r>
              <a:rPr lang="en-US" sz="1100" dirty="0" err="1" smtClean="0"/>
              <a:t>er</a:t>
            </a:r>
            <a:r>
              <a:rPr lang="en-US" sz="1100" dirty="0" smtClean="0"/>
              <a:t>,” “you know,” and “ah.”</a:t>
            </a:r>
            <a:r>
              <a:rPr lang="en-US" sz="1100" b="1" dirty="0" smtClean="0"/>
              <a:t>Silence: </a:t>
            </a:r>
            <a:r>
              <a:rPr lang="en-US" sz="1100" dirty="0" smtClean="0"/>
              <a:t>Silence can be an effective tool in emphasizing a particular word or sentence. A well-timed pause coupled with eye contact can powerfully accent your thought.</a:t>
            </a:r>
            <a:r>
              <a:rPr lang="en-US" sz="1100" b="1" dirty="0" smtClean="0"/>
              <a:t> Using a microphone:  </a:t>
            </a:r>
            <a:r>
              <a:rPr lang="en-US" sz="1100" dirty="0" smtClean="0"/>
              <a:t>No matter how polished your gestures or well-intoned your vocal cues, if you are inaudible or use a microphone awkwardly, your speech will not have the desired effect. There are three kinds of microphones, only one of which demands much technique:</a:t>
            </a:r>
          </a:p>
          <a:p>
            <a:pPr marL="228600" indent="-228600" eaLnBrk="1" hangingPunct="1">
              <a:buFontTx/>
              <a:buAutoNum type="arabicPeriod"/>
              <a:defRPr/>
            </a:pPr>
            <a:r>
              <a:rPr lang="en-US" sz="1100" b="1" dirty="0" smtClean="0"/>
              <a:t>Lavaliere microphone</a:t>
            </a:r>
            <a:r>
              <a:rPr lang="en-US" sz="1100" dirty="0" smtClean="0"/>
              <a:t>. The lavaliere microphone is the clip-on type that newscasters and interviewees often use. Worn on a cord around the neck or clipped to the front of a shirt or dress, it requires no particular care other than not thumping it or accidentally knocking it off.</a:t>
            </a:r>
          </a:p>
          <a:p>
            <a:pPr marL="228600" indent="-228600" eaLnBrk="1" hangingPunct="1">
              <a:buFontTx/>
              <a:buAutoNum type="arabicPeriod"/>
              <a:defRPr/>
            </a:pPr>
            <a:r>
              <a:rPr lang="en-US" sz="1100" b="1" dirty="0" smtClean="0"/>
              <a:t>Boom microphone</a:t>
            </a:r>
            <a:r>
              <a:rPr lang="en-US" sz="1100" dirty="0" smtClean="0"/>
              <a:t>. The boom microphone is used by makers of movies and TV shows. It hangs over the heads of the speakers and is usually remote-controlled, so the speaker need not be particularly concerned with it.</a:t>
            </a:r>
          </a:p>
          <a:p>
            <a:pPr marL="228600" indent="-228600" eaLnBrk="1" hangingPunct="1">
              <a:buFontTx/>
              <a:buAutoNum type="arabicPeriod"/>
              <a:defRPr/>
            </a:pPr>
            <a:r>
              <a:rPr lang="en-US" sz="1100" b="1" dirty="0" smtClean="0"/>
              <a:t>Stationary microphone</a:t>
            </a:r>
            <a:r>
              <a:rPr lang="en-US" sz="1100" dirty="0" smtClean="0"/>
              <a:t>. The most common—is the stationary microphone. This is the type that is most often found attached to a lectern, sitting on a desk, or standing on the floor. </a:t>
            </a:r>
          </a:p>
          <a:p>
            <a:pPr eaLnBrk="1" hangingPunct="1">
              <a:defRPr/>
            </a:pPr>
            <a:endParaRPr lang="en-US" sz="1100" b="1" dirty="0" smtClean="0"/>
          </a:p>
          <a:p>
            <a:pPr eaLnBrk="1" hangingPunct="1">
              <a:defRPr/>
            </a:pPr>
            <a:r>
              <a:rPr lang="en-US" sz="1100" b="1" dirty="0" smtClean="0"/>
              <a:t>Personal appearance: </a:t>
            </a:r>
            <a:r>
              <a:rPr lang="en-US" sz="1100" dirty="0" smtClean="0"/>
              <a:t>There is considerable evidence that your personal appearance affects how your audience will respond to you and your message, particularly during the opening moments of your presentation.</a:t>
            </a:r>
            <a:endParaRPr lang="en-US" sz="1100" b="1" dirty="0"/>
          </a:p>
        </p:txBody>
      </p:sp>
      <p:sp>
        <p:nvSpPr>
          <p:cNvPr id="4" name="Slide Number Placeholder 3"/>
          <p:cNvSpPr>
            <a:spLocks noGrp="1"/>
          </p:cNvSpPr>
          <p:nvPr>
            <p:ph type="sldNum" sz="quarter" idx="5"/>
          </p:nvPr>
        </p:nvSpPr>
        <p:spPr/>
        <p:txBody>
          <a:bodyPr/>
          <a:lstStyle/>
          <a:p>
            <a:pPr>
              <a:defRPr/>
            </a:pPr>
            <a:fld id="{44F37643-AC88-495B-BD6A-E47D73FF92F3}"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r>
              <a:rPr lang="en-US" b="1" u="sng" dirty="0" smtClean="0"/>
              <a:t>NOTES: </a:t>
            </a:r>
            <a:r>
              <a:rPr lang="en-US" dirty="0" smtClean="0"/>
              <a:t>Consider the following suggestions to help you develop strategies for adapting both your </a:t>
            </a:r>
            <a:r>
              <a:rPr lang="en-US" smtClean="0"/>
              <a:t>verbal and </a:t>
            </a:r>
            <a:r>
              <a:rPr lang="en-US" dirty="0" smtClean="0"/>
              <a:t>your nonverbal messages for a culturally diverse audience:</a:t>
            </a:r>
          </a:p>
          <a:p>
            <a:pPr marL="228600" indent="-228600" eaLnBrk="1" hangingPunct="1">
              <a:buFontTx/>
              <a:buAutoNum type="arabicPeriod"/>
              <a:defRPr/>
            </a:pPr>
            <a:r>
              <a:rPr lang="en-US" b="1" dirty="0" smtClean="0"/>
              <a:t>Avoid an ethnocentric mindset.</a:t>
            </a:r>
            <a:r>
              <a:rPr lang="en-US" dirty="0" smtClean="0"/>
              <a:t> As you learned in Chapter 5, ethnocentrism is the assumption that your own cultural approaches are superior to those of other cultures. When considering how to adapt your delivery style to your audience, try to view other </a:t>
            </a:r>
            <a:r>
              <a:rPr lang="en-US" smtClean="0"/>
              <a:t>approaches and </a:t>
            </a:r>
            <a:r>
              <a:rPr lang="en-US" dirty="0" smtClean="0"/>
              <a:t>preferences not as right or wrong but merely as different from your own. Consider using a less dramatic style for predominantly high-context listeners. A high context culture places considerable emphasis on unspoken messages. Therefore, for a high-context audience, you need not be overly expressive.  </a:t>
            </a:r>
          </a:p>
          <a:p>
            <a:pPr marL="228600" indent="-228600" eaLnBrk="1" hangingPunct="1">
              <a:buFontTx/>
              <a:buAutoNum type="arabicPeriod"/>
              <a:defRPr/>
            </a:pPr>
            <a:r>
              <a:rPr lang="en-US" b="1" dirty="0" smtClean="0"/>
              <a:t>Consult with other speakers who have presented to your audience</a:t>
            </a:r>
            <a:r>
              <a:rPr lang="en-US" dirty="0" smtClean="0"/>
              <a:t>. Talk with people know who are familiar with the cultural expectations of the audience you will address. Ask specific questions. </a:t>
            </a:r>
          </a:p>
          <a:p>
            <a:pPr marL="228600" indent="-228600" eaLnBrk="1" hangingPunct="1">
              <a:buFontTx/>
              <a:buAutoNum type="arabicPeriod"/>
              <a:defRPr/>
            </a:pPr>
            <a:r>
              <a:rPr lang="en-US" b="1" dirty="0" smtClean="0"/>
              <a:t>Monitor your level of immediacy with your audience</a:t>
            </a:r>
            <a:r>
              <a:rPr lang="en-US" dirty="0" smtClean="0"/>
              <a:t>. As we noted earlier, speaker immediacy involves how close you are to your listeners, the amount of eye contact you display</a:t>
            </a:r>
            <a:r>
              <a:rPr lang="en-US" smtClean="0"/>
              <a:t>, and </a:t>
            </a:r>
            <a:r>
              <a:rPr lang="en-US" dirty="0" smtClean="0"/>
              <a:t>whether you speak from behind or in front of a lectern. </a:t>
            </a:r>
          </a:p>
          <a:p>
            <a:pPr marL="228600" indent="-228600" eaLnBrk="1" hangingPunct="1">
              <a:buFontTx/>
              <a:buAutoNum type="arabicPeriod"/>
              <a:defRPr/>
            </a:pPr>
            <a:r>
              <a:rPr lang="en-US" b="1" dirty="0" smtClean="0"/>
              <a:t>Monitor your expression of emotion. </a:t>
            </a:r>
            <a:r>
              <a:rPr lang="en-US" dirty="0" smtClean="0"/>
              <a:t>Not all cultures </a:t>
            </a:r>
            <a:r>
              <a:rPr lang="en-US" smtClean="0"/>
              <a:t>interpret and </a:t>
            </a:r>
            <a:r>
              <a:rPr lang="en-US" dirty="0" smtClean="0"/>
              <a:t>express emotions the same way. People from the Middle </a:t>
            </a:r>
            <a:r>
              <a:rPr lang="en-US" smtClean="0"/>
              <a:t>East and </a:t>
            </a:r>
            <a:r>
              <a:rPr lang="en-US" dirty="0" smtClean="0"/>
              <a:t>the  Mediterranean are typically more </a:t>
            </a:r>
            <a:r>
              <a:rPr lang="en-US" smtClean="0"/>
              <a:t>expressive and </a:t>
            </a:r>
            <a:r>
              <a:rPr lang="en-US" dirty="0" smtClean="0"/>
              <a:t>animated in their conversation than are northern Europeans. 36 People from a high-context culture—a culture in which nonverbal messages are exceptionally important (such as Japanese or Chinese)—place greater emphasis on the delivery of a message than do people from a low-context culture (such as North Americans). </a:t>
            </a:r>
          </a:p>
          <a:p>
            <a:pPr marL="228600" indent="-228600" eaLnBrk="1" hangingPunct="1">
              <a:buFontTx/>
              <a:buAutoNum type="arabicPeriod"/>
              <a:defRPr/>
            </a:pPr>
            <a:r>
              <a:rPr lang="en-US" b="1" dirty="0" smtClean="0"/>
              <a:t>Know the code. </a:t>
            </a:r>
            <a:r>
              <a:rPr lang="en-US" dirty="0" smtClean="0"/>
              <a:t>Communication occurs when </a:t>
            </a:r>
            <a:r>
              <a:rPr lang="en-US" smtClean="0"/>
              <a:t>speaker and </a:t>
            </a:r>
            <a:r>
              <a:rPr lang="en-US" dirty="0" smtClean="0"/>
              <a:t>listener share the same code system—both </a:t>
            </a:r>
            <a:r>
              <a:rPr lang="en-US" smtClean="0"/>
              <a:t>verbal and </a:t>
            </a:r>
            <a:r>
              <a:rPr lang="en-US" dirty="0" smtClean="0"/>
              <a:t>nonverbal. One of the authors of this book embarrassed himself with a Caribbean audience because he used a circled </a:t>
            </a:r>
            <a:r>
              <a:rPr lang="en-US" smtClean="0"/>
              <a:t>thumb and </a:t>
            </a:r>
            <a:r>
              <a:rPr lang="en-US" dirty="0" smtClean="0"/>
              <a:t>finger gesture to signal “okay” to compliment a student. Later he discovered that this was an obscene gesture—like extending a middle finger to a North American audience. Even subtle nonverbal messages communicate feelings, attitudes</a:t>
            </a:r>
            <a:r>
              <a:rPr lang="en-US" smtClean="0"/>
              <a:t>, and </a:t>
            </a:r>
            <a:r>
              <a:rPr lang="en-US" dirty="0" smtClean="0"/>
              <a:t>cues about the nature of the relationship between </a:t>
            </a:r>
            <a:r>
              <a:rPr lang="en-US" smtClean="0"/>
              <a:t>you and </a:t>
            </a:r>
            <a:r>
              <a:rPr lang="en-US" dirty="0" smtClean="0"/>
              <a:t>your audience, so it is important to avoid gestures or expressions that might offend your listeners.  </a:t>
            </a:r>
          </a:p>
          <a:p>
            <a:pPr marL="228600" indent="-228600" eaLnBrk="1" hangingPunct="1">
              <a:buFontTx/>
              <a:buAutoNum type="arabicPeriod"/>
              <a:defRPr/>
            </a:pPr>
            <a:r>
              <a:rPr lang="en-US" b="1" dirty="0" smtClean="0"/>
              <a:t>Prepare for working with a translator. </a:t>
            </a:r>
            <a:r>
              <a:rPr lang="en-US" dirty="0" smtClean="0"/>
              <a:t>The How To box offers advice for when you are invited to address listeners who speak a language different from your </a:t>
            </a:r>
            <a:r>
              <a:rPr lang="en-US" smtClean="0"/>
              <a:t>own and </a:t>
            </a:r>
            <a:r>
              <a:rPr lang="en-US" dirty="0" smtClean="0"/>
              <a:t>your message is being translated.</a:t>
            </a:r>
            <a:endParaRPr lang="en-US" b="1" u="sng" dirty="0"/>
          </a:p>
        </p:txBody>
      </p:sp>
      <p:sp>
        <p:nvSpPr>
          <p:cNvPr id="4" name="Slide Number Placeholder 3"/>
          <p:cNvSpPr>
            <a:spLocks noGrp="1"/>
          </p:cNvSpPr>
          <p:nvPr>
            <p:ph type="sldNum" sz="quarter" idx="5"/>
          </p:nvPr>
        </p:nvSpPr>
        <p:spPr/>
        <p:txBody>
          <a:bodyPr/>
          <a:lstStyle/>
          <a:p>
            <a:pPr>
              <a:defRPr/>
            </a:pPr>
            <a:fld id="{13F328C8-966B-427D-B6B6-7291D30FE7C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eaLnBrk="1" hangingPunct="1">
              <a:defRPr/>
            </a:pPr>
            <a:r>
              <a:rPr lang="en-US" b="1" u="sng" dirty="0" smtClean="0"/>
              <a:t>NOTES: </a:t>
            </a:r>
            <a:r>
              <a:rPr lang="en-US" dirty="0" smtClean="0"/>
              <a:t>Make the Most of Your Rehearsal Time</a:t>
            </a:r>
          </a:p>
          <a:p>
            <a:pPr marL="228600" indent="-228600" eaLnBrk="1" hangingPunct="1">
              <a:buFontTx/>
              <a:buAutoNum type="arabicPeriod"/>
              <a:defRPr/>
            </a:pPr>
            <a:r>
              <a:rPr lang="en-US" dirty="0" smtClean="0"/>
              <a:t>Give yourself enough time. Finish drafting your speech outline at least two days before your speech performance.</a:t>
            </a:r>
          </a:p>
          <a:p>
            <a:pPr marL="228600" indent="-228600" eaLnBrk="1" hangingPunct="1">
              <a:buFontTx/>
              <a:buAutoNum type="arabicPeriod"/>
              <a:defRPr/>
            </a:pPr>
            <a:r>
              <a:rPr lang="en-US" dirty="0" smtClean="0"/>
              <a:t>Practice before making speaking notes. Before you prepare the speaking notes to use in front of your audience, rehearse your speech aloud to help determine where you will need notes to prompt yourself.</a:t>
            </a:r>
          </a:p>
          <a:p>
            <a:pPr marL="228600" indent="-228600" eaLnBrk="1" hangingPunct="1">
              <a:buFontTx/>
              <a:buAutoNum type="arabicPeriod"/>
              <a:defRPr/>
            </a:pPr>
            <a:r>
              <a:rPr lang="en-US" dirty="0" smtClean="0"/>
              <a:t>Time your speech. Revise your speech as necessary to keep it within the time limits set by your instructor or whoever invited you to speak.</a:t>
            </a:r>
          </a:p>
          <a:p>
            <a:pPr marL="228600" indent="-228600" eaLnBrk="1" hangingPunct="1">
              <a:buFontTx/>
              <a:buAutoNum type="arabicPeriod"/>
              <a:defRPr/>
            </a:pPr>
            <a:r>
              <a:rPr lang="en-US" dirty="0" smtClean="0"/>
              <a:t>Prepare your speaking notes. Use whatever system works best for you. Some speakers use pictorial symbols to remind themselves of a story or an idea. Others use complete sentences or just words or phrases in an outline pattern to prompt them. Most teachers advocate using note cards for speaking notes. </a:t>
            </a:r>
          </a:p>
          <a:p>
            <a:pPr marL="228600" indent="-228600" eaLnBrk="1" hangingPunct="1">
              <a:buFontTx/>
              <a:buAutoNum type="arabicPeriod"/>
              <a:defRPr/>
            </a:pPr>
            <a:r>
              <a:rPr lang="en-US" dirty="0" smtClean="0"/>
              <a:t>Rehearse your </a:t>
            </a:r>
            <a:r>
              <a:rPr lang="en-US" smtClean="0"/>
              <a:t>speech standing </a:t>
            </a:r>
            <a:r>
              <a:rPr lang="en-US" dirty="0" smtClean="0"/>
              <a:t>up. This will help you to get a feel for your use of gestures as well as your vocal delivery. Do not try to memorize your speech or choreograph specific gestures. As you rehearse, you might want to modify your speaking notes to reflect appropriate changes.</a:t>
            </a:r>
          </a:p>
          <a:p>
            <a:pPr marL="228600" indent="-228600" eaLnBrk="1" hangingPunct="1">
              <a:buFontTx/>
              <a:buAutoNum type="arabicPeriod"/>
              <a:defRPr/>
            </a:pPr>
            <a:r>
              <a:rPr lang="en-US" dirty="0" smtClean="0"/>
              <a:t>Rehearse with an audience. If you can, present your speech to someone else so that you can practice establishing eye contact. Seek feedback from your captive audience about both your </a:t>
            </a:r>
            <a:r>
              <a:rPr lang="en-US" smtClean="0"/>
              <a:t>delivery and </a:t>
            </a:r>
            <a:r>
              <a:rPr lang="en-US" dirty="0" smtClean="0"/>
              <a:t>your speech content.</a:t>
            </a:r>
          </a:p>
          <a:p>
            <a:pPr marL="228600" indent="-228600" eaLnBrk="1" hangingPunct="1">
              <a:buFontTx/>
              <a:buAutoNum type="arabicPeriod"/>
              <a:defRPr/>
            </a:pPr>
            <a:r>
              <a:rPr lang="en-US" dirty="0" smtClean="0"/>
              <a:t>Record your rehearsals. A video recording lets you observe your </a:t>
            </a:r>
            <a:r>
              <a:rPr lang="en-US" smtClean="0"/>
              <a:t>vocal and </a:t>
            </a:r>
            <a:r>
              <a:rPr lang="en-US" dirty="0" smtClean="0"/>
              <a:t>physical </a:t>
            </a:r>
            <a:r>
              <a:rPr lang="en-US" smtClean="0"/>
              <a:t>mannerisms and </a:t>
            </a:r>
            <a:r>
              <a:rPr lang="en-US" dirty="0" smtClean="0"/>
              <a:t>make necessary changes. If you don’t have a video camera, you may find it useful to practice before a mirror so that you can observe your body language—it’s low-tech, but it still works.</a:t>
            </a:r>
          </a:p>
          <a:p>
            <a:pPr marL="228600" indent="-228600" eaLnBrk="1" hangingPunct="1">
              <a:buFontTx/>
              <a:buAutoNum type="arabicPeriod"/>
              <a:defRPr/>
            </a:pPr>
            <a:r>
              <a:rPr lang="en-US" dirty="0" smtClean="0"/>
              <a:t>Rehearse using all your presentation aids. Don’t wait until the last minute to plan, prepare</a:t>
            </a:r>
            <a:r>
              <a:rPr lang="en-US" smtClean="0"/>
              <a:t>, and </a:t>
            </a:r>
            <a:r>
              <a:rPr lang="en-US" dirty="0" smtClean="0"/>
              <a:t>rehearse with flipcharts, PowerPoint slides, or other aids that you will need to manipulate as you speak.</a:t>
            </a:r>
          </a:p>
          <a:p>
            <a:pPr marL="228600" indent="-228600" eaLnBrk="1" hangingPunct="1">
              <a:buFontTx/>
              <a:buAutoNum type="arabicPeriod"/>
              <a:defRPr/>
            </a:pPr>
            <a:r>
              <a:rPr lang="en-US" dirty="0" smtClean="0"/>
              <a:t>Be realistic. Re-create, as much as possible, the speaking situation you will face. If you will be speaking in a large classroom, find a large classroom in which to rehearse your speech. If your audience will be seated informally in a semicircle, then this should be the context in which you rehearse your speech. The more realistic the rehearsal, the more confidence you will gain.</a:t>
            </a:r>
          </a:p>
          <a:p>
            <a:pPr marL="228600" indent="-228600" eaLnBrk="1" hangingPunct="1">
              <a:buFontTx/>
              <a:buAutoNum type="arabicPeriod"/>
              <a:defRPr/>
            </a:pPr>
            <a:r>
              <a:rPr lang="en-US" dirty="0" smtClean="0"/>
              <a:t>Practice good delivery skills while rehearsing. Remember this maxim: Practice makes perfect if practice is perfect.</a:t>
            </a:r>
            <a:endParaRPr lang="en-US" b="1" u="sng" dirty="0"/>
          </a:p>
        </p:txBody>
      </p:sp>
      <p:sp>
        <p:nvSpPr>
          <p:cNvPr id="4" name="Slide Number Placeholder 3"/>
          <p:cNvSpPr>
            <a:spLocks noGrp="1"/>
          </p:cNvSpPr>
          <p:nvPr>
            <p:ph type="sldNum" sz="quarter" idx="5"/>
          </p:nvPr>
        </p:nvSpPr>
        <p:spPr/>
        <p:txBody>
          <a:bodyPr/>
          <a:lstStyle/>
          <a:p>
            <a:pPr>
              <a:defRPr/>
            </a:pPr>
            <a:fld id="{DD215FC5-979F-4747-B75F-BE406CCCA66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FE5F47FA-540E-4F47-9E26-DB6D85FE5660}" type="datetime1">
              <a:rPr lang="en-US"/>
              <a:pPr>
                <a:defRPr/>
              </a:pPr>
              <a:t>11/14/2011</a:t>
            </a:fld>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p:txBody>
          <a:bodyPr/>
          <a:lstStyle>
            <a:lvl1pPr>
              <a:defRPr/>
            </a:lvl1pPr>
          </a:lstStyle>
          <a:p>
            <a:pPr>
              <a:defRPr/>
            </a:pPr>
            <a:fld id="{4C30BD94-9D90-4875-8D57-4BBC4C3F3B17}" type="datetime1">
              <a:rPr lang="en-US"/>
              <a:pPr>
                <a:defRPr/>
              </a:pPr>
              <a:t>11/14/2011</a:t>
            </a:fld>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10"/>
          </p:nvPr>
        </p:nvSpPr>
        <p:spPr/>
        <p:txBody>
          <a:bodyPr/>
          <a:lstStyle>
            <a:lvl1pPr>
              <a:defRPr/>
            </a:lvl1pPr>
          </a:lstStyle>
          <a:p>
            <a:pPr>
              <a:defRPr/>
            </a:pPr>
            <a:fld id="{C9434181-8667-449E-86E4-91D3A068ACA9}" type="datetime1">
              <a:rPr lang="en-US"/>
              <a:pPr>
                <a:defRPr/>
              </a:pPr>
              <a:t>11/14/2011</a:t>
            </a:fld>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3" name="Date Placeholder 3"/>
          <p:cNvSpPr>
            <a:spLocks noGrp="1"/>
          </p:cNvSpPr>
          <p:nvPr>
            <p:ph type="dt" sz="half" idx="10"/>
          </p:nvPr>
        </p:nvSpPr>
        <p:spPr/>
        <p:txBody>
          <a:bodyPr/>
          <a:lstStyle>
            <a:lvl1pPr>
              <a:defRPr/>
            </a:lvl1pPr>
          </a:lstStyle>
          <a:p>
            <a:pPr>
              <a:defRPr/>
            </a:pPr>
            <a:fld id="{2E5E5FB4-A979-425C-BD7A-874B96BE65B0}" type="datetime1">
              <a:rPr lang="en-US"/>
              <a:pPr>
                <a:defRPr/>
              </a:pPr>
              <a:t>11/14/2011</a:t>
            </a:fld>
            <a:endParaRPr lang="en-US" dirty="0"/>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F5C56AC0-EFA0-4BD3-A2D5-E4113DA0B355}" type="datetime1">
              <a:rPr lang="en-US"/>
              <a:pPr>
                <a:defRPr/>
              </a:pPr>
              <a:t>11/14/2011</a:t>
            </a:fld>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5"/>
          <p:cNvGrpSpPr>
            <a:grpSpLocks noChangeAspect="1"/>
          </p:cNvGrpSpPr>
          <p:nvPr/>
        </p:nvGrpSpPr>
        <p:grpSpPr bwMode="auto">
          <a:xfrm>
            <a:off x="211138" y="1679575"/>
            <a:ext cx="8723312" cy="1330325"/>
            <a:chOff x="-3905251" y="4294188"/>
            <a:chExt cx="13027839" cy="1892300"/>
          </a:xfrm>
        </p:grpSpPr>
        <p:sp>
          <p:nvSpPr>
            <p:cNvPr id="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Date Placeholder 3"/>
          <p:cNvSpPr>
            <a:spLocks noGrp="1"/>
          </p:cNvSpPr>
          <p:nvPr>
            <p:ph type="dt" sz="half" idx="15"/>
          </p:nvPr>
        </p:nvSpPr>
        <p:spPr/>
        <p:txBody>
          <a:bodyPr/>
          <a:lstStyle>
            <a:lvl1pPr>
              <a:defRPr/>
            </a:lvl1pPr>
          </a:lstStyle>
          <a:p>
            <a:pPr>
              <a:defRPr/>
            </a:pPr>
            <a:fld id="{C935EC4F-D28C-4700-911F-A03599C12EC5}" type="datetime1">
              <a:rPr lang="en-US"/>
              <a:pPr>
                <a:defRPr/>
              </a:pPr>
              <a:t>11/14/2011</a:t>
            </a:fld>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8" name="Group 15"/>
          <p:cNvGrpSpPr>
            <a:grpSpLocks noChangeAspect="1"/>
          </p:cNvGrpSpPr>
          <p:nvPr/>
        </p:nvGrpSpPr>
        <p:grpSpPr bwMode="auto">
          <a:xfrm>
            <a:off x="211138" y="1679575"/>
            <a:ext cx="8723312" cy="1330325"/>
            <a:chOff x="-3905251" y="4294188"/>
            <a:chExt cx="13027839" cy="1892300"/>
          </a:xfrm>
        </p:grpSpPr>
        <p:sp>
          <p:nvSpPr>
            <p:cNvPr id="9"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3"/>
          <p:cNvSpPr>
            <a:spLocks noGrp="1"/>
          </p:cNvSpPr>
          <p:nvPr>
            <p:ph type="dt" sz="half" idx="10"/>
          </p:nvPr>
        </p:nvSpPr>
        <p:spPr/>
        <p:txBody>
          <a:bodyPr/>
          <a:lstStyle>
            <a:lvl1pPr>
              <a:defRPr/>
            </a:lvl1pPr>
          </a:lstStyle>
          <a:p>
            <a:pPr>
              <a:defRPr/>
            </a:pPr>
            <a:fld id="{E6D06DBB-8DF3-4B6A-8A2E-6305FAE49DCB}" type="datetime1">
              <a:rPr lang="en-US"/>
              <a:pPr>
                <a:defRPr/>
              </a:pPr>
              <a:t>11/14/2011</a:t>
            </a:fld>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 name="Group 15"/>
          <p:cNvGrpSpPr>
            <a:grpSpLocks noChangeAspect="1"/>
          </p:cNvGrpSpPr>
          <p:nvPr/>
        </p:nvGrpSpPr>
        <p:grpSpPr bwMode="auto">
          <a:xfrm>
            <a:off x="211138" y="1679575"/>
            <a:ext cx="8723312" cy="1330325"/>
            <a:chOff x="-3905251" y="4294188"/>
            <a:chExt cx="13027839" cy="1892300"/>
          </a:xfrm>
        </p:grpSpPr>
        <p:sp>
          <p:nvSpPr>
            <p:cNvPr id="5"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1" name="Date Placeholder 3"/>
          <p:cNvSpPr>
            <a:spLocks noGrp="1"/>
          </p:cNvSpPr>
          <p:nvPr>
            <p:ph type="dt" sz="half" idx="10"/>
          </p:nvPr>
        </p:nvSpPr>
        <p:spPr/>
        <p:txBody>
          <a:bodyPr/>
          <a:lstStyle>
            <a:lvl1pPr>
              <a:defRPr/>
            </a:lvl1pPr>
          </a:lstStyle>
          <a:p>
            <a:pPr>
              <a:defRPr/>
            </a:pPr>
            <a:fld id="{44EB9507-E616-48CB-98E0-94A10F98B7E9}" type="datetime1">
              <a:rPr lang="en-US"/>
              <a:pPr>
                <a:defRPr/>
              </a:pPr>
              <a:t>11/14/2011</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9"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10" name="Date Placeholder 1"/>
          <p:cNvSpPr>
            <a:spLocks noGrp="1"/>
          </p:cNvSpPr>
          <p:nvPr>
            <p:ph type="dt" sz="half" idx="10"/>
          </p:nvPr>
        </p:nvSpPr>
        <p:spPr/>
        <p:txBody>
          <a:bodyPr/>
          <a:lstStyle>
            <a:lvl1pPr>
              <a:defRPr/>
            </a:lvl1pPr>
          </a:lstStyle>
          <a:p>
            <a:pPr>
              <a:defRPr/>
            </a:pPr>
            <a:fld id="{6A962D07-4D9B-418D-B25D-0EEB0B937F0B}" type="datetime1">
              <a:rPr lang="en-US"/>
              <a:pPr>
                <a:defRPr/>
              </a:pPr>
              <a:t>11/14/2011</a:t>
            </a:fld>
            <a:endParaRPr lang="en-US" dirty="0"/>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4"/>
          <p:cNvSpPr>
            <a:spLocks noGrp="1"/>
          </p:cNvSpPr>
          <p:nvPr>
            <p:ph type="dt" sz="half" idx="10"/>
          </p:nvPr>
        </p:nvSpPr>
        <p:spPr/>
        <p:txBody>
          <a:bodyPr/>
          <a:lstStyle>
            <a:lvl1pPr>
              <a:defRPr/>
            </a:lvl1pPr>
          </a:lstStyle>
          <a:p>
            <a:pPr>
              <a:defRPr/>
            </a:pPr>
            <a:fld id="{5E76C9FC-FD56-4C40-AD9F-CDC5B2942FE2}" type="datetime1">
              <a:rPr lang="en-US"/>
              <a:pPr>
                <a:defRPr/>
              </a:pPr>
              <a:t>11/14/2011</a:t>
            </a:fld>
            <a:endParaRPr lang="en-US" dirty="0"/>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3" name="Date Placeholder 4"/>
          <p:cNvSpPr>
            <a:spLocks noGrp="1"/>
          </p:cNvSpPr>
          <p:nvPr>
            <p:ph type="dt" sz="half" idx="10"/>
          </p:nvPr>
        </p:nvSpPr>
        <p:spPr/>
        <p:txBody>
          <a:bodyPr/>
          <a:lstStyle>
            <a:lvl1pPr>
              <a:defRPr/>
            </a:lvl1pPr>
          </a:lstStyle>
          <a:p>
            <a:pPr>
              <a:defRPr/>
            </a:pPr>
            <a:fld id="{0FF4FCCD-81CC-41F9-9B8D-D3CD22093232}" type="datetime1">
              <a:rPr lang="en-US"/>
              <a:pPr>
                <a:defRPr/>
              </a:pPr>
              <a:t>11/14/2011</a:t>
            </a:fld>
            <a:endParaRPr lang="en-US"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3983BA08-3381-4AB7-AF1A-F0D4581247C8}" type="datetime1">
              <a:rPr lang="en-US"/>
              <a:pPr>
                <a:defRPr/>
              </a:pPr>
              <a:t>11/14/2011</a:t>
            </a:fld>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pPr algn="ctr"/>
            <a:r>
              <a:rPr lang="en-US" sz="1000">
                <a:solidFill>
                  <a:schemeClr val="tx2"/>
                </a:solidFill>
                <a:latin typeface="Candara" pitchFamily="34" charset="0"/>
              </a:rPr>
              <a:t>Copyright © 2013, 2008, 2006 Pearson Education, Inc.  All Rights Reserved.</a:t>
            </a:r>
          </a:p>
          <a:p>
            <a:endParaRPr lang="en-US" sz="1000">
              <a:solidFill>
                <a:schemeClr val="tx2"/>
              </a:solidFill>
              <a:latin typeface="Candara" pitchFamily="34" charset="0"/>
            </a:endParaRPr>
          </a:p>
        </p:txBody>
      </p:sp>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solidFill>
                  <a:schemeClr val="tx1">
                    <a:lumMod val="85000"/>
                    <a:lumOff val="15000"/>
                  </a:schemeClr>
                </a:solidFill>
              </a:rPr>
              <a:t>Get plenty of rest before your speech</a:t>
            </a:r>
          </a:p>
          <a:p>
            <a:pPr eaLnBrk="1" hangingPunct="1">
              <a:defRPr/>
            </a:pPr>
            <a:r>
              <a:rPr lang="en-US" dirty="0" smtClean="0">
                <a:solidFill>
                  <a:schemeClr val="tx1">
                    <a:lumMod val="85000"/>
                    <a:lumOff val="15000"/>
                  </a:schemeClr>
                </a:solidFill>
              </a:rPr>
              <a:t>Review the suggestions for becoming a confident speaker</a:t>
            </a:r>
          </a:p>
          <a:p>
            <a:pPr eaLnBrk="1" hangingPunct="1">
              <a:defRPr/>
            </a:pPr>
            <a:r>
              <a:rPr lang="en-US" dirty="0" smtClean="0">
                <a:solidFill>
                  <a:schemeClr val="tx1">
                    <a:lumMod val="85000"/>
                    <a:lumOff val="15000"/>
                  </a:schemeClr>
                </a:solidFill>
              </a:rPr>
              <a:t>Arrive early for your speaking engagement</a:t>
            </a:r>
          </a:p>
          <a:p>
            <a:pPr eaLnBrk="1" hangingPunct="1">
              <a:defRPr/>
            </a:pPr>
            <a:r>
              <a:rPr lang="en-US" dirty="0" smtClean="0">
                <a:solidFill>
                  <a:schemeClr val="tx1">
                    <a:lumMod val="85000"/>
                    <a:lumOff val="15000"/>
                  </a:schemeClr>
                </a:solidFill>
              </a:rPr>
              <a:t>Visualize success</a:t>
            </a:r>
            <a:endParaRPr lang="en-US" dirty="0">
              <a:solidFill>
                <a:schemeClr val="tx1">
                  <a:lumMod val="85000"/>
                  <a:lumOff val="15000"/>
                </a:schemeClr>
              </a:solidFill>
            </a:endParaRPr>
          </a:p>
        </p:txBody>
      </p:sp>
      <p:sp>
        <p:nvSpPr>
          <p:cNvPr id="32770" name="Title 2"/>
          <p:cNvSpPr>
            <a:spLocks noGrp="1"/>
          </p:cNvSpPr>
          <p:nvPr>
            <p:ph type="title"/>
          </p:nvPr>
        </p:nvSpPr>
        <p:spPr/>
        <p:txBody>
          <a:bodyPr/>
          <a:lstStyle/>
          <a:p>
            <a:pPr eaLnBrk="1" hangingPunct="1"/>
            <a:r>
              <a:rPr lang="en-US" b="1" smtClean="0">
                <a:solidFill>
                  <a:srgbClr val="002060"/>
                </a:solidFill>
              </a:rPr>
              <a:t>Delivering Your Speech</a:t>
            </a: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b="1" smtClean="0">
                <a:solidFill>
                  <a:srgbClr val="002060"/>
                </a:solidFill>
              </a:rPr>
              <a:t>Responding to Questions</a:t>
            </a:r>
            <a:endParaRPr lang="en-US" smtClean="0"/>
          </a:p>
        </p:txBody>
      </p:sp>
      <p:sp>
        <p:nvSpPr>
          <p:cNvPr id="3" name="Content Placeholder 2"/>
          <p:cNvSpPr>
            <a:spLocks noGrp="1"/>
          </p:cNvSpPr>
          <p:nvPr>
            <p:ph sz="quarter" idx="13"/>
          </p:nvPr>
        </p:nvSpPr>
        <p:spPr>
          <a:xfrm>
            <a:off x="676275" y="2209800"/>
            <a:ext cx="3822700" cy="3763963"/>
          </a:xfrm>
        </p:spPr>
        <p:txBody>
          <a:bodyPr/>
          <a:lstStyle/>
          <a:p>
            <a:pPr eaLnBrk="1" hangingPunct="1">
              <a:defRPr/>
            </a:pPr>
            <a:r>
              <a:rPr lang="en-US" sz="2300" dirty="0" smtClean="0">
                <a:solidFill>
                  <a:schemeClr val="tx1">
                    <a:lumMod val="85000"/>
                    <a:lumOff val="15000"/>
                  </a:schemeClr>
                </a:solidFill>
              </a:rPr>
              <a:t>Prepare</a:t>
            </a:r>
          </a:p>
          <a:p>
            <a:pPr eaLnBrk="1" hangingPunct="1">
              <a:defRPr/>
            </a:pPr>
            <a:r>
              <a:rPr lang="en-US" sz="2300" dirty="0" smtClean="0">
                <a:solidFill>
                  <a:schemeClr val="tx1">
                    <a:lumMod val="85000"/>
                    <a:lumOff val="15000"/>
                  </a:schemeClr>
                </a:solidFill>
              </a:rPr>
              <a:t>Repeat or rephrase the question</a:t>
            </a:r>
          </a:p>
          <a:p>
            <a:pPr eaLnBrk="1" hangingPunct="1">
              <a:defRPr/>
            </a:pPr>
            <a:r>
              <a:rPr lang="en-US" sz="2300" dirty="0" smtClean="0">
                <a:solidFill>
                  <a:schemeClr val="tx1">
                    <a:lumMod val="85000"/>
                    <a:lumOff val="15000"/>
                  </a:schemeClr>
                </a:solidFill>
              </a:rPr>
              <a:t>Stay on message</a:t>
            </a:r>
          </a:p>
          <a:p>
            <a:pPr eaLnBrk="1" hangingPunct="1">
              <a:defRPr/>
            </a:pPr>
            <a:r>
              <a:rPr lang="en-US" sz="2300" dirty="0" smtClean="0">
                <a:solidFill>
                  <a:schemeClr val="tx1">
                    <a:lumMod val="85000"/>
                    <a:lumOff val="15000"/>
                  </a:schemeClr>
                </a:solidFill>
              </a:rPr>
              <a:t>Respond to the audience, not just the person who asked the question</a:t>
            </a:r>
          </a:p>
          <a:p>
            <a:pPr eaLnBrk="1" hangingPunct="1">
              <a:defRPr/>
            </a:pPr>
            <a:r>
              <a:rPr lang="en-US" sz="2300" dirty="0" smtClean="0">
                <a:solidFill>
                  <a:schemeClr val="tx1">
                    <a:lumMod val="85000"/>
                    <a:lumOff val="15000"/>
                  </a:schemeClr>
                </a:solidFill>
              </a:rPr>
              <a:t>Ask yourself the first question</a:t>
            </a:r>
          </a:p>
          <a:p>
            <a:pPr eaLnBrk="1" hangingPunct="1">
              <a:defRPr/>
            </a:pPr>
            <a:endParaRPr lang="en-US" dirty="0"/>
          </a:p>
        </p:txBody>
      </p:sp>
      <p:sp>
        <p:nvSpPr>
          <p:cNvPr id="4" name="Content Placeholder 3"/>
          <p:cNvSpPr>
            <a:spLocks noGrp="1"/>
          </p:cNvSpPr>
          <p:nvPr>
            <p:ph sz="quarter" idx="14"/>
          </p:nvPr>
        </p:nvSpPr>
        <p:spPr>
          <a:xfrm>
            <a:off x="4645025" y="2713038"/>
            <a:ext cx="4194175" cy="3763962"/>
          </a:xfrm>
        </p:spPr>
        <p:txBody>
          <a:bodyPr/>
          <a:lstStyle/>
          <a:p>
            <a:pPr eaLnBrk="1" hangingPunct="1">
              <a:defRPr/>
            </a:pPr>
            <a:r>
              <a:rPr lang="en-US" sz="2300" dirty="0" smtClean="0">
                <a:solidFill>
                  <a:schemeClr val="tx1">
                    <a:lumMod val="85000"/>
                    <a:lumOff val="15000"/>
                  </a:schemeClr>
                </a:solidFill>
              </a:rPr>
              <a:t>Listen non-judgmentally</a:t>
            </a:r>
          </a:p>
          <a:p>
            <a:pPr eaLnBrk="1" hangingPunct="1">
              <a:defRPr/>
            </a:pPr>
            <a:r>
              <a:rPr lang="en-US" sz="2300" dirty="0" smtClean="0">
                <a:solidFill>
                  <a:schemeClr val="tx1">
                    <a:lumMod val="85000"/>
                    <a:lumOff val="15000"/>
                  </a:schemeClr>
                </a:solidFill>
              </a:rPr>
              <a:t>Neutralize hostile questions</a:t>
            </a:r>
          </a:p>
          <a:p>
            <a:pPr eaLnBrk="1" hangingPunct="1">
              <a:defRPr/>
            </a:pPr>
            <a:r>
              <a:rPr lang="en-US" sz="2300" dirty="0" smtClean="0">
                <a:solidFill>
                  <a:schemeClr val="tx1">
                    <a:lumMod val="85000"/>
                    <a:lumOff val="15000"/>
                  </a:schemeClr>
                </a:solidFill>
              </a:rPr>
              <a:t>When you don’t know, admit it</a:t>
            </a:r>
          </a:p>
          <a:p>
            <a:pPr eaLnBrk="1" hangingPunct="1">
              <a:defRPr/>
            </a:pPr>
            <a:r>
              <a:rPr lang="en-US" sz="2300" dirty="0" smtClean="0">
                <a:solidFill>
                  <a:schemeClr val="tx1">
                    <a:lumMod val="85000"/>
                    <a:lumOff val="15000"/>
                  </a:schemeClr>
                </a:solidFill>
              </a:rPr>
              <a:t>Be brief</a:t>
            </a:r>
          </a:p>
          <a:p>
            <a:pPr eaLnBrk="1" hangingPunct="1">
              <a:defRPr/>
            </a:pPr>
            <a:r>
              <a:rPr lang="en-US" sz="2300" dirty="0" smtClean="0">
                <a:solidFill>
                  <a:schemeClr val="tx1">
                    <a:lumMod val="85000"/>
                    <a:lumOff val="15000"/>
                  </a:schemeClr>
                </a:solidFill>
              </a:rPr>
              <a:t>Use organizational signposts</a:t>
            </a:r>
          </a:p>
          <a:p>
            <a:pPr eaLnBrk="1" hangingPunct="1">
              <a:defRPr/>
            </a:pPr>
            <a:r>
              <a:rPr lang="en-US" sz="2300" dirty="0" smtClean="0">
                <a:solidFill>
                  <a:schemeClr val="tx1">
                    <a:lumMod val="85000"/>
                    <a:lumOff val="15000"/>
                  </a:schemeClr>
                </a:solidFill>
              </a:rPr>
              <a:t>Indicate when the Q&amp;A period is concluding</a:t>
            </a:r>
            <a:endParaRPr lang="en-US" sz="2300" dirty="0">
              <a:solidFill>
                <a:schemeClr val="tx1">
                  <a:lumMod val="85000"/>
                  <a:lumOff val="15000"/>
                </a:schemeClr>
              </a:solidFill>
            </a:endParaRP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676400"/>
            <a:ext cx="3048000" cy="2586038"/>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13</a:t>
            </a:r>
          </a:p>
          <a:p>
            <a:pPr algn="ctr" fontAlgn="auto">
              <a:spcBef>
                <a:spcPts val="0"/>
              </a:spcBef>
              <a:spcAft>
                <a:spcPts val="0"/>
              </a:spcAft>
              <a:defRPr/>
            </a:pPr>
            <a:r>
              <a:rPr lang="en-US" sz="4400" b="1" dirty="0">
                <a:solidFill>
                  <a:srgbClr val="002060"/>
                </a:solidFill>
                <a:latin typeface="+mj-lt"/>
                <a:cs typeface="+mn-cs"/>
              </a:rPr>
              <a:t>Delivering Your Speech</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5867400" y="223838"/>
            <a:ext cx="3048000" cy="2524125"/>
          </a:xfrm>
          <a:prstGeom prst="rect">
            <a:avLst/>
          </a:prstGeom>
          <a:effectLst>
            <a:outerShdw blurRad="50800" dist="38100" dir="2700000" algn="tl" rotWithShape="0">
              <a:prstClr val="black">
                <a:alpha val="40000"/>
              </a:prstClr>
            </a:outerShdw>
          </a:effectLst>
        </p:spPr>
        <p:txBody>
          <a:bodyPr>
            <a:spAutoFit/>
          </a:bodyPr>
          <a:lstStyle/>
          <a:p>
            <a:pPr algn="ctr">
              <a:defRPr/>
            </a:pPr>
            <a:r>
              <a:rPr lang="en-US" sz="2800" b="1" dirty="0">
                <a:solidFill>
                  <a:schemeClr val="bg1"/>
                </a:solidFill>
                <a:latin typeface="+mj-lt"/>
              </a:rPr>
              <a:t>Speak the speech,</a:t>
            </a:r>
          </a:p>
          <a:p>
            <a:pPr algn="ctr">
              <a:defRPr/>
            </a:pPr>
            <a:r>
              <a:rPr lang="en-US" sz="2800" b="1" dirty="0">
                <a:solidFill>
                  <a:schemeClr val="bg1"/>
                </a:solidFill>
                <a:latin typeface="+mj-lt"/>
              </a:rPr>
              <a:t>I pray you, as I</a:t>
            </a:r>
          </a:p>
          <a:p>
            <a:pPr algn="ctr">
              <a:defRPr/>
            </a:pPr>
            <a:r>
              <a:rPr lang="en-US" sz="2800" b="1" dirty="0">
                <a:solidFill>
                  <a:schemeClr val="bg1"/>
                </a:solidFill>
                <a:latin typeface="+mj-lt"/>
              </a:rPr>
              <a:t>pronounced it to</a:t>
            </a:r>
          </a:p>
          <a:p>
            <a:pPr algn="ctr">
              <a:defRPr/>
            </a:pPr>
            <a:r>
              <a:rPr lang="en-US" sz="2800" b="1" dirty="0">
                <a:solidFill>
                  <a:schemeClr val="bg1"/>
                </a:solidFill>
                <a:latin typeface="+mj-lt"/>
              </a:rPr>
              <a:t>you, trippingly on</a:t>
            </a:r>
          </a:p>
          <a:p>
            <a:pPr algn="ctr">
              <a:defRPr/>
            </a:pPr>
            <a:r>
              <a:rPr lang="en-US" sz="2800" b="1" dirty="0">
                <a:solidFill>
                  <a:schemeClr val="bg1"/>
                </a:solidFill>
                <a:latin typeface="+mj-lt"/>
              </a:rPr>
              <a:t>the tongue.</a:t>
            </a:r>
          </a:p>
          <a:p>
            <a:pPr algn="ctr">
              <a:defRPr/>
            </a:pPr>
            <a:r>
              <a:rPr lang="en-US" b="1" dirty="0">
                <a:solidFill>
                  <a:schemeClr val="bg1"/>
                </a:solidFill>
                <a:latin typeface="+mn-lt"/>
              </a:rPr>
              <a:t>~William Shakespeare</a:t>
            </a:r>
          </a:p>
        </p:txBody>
      </p:sp>
      <p:sp>
        <p:nvSpPr>
          <p:cNvPr id="18437"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r>
              <a:rPr lang="en-US" sz="1000" b="1">
                <a:solidFill>
                  <a:schemeClr val="bg1"/>
                </a:solidFill>
                <a:latin typeface="Candara" pitchFamily="34" charset="0"/>
              </a:rPr>
              <a:t>Copyright © 2013, 2010, 2007, 2005 Pearson Education, Inc.  All Rights Reserved.</a:t>
            </a:r>
          </a:p>
          <a:p>
            <a:endParaRPr lang="en-US" sz="1000" b="1">
              <a:solidFill>
                <a:schemeClr val="bg1"/>
              </a:solidFill>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solidFill>
                  <a:schemeClr val="tx1">
                    <a:lumMod val="85000"/>
                    <a:lumOff val="15000"/>
                  </a:schemeClr>
                </a:solidFill>
              </a:rPr>
              <a:t>Listeners expect effective delivery</a:t>
            </a:r>
          </a:p>
          <a:p>
            <a:pPr lvl="1" eaLnBrk="1" hangingPunct="1">
              <a:buFont typeface="Wingdings" pitchFamily="2" charset="2"/>
              <a:buChar char="Ø"/>
              <a:defRPr/>
            </a:pPr>
            <a:r>
              <a:rPr lang="en-US" dirty="0" smtClean="0">
                <a:solidFill>
                  <a:schemeClr val="tx1">
                    <a:lumMod val="85000"/>
                    <a:lumOff val="15000"/>
                  </a:schemeClr>
                </a:solidFill>
              </a:rPr>
              <a:t>Platform conversation</a:t>
            </a:r>
          </a:p>
          <a:p>
            <a:pPr lvl="1" eaLnBrk="1" hangingPunct="1">
              <a:buFont typeface="Wingdings" pitchFamily="2" charset="2"/>
              <a:buChar char="Ø"/>
              <a:defRPr/>
            </a:pPr>
            <a:r>
              <a:rPr lang="en-US" dirty="0" smtClean="0">
                <a:solidFill>
                  <a:schemeClr val="tx1">
                    <a:lumMod val="85000"/>
                    <a:lumOff val="15000"/>
                  </a:schemeClr>
                </a:solidFill>
              </a:rPr>
              <a:t>Audience-centered delivery</a:t>
            </a:r>
          </a:p>
          <a:p>
            <a:pPr eaLnBrk="1" hangingPunct="1">
              <a:defRPr/>
            </a:pPr>
            <a:r>
              <a:rPr lang="en-US" dirty="0" smtClean="0">
                <a:solidFill>
                  <a:schemeClr val="tx1">
                    <a:lumMod val="85000"/>
                    <a:lumOff val="15000"/>
                  </a:schemeClr>
                </a:solidFill>
              </a:rPr>
              <a:t>Listeners make emotional connections with your through delivery</a:t>
            </a:r>
          </a:p>
          <a:p>
            <a:pPr eaLnBrk="1" hangingPunct="1">
              <a:defRPr/>
            </a:pPr>
            <a:r>
              <a:rPr lang="en-US" dirty="0" smtClean="0">
                <a:solidFill>
                  <a:schemeClr val="tx1">
                    <a:lumMod val="85000"/>
                    <a:lumOff val="15000"/>
                  </a:schemeClr>
                </a:solidFill>
              </a:rPr>
              <a:t>Listeners believe what they see</a:t>
            </a:r>
            <a:endParaRPr lang="en-US" dirty="0">
              <a:solidFill>
                <a:schemeClr val="tx1">
                  <a:lumMod val="85000"/>
                  <a:lumOff val="15000"/>
                </a:schemeClr>
              </a:solidFill>
            </a:endParaRPr>
          </a:p>
        </p:txBody>
      </p:sp>
      <p:sp>
        <p:nvSpPr>
          <p:cNvPr id="20482" name="Title 2"/>
          <p:cNvSpPr>
            <a:spLocks noGrp="1"/>
          </p:cNvSpPr>
          <p:nvPr>
            <p:ph type="title"/>
          </p:nvPr>
        </p:nvSpPr>
        <p:spPr/>
        <p:txBody>
          <a:bodyPr/>
          <a:lstStyle/>
          <a:p>
            <a:pPr eaLnBrk="1" hangingPunct="1"/>
            <a:r>
              <a:rPr lang="en-US" b="1" smtClean="0">
                <a:solidFill>
                  <a:srgbClr val="002060"/>
                </a:solidFill>
              </a:rPr>
              <a:t>The Power of Speech Delivery</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sz="2800" dirty="0" smtClean="0">
                <a:solidFill>
                  <a:schemeClr val="tx1">
                    <a:lumMod val="85000"/>
                    <a:lumOff val="15000"/>
                  </a:schemeClr>
                </a:solidFill>
              </a:rPr>
              <a:t>Manuscript Speaking</a:t>
            </a:r>
          </a:p>
          <a:p>
            <a:pPr eaLnBrk="1" hangingPunct="1">
              <a:defRPr/>
            </a:pPr>
            <a:r>
              <a:rPr lang="en-US" sz="2800" dirty="0" smtClean="0">
                <a:solidFill>
                  <a:schemeClr val="tx1">
                    <a:lumMod val="85000"/>
                    <a:lumOff val="15000"/>
                  </a:schemeClr>
                </a:solidFill>
              </a:rPr>
              <a:t>Memorized Speaking</a:t>
            </a:r>
          </a:p>
          <a:p>
            <a:pPr eaLnBrk="1" hangingPunct="1">
              <a:defRPr/>
            </a:pPr>
            <a:r>
              <a:rPr lang="en-US" sz="2800" dirty="0" smtClean="0">
                <a:solidFill>
                  <a:schemeClr val="tx1">
                    <a:lumMod val="85000"/>
                    <a:lumOff val="15000"/>
                  </a:schemeClr>
                </a:solidFill>
              </a:rPr>
              <a:t>Impromptu Speaking</a:t>
            </a:r>
          </a:p>
          <a:p>
            <a:pPr eaLnBrk="1" hangingPunct="1">
              <a:defRPr/>
            </a:pPr>
            <a:r>
              <a:rPr lang="en-US" sz="2800" dirty="0" smtClean="0">
                <a:solidFill>
                  <a:schemeClr val="tx1">
                    <a:lumMod val="85000"/>
                    <a:lumOff val="15000"/>
                  </a:schemeClr>
                </a:solidFill>
              </a:rPr>
              <a:t>Extemporaneous Speaking</a:t>
            </a:r>
            <a:endParaRPr lang="en-US" sz="2800" dirty="0">
              <a:solidFill>
                <a:schemeClr val="tx1">
                  <a:lumMod val="85000"/>
                  <a:lumOff val="15000"/>
                </a:schemeClr>
              </a:solidFill>
            </a:endParaRPr>
          </a:p>
        </p:txBody>
      </p:sp>
      <p:sp>
        <p:nvSpPr>
          <p:cNvPr id="22530" name="Title 2"/>
          <p:cNvSpPr>
            <a:spLocks noGrp="1"/>
          </p:cNvSpPr>
          <p:nvPr>
            <p:ph type="title"/>
          </p:nvPr>
        </p:nvSpPr>
        <p:spPr/>
        <p:txBody>
          <a:bodyPr/>
          <a:lstStyle/>
          <a:p>
            <a:pPr eaLnBrk="1" hangingPunct="1"/>
            <a:r>
              <a:rPr lang="en-US" b="1" smtClean="0">
                <a:solidFill>
                  <a:srgbClr val="002060"/>
                </a:solidFill>
              </a:rPr>
              <a:t>Methods of Delivery</a:t>
            </a: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b="1" smtClean="0">
                <a:solidFill>
                  <a:srgbClr val="002060"/>
                </a:solidFill>
              </a:rPr>
              <a:t>Characteristics of Effective Delivery</a:t>
            </a:r>
            <a:endParaRPr lang="en-US" smtClean="0"/>
          </a:p>
        </p:txBody>
      </p:sp>
      <p:sp>
        <p:nvSpPr>
          <p:cNvPr id="3" name="Content Placeholder 2"/>
          <p:cNvSpPr>
            <a:spLocks noGrp="1"/>
          </p:cNvSpPr>
          <p:nvPr>
            <p:ph sz="quarter" idx="13"/>
          </p:nvPr>
        </p:nvSpPr>
        <p:spPr>
          <a:xfrm>
            <a:off x="676275" y="2679700"/>
            <a:ext cx="3822700" cy="3446463"/>
          </a:xfrm>
        </p:spPr>
        <p:txBody>
          <a:bodyPr/>
          <a:lstStyle/>
          <a:p>
            <a:pPr eaLnBrk="1" hangingPunct="1">
              <a:defRPr/>
            </a:pPr>
            <a:r>
              <a:rPr lang="en-US" dirty="0" smtClean="0">
                <a:solidFill>
                  <a:schemeClr val="tx1">
                    <a:lumMod val="85000"/>
                    <a:lumOff val="15000"/>
                  </a:schemeClr>
                </a:solidFill>
              </a:rPr>
              <a:t>Eye contact</a:t>
            </a:r>
          </a:p>
          <a:p>
            <a:pPr eaLnBrk="1" hangingPunct="1">
              <a:defRPr/>
            </a:pPr>
            <a:r>
              <a:rPr lang="en-US" dirty="0" smtClean="0">
                <a:solidFill>
                  <a:schemeClr val="tx1">
                    <a:lumMod val="85000"/>
                    <a:lumOff val="15000"/>
                  </a:schemeClr>
                </a:solidFill>
              </a:rPr>
              <a:t>Gestures</a:t>
            </a:r>
          </a:p>
          <a:p>
            <a:pPr lvl="1" eaLnBrk="1" hangingPunct="1">
              <a:buFont typeface="Wingdings" pitchFamily="2" charset="2"/>
              <a:buChar char="Ø"/>
              <a:defRPr/>
            </a:pPr>
            <a:r>
              <a:rPr lang="en-US" dirty="0" smtClean="0">
                <a:solidFill>
                  <a:schemeClr val="tx1">
                    <a:lumMod val="85000"/>
                    <a:lumOff val="15000"/>
                  </a:schemeClr>
                </a:solidFill>
              </a:rPr>
              <a:t>Cultural expectations</a:t>
            </a:r>
          </a:p>
          <a:p>
            <a:pPr lvl="1" eaLnBrk="1" hangingPunct="1">
              <a:buFont typeface="Wingdings" pitchFamily="2" charset="2"/>
              <a:buChar char="Ø"/>
              <a:defRPr/>
            </a:pPr>
            <a:r>
              <a:rPr lang="en-US" dirty="0" smtClean="0">
                <a:solidFill>
                  <a:schemeClr val="tx1">
                    <a:lumMod val="85000"/>
                    <a:lumOff val="15000"/>
                  </a:schemeClr>
                </a:solidFill>
              </a:rPr>
              <a:t>Inappropriate gestures</a:t>
            </a:r>
          </a:p>
          <a:p>
            <a:pPr lvl="1" eaLnBrk="1" hangingPunct="1">
              <a:buFont typeface="Wingdings" pitchFamily="2" charset="2"/>
              <a:buChar char="Ø"/>
              <a:defRPr/>
            </a:pPr>
            <a:r>
              <a:rPr lang="en-US" dirty="0" smtClean="0">
                <a:solidFill>
                  <a:schemeClr val="tx1">
                    <a:lumMod val="85000"/>
                    <a:lumOff val="15000"/>
                  </a:schemeClr>
                </a:solidFill>
              </a:rPr>
              <a:t>Functions of gestures</a:t>
            </a:r>
          </a:p>
          <a:p>
            <a:pPr lvl="1" eaLnBrk="1" hangingPunct="1">
              <a:buFont typeface="Wingdings" pitchFamily="2" charset="2"/>
              <a:buChar char="Ø"/>
              <a:defRPr/>
            </a:pPr>
            <a:r>
              <a:rPr lang="en-US" dirty="0" smtClean="0">
                <a:solidFill>
                  <a:schemeClr val="tx1">
                    <a:lumMod val="85000"/>
                    <a:lumOff val="15000"/>
                  </a:schemeClr>
                </a:solidFill>
              </a:rPr>
              <a:t>Using gestures effectively</a:t>
            </a:r>
          </a:p>
        </p:txBody>
      </p:sp>
      <p:sp>
        <p:nvSpPr>
          <p:cNvPr id="4" name="Content Placeholder 3"/>
          <p:cNvSpPr>
            <a:spLocks noGrp="1"/>
          </p:cNvSpPr>
          <p:nvPr>
            <p:ph sz="quarter" idx="14"/>
          </p:nvPr>
        </p:nvSpPr>
        <p:spPr>
          <a:xfrm>
            <a:off x="4645025" y="2679700"/>
            <a:ext cx="3822700" cy="3446463"/>
          </a:xfrm>
        </p:spPr>
        <p:txBody>
          <a:bodyPr/>
          <a:lstStyle/>
          <a:p>
            <a:pPr eaLnBrk="1" hangingPunct="1">
              <a:defRPr/>
            </a:pPr>
            <a:r>
              <a:rPr lang="en-US" dirty="0" smtClean="0">
                <a:solidFill>
                  <a:schemeClr val="tx1">
                    <a:lumMod val="85000"/>
                    <a:lumOff val="15000"/>
                  </a:schemeClr>
                </a:solidFill>
              </a:rPr>
              <a:t>Movement</a:t>
            </a:r>
          </a:p>
          <a:p>
            <a:pPr lvl="1" eaLnBrk="1" hangingPunct="1">
              <a:buFont typeface="Wingdings" pitchFamily="2" charset="2"/>
              <a:buChar char="Ø"/>
              <a:defRPr/>
            </a:pPr>
            <a:r>
              <a:rPr lang="en-US" dirty="0" smtClean="0">
                <a:solidFill>
                  <a:schemeClr val="tx1">
                    <a:lumMod val="85000"/>
                    <a:lumOff val="15000"/>
                  </a:schemeClr>
                </a:solidFill>
              </a:rPr>
              <a:t> Purpose, not distraction</a:t>
            </a:r>
          </a:p>
          <a:p>
            <a:pPr lvl="1" eaLnBrk="1" hangingPunct="1">
              <a:buFont typeface="Wingdings" pitchFamily="2" charset="2"/>
              <a:buChar char="Ø"/>
              <a:defRPr/>
            </a:pPr>
            <a:r>
              <a:rPr lang="en-US" dirty="0" smtClean="0">
                <a:solidFill>
                  <a:schemeClr val="tx1">
                    <a:lumMod val="85000"/>
                    <a:lumOff val="15000"/>
                  </a:schemeClr>
                </a:solidFill>
              </a:rPr>
              <a:t> Physical barriers</a:t>
            </a:r>
          </a:p>
          <a:p>
            <a:pPr lvl="1" eaLnBrk="1" hangingPunct="1">
              <a:buFont typeface="Wingdings" pitchFamily="2" charset="2"/>
              <a:buChar char="Ø"/>
              <a:defRPr/>
            </a:pPr>
            <a:r>
              <a:rPr lang="en-US" dirty="0" smtClean="0">
                <a:solidFill>
                  <a:schemeClr val="tx1">
                    <a:lumMod val="85000"/>
                    <a:lumOff val="15000"/>
                  </a:schemeClr>
                </a:solidFill>
              </a:rPr>
              <a:t> Immediacy</a:t>
            </a:r>
          </a:p>
          <a:p>
            <a:pPr lvl="1" eaLnBrk="1" hangingPunct="1">
              <a:buFont typeface="Wingdings" pitchFamily="2" charset="2"/>
              <a:buChar char="Ø"/>
              <a:defRPr/>
            </a:pPr>
            <a:r>
              <a:rPr lang="en-US" dirty="0" smtClean="0">
                <a:solidFill>
                  <a:schemeClr val="tx1">
                    <a:lumMod val="85000"/>
                    <a:lumOff val="15000"/>
                  </a:schemeClr>
                </a:solidFill>
              </a:rPr>
              <a:t> Transitions</a:t>
            </a:r>
          </a:p>
          <a:p>
            <a:pPr eaLnBrk="1" hangingPunct="1">
              <a:defRPr/>
            </a:pPr>
            <a:r>
              <a:rPr lang="en-US" dirty="0" smtClean="0">
                <a:solidFill>
                  <a:schemeClr val="tx1">
                    <a:lumMod val="85000"/>
                    <a:lumOff val="15000"/>
                  </a:schemeClr>
                </a:solidFill>
              </a:rPr>
              <a:t>Posture</a:t>
            </a:r>
          </a:p>
          <a:p>
            <a:pPr eaLnBrk="1" hangingPunct="1">
              <a:defRPr/>
            </a:pPr>
            <a:r>
              <a:rPr lang="en-US" dirty="0" smtClean="0">
                <a:solidFill>
                  <a:schemeClr val="tx1">
                    <a:lumMod val="85000"/>
                    <a:lumOff val="15000"/>
                  </a:schemeClr>
                </a:solidFill>
              </a:rPr>
              <a:t>Facial expression</a:t>
            </a:r>
          </a:p>
          <a:p>
            <a:pPr eaLnBrk="1" hangingPunct="1">
              <a:buFont typeface="Symbol" pitchFamily="18" charset="2"/>
              <a:buNone/>
              <a:defRPr/>
            </a:pPr>
            <a:endParaRPr lang="en-US" dirty="0" smtClean="0"/>
          </a:p>
          <a:p>
            <a:pPr eaLnBrk="1" hangingPunct="1">
              <a:defRPr/>
            </a:pPr>
            <a:endParaRPr lang="en-US" dirty="0"/>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b="1" smtClean="0">
                <a:solidFill>
                  <a:srgbClr val="002060"/>
                </a:solidFill>
              </a:rPr>
              <a:t>Characteristics of Effective Delivery</a:t>
            </a:r>
            <a:endParaRPr lang="en-US" smtClean="0"/>
          </a:p>
        </p:txBody>
      </p:sp>
      <p:sp>
        <p:nvSpPr>
          <p:cNvPr id="3" name="Content Placeholder 2"/>
          <p:cNvSpPr>
            <a:spLocks noGrp="1"/>
          </p:cNvSpPr>
          <p:nvPr>
            <p:ph sz="quarter" idx="13"/>
          </p:nvPr>
        </p:nvSpPr>
        <p:spPr>
          <a:xfrm>
            <a:off x="533400" y="1981200"/>
            <a:ext cx="3895725" cy="4267200"/>
          </a:xfrm>
        </p:spPr>
        <p:txBody>
          <a:bodyPr/>
          <a:lstStyle/>
          <a:p>
            <a:pPr eaLnBrk="1" hangingPunct="1">
              <a:defRPr/>
            </a:pPr>
            <a:r>
              <a:rPr lang="en-US" b="1" dirty="0" smtClean="0">
                <a:solidFill>
                  <a:schemeClr val="tx1">
                    <a:lumMod val="85000"/>
                    <a:lumOff val="15000"/>
                  </a:schemeClr>
                </a:solidFill>
              </a:rPr>
              <a:t>Vocal delivery </a:t>
            </a:r>
          </a:p>
          <a:p>
            <a:pPr lvl="1" eaLnBrk="1" hangingPunct="1">
              <a:buFont typeface="Wingdings" pitchFamily="2" charset="2"/>
              <a:buChar char="§"/>
              <a:defRPr/>
            </a:pPr>
            <a:r>
              <a:rPr lang="en-US" sz="2000" dirty="0" smtClean="0">
                <a:solidFill>
                  <a:schemeClr val="tx1">
                    <a:lumMod val="85000"/>
                    <a:lumOff val="15000"/>
                  </a:schemeClr>
                </a:solidFill>
              </a:rPr>
              <a:t>Speaking to Be Understood</a:t>
            </a:r>
          </a:p>
          <a:p>
            <a:pPr lvl="2" eaLnBrk="1" hangingPunct="1">
              <a:buFont typeface="Wingdings" pitchFamily="2" charset="2"/>
              <a:buChar char="Ø"/>
              <a:defRPr/>
            </a:pPr>
            <a:r>
              <a:rPr lang="en-US" sz="1800" dirty="0" smtClean="0">
                <a:solidFill>
                  <a:schemeClr val="tx1">
                    <a:lumMod val="85000"/>
                    <a:lumOff val="15000"/>
                  </a:schemeClr>
                </a:solidFill>
              </a:rPr>
              <a:t>Volume</a:t>
            </a:r>
          </a:p>
          <a:p>
            <a:pPr lvl="2" eaLnBrk="1" hangingPunct="1">
              <a:buFont typeface="Wingdings" pitchFamily="2" charset="2"/>
              <a:buChar char="Ø"/>
              <a:defRPr/>
            </a:pPr>
            <a:r>
              <a:rPr lang="en-US" sz="1800" dirty="0" smtClean="0">
                <a:solidFill>
                  <a:schemeClr val="tx1">
                    <a:lumMod val="85000"/>
                    <a:lumOff val="15000"/>
                  </a:schemeClr>
                </a:solidFill>
              </a:rPr>
              <a:t>Articulation</a:t>
            </a:r>
          </a:p>
          <a:p>
            <a:pPr lvl="2" eaLnBrk="1" hangingPunct="1">
              <a:buFont typeface="Wingdings" pitchFamily="2" charset="2"/>
              <a:buChar char="Ø"/>
              <a:defRPr/>
            </a:pPr>
            <a:r>
              <a:rPr lang="en-US" sz="1800" dirty="0" smtClean="0">
                <a:solidFill>
                  <a:schemeClr val="tx1">
                    <a:lumMod val="85000"/>
                    <a:lumOff val="15000"/>
                  </a:schemeClr>
                </a:solidFill>
              </a:rPr>
              <a:t>Dialect</a:t>
            </a:r>
          </a:p>
          <a:p>
            <a:pPr lvl="2" eaLnBrk="1" hangingPunct="1">
              <a:buFont typeface="Wingdings" pitchFamily="2" charset="2"/>
              <a:buChar char="Ø"/>
              <a:defRPr/>
            </a:pPr>
            <a:r>
              <a:rPr lang="en-US" sz="1800" dirty="0" smtClean="0">
                <a:solidFill>
                  <a:schemeClr val="tx1">
                    <a:lumMod val="85000"/>
                    <a:lumOff val="15000"/>
                  </a:schemeClr>
                </a:solidFill>
              </a:rPr>
              <a:t>Pronunciation</a:t>
            </a:r>
          </a:p>
          <a:p>
            <a:pPr lvl="1" eaLnBrk="1" hangingPunct="1">
              <a:buFont typeface="Wingdings" pitchFamily="2" charset="2"/>
              <a:buChar char="§"/>
              <a:defRPr/>
            </a:pPr>
            <a:r>
              <a:rPr lang="en-US" sz="2000" dirty="0" smtClean="0">
                <a:solidFill>
                  <a:schemeClr val="tx1">
                    <a:lumMod val="85000"/>
                    <a:lumOff val="15000"/>
                  </a:schemeClr>
                </a:solidFill>
              </a:rPr>
              <a:t>Speaking with Vocal Variety</a:t>
            </a:r>
          </a:p>
          <a:p>
            <a:pPr lvl="2" eaLnBrk="1" hangingPunct="1">
              <a:buFont typeface="Wingdings" pitchFamily="2" charset="2"/>
              <a:buChar char="Ø"/>
              <a:defRPr/>
            </a:pPr>
            <a:r>
              <a:rPr lang="en-US" dirty="0" smtClean="0">
                <a:solidFill>
                  <a:schemeClr val="tx1">
                    <a:lumMod val="85000"/>
                    <a:lumOff val="15000"/>
                  </a:schemeClr>
                </a:solidFill>
              </a:rPr>
              <a:t> </a:t>
            </a:r>
            <a:r>
              <a:rPr lang="en-US" sz="1800" dirty="0" smtClean="0">
                <a:solidFill>
                  <a:schemeClr val="tx1">
                    <a:lumMod val="85000"/>
                    <a:lumOff val="15000"/>
                  </a:schemeClr>
                </a:solidFill>
              </a:rPr>
              <a:t>Pitch Vocal</a:t>
            </a:r>
          </a:p>
          <a:p>
            <a:pPr lvl="2" eaLnBrk="1" hangingPunct="1">
              <a:buFont typeface="Wingdings" pitchFamily="2" charset="2"/>
              <a:buChar char="Ø"/>
              <a:defRPr/>
            </a:pPr>
            <a:r>
              <a:rPr lang="en-US" sz="1800" dirty="0" smtClean="0">
                <a:solidFill>
                  <a:schemeClr val="tx1">
                    <a:lumMod val="85000"/>
                    <a:lumOff val="15000"/>
                  </a:schemeClr>
                </a:solidFill>
              </a:rPr>
              <a:t> Rate </a:t>
            </a:r>
          </a:p>
          <a:p>
            <a:pPr lvl="2" eaLnBrk="1" hangingPunct="1">
              <a:buFont typeface="Wingdings" pitchFamily="2" charset="2"/>
              <a:buChar char="Ø"/>
              <a:defRPr/>
            </a:pPr>
            <a:r>
              <a:rPr lang="en-US" sz="1800" dirty="0" smtClean="0">
                <a:solidFill>
                  <a:schemeClr val="tx1">
                    <a:lumMod val="85000"/>
                    <a:lumOff val="15000"/>
                  </a:schemeClr>
                </a:solidFill>
              </a:rPr>
              <a:t> Pauses</a:t>
            </a:r>
          </a:p>
          <a:p>
            <a:pPr lvl="2" eaLnBrk="1" hangingPunct="1">
              <a:buFont typeface="Wingdings" pitchFamily="2" charset="2"/>
              <a:buChar char="Ø"/>
              <a:defRPr/>
            </a:pPr>
            <a:r>
              <a:rPr lang="en-US" sz="1800" dirty="0" smtClean="0">
                <a:solidFill>
                  <a:schemeClr val="tx1">
                    <a:lumMod val="85000"/>
                    <a:lumOff val="15000"/>
                  </a:schemeClr>
                </a:solidFill>
              </a:rPr>
              <a:t>Silence</a:t>
            </a:r>
          </a:p>
          <a:p>
            <a:pPr eaLnBrk="1" hangingPunct="1">
              <a:defRPr/>
            </a:pPr>
            <a:endParaRPr lang="en-US" dirty="0">
              <a:solidFill>
                <a:schemeClr val="tx1">
                  <a:lumMod val="85000"/>
                  <a:lumOff val="15000"/>
                </a:schemeClr>
              </a:solidFill>
            </a:endParaRPr>
          </a:p>
        </p:txBody>
      </p:sp>
      <p:sp>
        <p:nvSpPr>
          <p:cNvPr id="4" name="Content Placeholder 3"/>
          <p:cNvSpPr>
            <a:spLocks noGrp="1"/>
          </p:cNvSpPr>
          <p:nvPr>
            <p:ph sz="quarter" idx="14"/>
          </p:nvPr>
        </p:nvSpPr>
        <p:spPr>
          <a:xfrm>
            <a:off x="4572000" y="2971800"/>
            <a:ext cx="3822700" cy="1858963"/>
          </a:xfrm>
        </p:spPr>
        <p:txBody>
          <a:bodyPr/>
          <a:lstStyle/>
          <a:p>
            <a:pPr lvl="1" eaLnBrk="1" hangingPunct="1">
              <a:buFont typeface="Wingdings" pitchFamily="2" charset="2"/>
              <a:buChar char="§"/>
              <a:defRPr/>
            </a:pPr>
            <a:r>
              <a:rPr lang="en-US" sz="2000" dirty="0" smtClean="0">
                <a:solidFill>
                  <a:schemeClr val="tx1">
                    <a:lumMod val="85000"/>
                    <a:lumOff val="15000"/>
                  </a:schemeClr>
                </a:solidFill>
              </a:rPr>
              <a:t>Using a microphone</a:t>
            </a:r>
          </a:p>
          <a:p>
            <a:pPr lvl="2" eaLnBrk="1" hangingPunct="1">
              <a:buFont typeface="Wingdings" pitchFamily="2" charset="2"/>
              <a:buChar char="Ø"/>
              <a:defRPr/>
            </a:pPr>
            <a:r>
              <a:rPr lang="en-US" dirty="0" smtClean="0">
                <a:solidFill>
                  <a:schemeClr val="tx1">
                    <a:lumMod val="85000"/>
                    <a:lumOff val="15000"/>
                  </a:schemeClr>
                </a:solidFill>
              </a:rPr>
              <a:t> </a:t>
            </a:r>
            <a:r>
              <a:rPr lang="en-US" sz="1800" dirty="0" err="1" smtClean="0">
                <a:solidFill>
                  <a:schemeClr val="tx1">
                    <a:lumMod val="85000"/>
                    <a:lumOff val="15000"/>
                  </a:schemeClr>
                </a:solidFill>
              </a:rPr>
              <a:t>Lavalier</a:t>
            </a:r>
            <a:r>
              <a:rPr lang="en-US" sz="1800" dirty="0" smtClean="0">
                <a:solidFill>
                  <a:schemeClr val="tx1">
                    <a:lumMod val="85000"/>
                    <a:lumOff val="15000"/>
                  </a:schemeClr>
                </a:solidFill>
              </a:rPr>
              <a:t> microphone</a:t>
            </a:r>
          </a:p>
          <a:p>
            <a:pPr lvl="2" eaLnBrk="1" hangingPunct="1">
              <a:buFont typeface="Wingdings" pitchFamily="2" charset="2"/>
              <a:buChar char="Ø"/>
              <a:defRPr/>
            </a:pPr>
            <a:r>
              <a:rPr lang="en-US" sz="1800" dirty="0" smtClean="0">
                <a:solidFill>
                  <a:schemeClr val="tx1">
                    <a:lumMod val="85000"/>
                    <a:lumOff val="15000"/>
                  </a:schemeClr>
                </a:solidFill>
              </a:rPr>
              <a:t> Boom microphone</a:t>
            </a:r>
          </a:p>
          <a:p>
            <a:pPr lvl="2" eaLnBrk="1" hangingPunct="1">
              <a:buFont typeface="Wingdings" pitchFamily="2" charset="2"/>
              <a:buChar char="Ø"/>
              <a:defRPr/>
            </a:pPr>
            <a:r>
              <a:rPr lang="en-US" sz="1800" dirty="0" smtClean="0">
                <a:solidFill>
                  <a:schemeClr val="tx1">
                    <a:lumMod val="85000"/>
                    <a:lumOff val="15000"/>
                  </a:schemeClr>
                </a:solidFill>
              </a:rPr>
              <a:t> Stationary microphone</a:t>
            </a:r>
          </a:p>
        </p:txBody>
      </p:sp>
      <p:sp>
        <p:nvSpPr>
          <p:cNvPr id="6" name="Rectangle 5"/>
          <p:cNvSpPr/>
          <p:nvPr/>
        </p:nvSpPr>
        <p:spPr>
          <a:xfrm>
            <a:off x="4800600" y="5105400"/>
            <a:ext cx="3213100" cy="461963"/>
          </a:xfrm>
          <a:prstGeom prst="rect">
            <a:avLst/>
          </a:prstGeom>
        </p:spPr>
        <p:txBody>
          <a:bodyPr wrap="none">
            <a:spAutoFit/>
          </a:bodyPr>
          <a:lstStyle/>
          <a:p>
            <a:pPr marL="273050" indent="-273050">
              <a:spcBef>
                <a:spcPct val="20000"/>
              </a:spcBef>
              <a:buClr>
                <a:srgbClr val="D16349"/>
              </a:buClr>
              <a:buSzPct val="100000"/>
              <a:buFont typeface="Symbol" pitchFamily="18" charset="2"/>
              <a:buChar char=""/>
              <a:defRPr/>
            </a:pPr>
            <a:r>
              <a:rPr lang="en-US" sz="2400" b="1" dirty="0">
                <a:solidFill>
                  <a:prstClr val="black">
                    <a:lumMod val="85000"/>
                    <a:lumOff val="15000"/>
                  </a:prstClr>
                </a:solidFill>
                <a:latin typeface="Candara"/>
                <a:cs typeface="+mn-cs"/>
              </a:rPr>
              <a:t>Personal appearance</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86000"/>
            <a:ext cx="7408863" cy="3763963"/>
          </a:xfrm>
        </p:spPr>
        <p:txBody>
          <a:bodyPr/>
          <a:lstStyle/>
          <a:p>
            <a:pPr eaLnBrk="1" hangingPunct="1">
              <a:defRPr/>
            </a:pPr>
            <a:r>
              <a:rPr lang="en-US" dirty="0" smtClean="0">
                <a:solidFill>
                  <a:schemeClr val="tx1">
                    <a:lumMod val="85000"/>
                    <a:lumOff val="15000"/>
                  </a:schemeClr>
                </a:solidFill>
              </a:rPr>
              <a:t>Avoid an ethnocentric mindset</a:t>
            </a:r>
          </a:p>
          <a:p>
            <a:pPr eaLnBrk="1" hangingPunct="1">
              <a:defRPr/>
            </a:pPr>
            <a:r>
              <a:rPr lang="en-US" dirty="0" smtClean="0">
                <a:solidFill>
                  <a:schemeClr val="tx1">
                    <a:lumMod val="85000"/>
                    <a:lumOff val="15000"/>
                  </a:schemeClr>
                </a:solidFill>
              </a:rPr>
              <a:t>Consider using a less dramatic style for predominately high-context listeners</a:t>
            </a:r>
          </a:p>
          <a:p>
            <a:pPr eaLnBrk="1" hangingPunct="1">
              <a:defRPr/>
            </a:pPr>
            <a:r>
              <a:rPr lang="en-US" dirty="0" smtClean="0">
                <a:solidFill>
                  <a:schemeClr val="tx1">
                    <a:lumMod val="85000"/>
                    <a:lumOff val="15000"/>
                  </a:schemeClr>
                </a:solidFill>
              </a:rPr>
              <a:t>Consult with other speakers who have presented to your audience</a:t>
            </a:r>
          </a:p>
          <a:p>
            <a:pPr eaLnBrk="1" hangingPunct="1">
              <a:defRPr/>
            </a:pPr>
            <a:r>
              <a:rPr lang="en-US" dirty="0" smtClean="0">
                <a:solidFill>
                  <a:schemeClr val="tx1">
                    <a:lumMod val="85000"/>
                    <a:lumOff val="15000"/>
                  </a:schemeClr>
                </a:solidFill>
              </a:rPr>
              <a:t>Monitor your level of immediacy with your audience</a:t>
            </a:r>
          </a:p>
          <a:p>
            <a:pPr eaLnBrk="1" hangingPunct="1">
              <a:defRPr/>
            </a:pPr>
            <a:r>
              <a:rPr lang="en-US" dirty="0" smtClean="0">
                <a:solidFill>
                  <a:schemeClr val="tx1">
                    <a:lumMod val="85000"/>
                    <a:lumOff val="15000"/>
                  </a:schemeClr>
                </a:solidFill>
              </a:rPr>
              <a:t>Monitor your expression of emotion</a:t>
            </a:r>
          </a:p>
          <a:p>
            <a:pPr eaLnBrk="1" hangingPunct="1">
              <a:defRPr/>
            </a:pPr>
            <a:r>
              <a:rPr lang="en-US" dirty="0" smtClean="0">
                <a:solidFill>
                  <a:schemeClr val="tx1">
                    <a:lumMod val="85000"/>
                    <a:lumOff val="15000"/>
                  </a:schemeClr>
                </a:solidFill>
              </a:rPr>
              <a:t>Know the code</a:t>
            </a:r>
          </a:p>
          <a:p>
            <a:pPr eaLnBrk="1" hangingPunct="1">
              <a:defRPr/>
            </a:pPr>
            <a:r>
              <a:rPr lang="en-US" dirty="0" smtClean="0">
                <a:solidFill>
                  <a:schemeClr val="tx1">
                    <a:lumMod val="85000"/>
                    <a:lumOff val="15000"/>
                  </a:schemeClr>
                </a:solidFill>
              </a:rPr>
              <a:t>Prepare for working with a translator</a:t>
            </a:r>
            <a:endParaRPr lang="en-US" dirty="0">
              <a:solidFill>
                <a:schemeClr val="tx1">
                  <a:lumMod val="85000"/>
                  <a:lumOff val="15000"/>
                </a:schemeClr>
              </a:solidFill>
            </a:endParaRPr>
          </a:p>
        </p:txBody>
      </p:sp>
      <p:sp>
        <p:nvSpPr>
          <p:cNvPr id="28674" name="Title 2"/>
          <p:cNvSpPr>
            <a:spLocks noGrp="1"/>
          </p:cNvSpPr>
          <p:nvPr>
            <p:ph type="title"/>
          </p:nvPr>
        </p:nvSpPr>
        <p:spPr/>
        <p:txBody>
          <a:bodyPr/>
          <a:lstStyle/>
          <a:p>
            <a:pPr eaLnBrk="1" hangingPunct="1"/>
            <a:r>
              <a:rPr lang="en-US" b="1" smtClean="0">
                <a:solidFill>
                  <a:srgbClr val="002060"/>
                </a:solidFill>
              </a:rPr>
              <a:t>Audience Diversity and Delivery</a:t>
            </a: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b="1" smtClean="0">
                <a:solidFill>
                  <a:srgbClr val="002060"/>
                </a:solidFill>
              </a:rPr>
              <a:t>Rehearsing Your Speech: Some Final Tips</a:t>
            </a:r>
          </a:p>
        </p:txBody>
      </p:sp>
      <p:sp>
        <p:nvSpPr>
          <p:cNvPr id="3" name="Content Placeholder 2"/>
          <p:cNvSpPr>
            <a:spLocks noGrp="1"/>
          </p:cNvSpPr>
          <p:nvPr>
            <p:ph sz="quarter" idx="13"/>
          </p:nvPr>
        </p:nvSpPr>
        <p:spPr>
          <a:xfrm>
            <a:off x="457200" y="2679700"/>
            <a:ext cx="3822700" cy="3446463"/>
          </a:xfrm>
        </p:spPr>
        <p:txBody>
          <a:bodyPr/>
          <a:lstStyle/>
          <a:p>
            <a:pPr eaLnBrk="1" hangingPunct="1">
              <a:defRPr/>
            </a:pPr>
            <a:r>
              <a:rPr lang="en-US" sz="2300" dirty="0" smtClean="0">
                <a:solidFill>
                  <a:schemeClr val="tx1">
                    <a:lumMod val="85000"/>
                    <a:lumOff val="15000"/>
                  </a:schemeClr>
                </a:solidFill>
              </a:rPr>
              <a:t>Give yourself enough time</a:t>
            </a:r>
          </a:p>
          <a:p>
            <a:pPr eaLnBrk="1" hangingPunct="1">
              <a:defRPr/>
            </a:pPr>
            <a:r>
              <a:rPr lang="en-US" sz="2300" dirty="0" smtClean="0">
                <a:solidFill>
                  <a:schemeClr val="tx1">
                    <a:lumMod val="85000"/>
                    <a:lumOff val="15000"/>
                  </a:schemeClr>
                </a:solidFill>
              </a:rPr>
              <a:t>Practice before making speaking notes</a:t>
            </a:r>
          </a:p>
          <a:p>
            <a:pPr eaLnBrk="1" hangingPunct="1">
              <a:defRPr/>
            </a:pPr>
            <a:r>
              <a:rPr lang="en-US" sz="2300" dirty="0" smtClean="0">
                <a:solidFill>
                  <a:schemeClr val="tx1">
                    <a:lumMod val="85000"/>
                    <a:lumOff val="15000"/>
                  </a:schemeClr>
                </a:solidFill>
              </a:rPr>
              <a:t>Time your speech</a:t>
            </a:r>
          </a:p>
          <a:p>
            <a:pPr eaLnBrk="1" hangingPunct="1">
              <a:defRPr/>
            </a:pPr>
            <a:r>
              <a:rPr lang="en-US" sz="2300" dirty="0" smtClean="0">
                <a:solidFill>
                  <a:schemeClr val="tx1">
                    <a:lumMod val="85000"/>
                    <a:lumOff val="15000"/>
                  </a:schemeClr>
                </a:solidFill>
              </a:rPr>
              <a:t>Prepare your speaking notes</a:t>
            </a:r>
          </a:p>
          <a:p>
            <a:pPr eaLnBrk="1" hangingPunct="1">
              <a:defRPr/>
            </a:pPr>
            <a:r>
              <a:rPr lang="en-US" sz="2300" dirty="0" smtClean="0">
                <a:solidFill>
                  <a:schemeClr val="tx1">
                    <a:lumMod val="85000"/>
                    <a:lumOff val="15000"/>
                  </a:schemeClr>
                </a:solidFill>
              </a:rPr>
              <a:t>Rehearse your speech standing up</a:t>
            </a:r>
            <a:endParaRPr lang="en-US" sz="2300" dirty="0">
              <a:solidFill>
                <a:schemeClr val="tx1">
                  <a:lumMod val="85000"/>
                  <a:lumOff val="15000"/>
                </a:schemeClr>
              </a:solidFill>
            </a:endParaRPr>
          </a:p>
        </p:txBody>
      </p:sp>
      <p:sp>
        <p:nvSpPr>
          <p:cNvPr id="4" name="Content Placeholder 3"/>
          <p:cNvSpPr>
            <a:spLocks noGrp="1"/>
          </p:cNvSpPr>
          <p:nvPr>
            <p:ph sz="quarter" idx="14"/>
          </p:nvPr>
        </p:nvSpPr>
        <p:spPr>
          <a:xfrm>
            <a:off x="4645025" y="2679700"/>
            <a:ext cx="3822700" cy="3446463"/>
          </a:xfrm>
        </p:spPr>
        <p:txBody>
          <a:bodyPr/>
          <a:lstStyle/>
          <a:p>
            <a:pPr eaLnBrk="1" hangingPunct="1">
              <a:defRPr/>
            </a:pPr>
            <a:r>
              <a:rPr lang="en-US" sz="2300" dirty="0" smtClean="0">
                <a:solidFill>
                  <a:schemeClr val="tx1">
                    <a:lumMod val="85000"/>
                    <a:lumOff val="15000"/>
                  </a:schemeClr>
                </a:solidFill>
              </a:rPr>
              <a:t>Rehearse with an audience</a:t>
            </a:r>
          </a:p>
          <a:p>
            <a:pPr eaLnBrk="1" hangingPunct="1">
              <a:defRPr/>
            </a:pPr>
            <a:r>
              <a:rPr lang="en-US" sz="2300" dirty="0" smtClean="0">
                <a:solidFill>
                  <a:schemeClr val="tx1">
                    <a:lumMod val="85000"/>
                    <a:lumOff val="15000"/>
                  </a:schemeClr>
                </a:solidFill>
              </a:rPr>
              <a:t>Record your rehearsals</a:t>
            </a:r>
          </a:p>
          <a:p>
            <a:pPr eaLnBrk="1" hangingPunct="1">
              <a:defRPr/>
            </a:pPr>
            <a:r>
              <a:rPr lang="en-US" sz="2300" dirty="0" smtClean="0">
                <a:solidFill>
                  <a:schemeClr val="tx1">
                    <a:lumMod val="85000"/>
                    <a:lumOff val="15000"/>
                  </a:schemeClr>
                </a:solidFill>
              </a:rPr>
              <a:t>Rehearse using all of your presentation aids</a:t>
            </a:r>
          </a:p>
          <a:p>
            <a:pPr eaLnBrk="1" hangingPunct="1">
              <a:defRPr/>
            </a:pPr>
            <a:r>
              <a:rPr lang="en-US" sz="2300" dirty="0" smtClean="0">
                <a:solidFill>
                  <a:schemeClr val="tx1">
                    <a:lumMod val="85000"/>
                    <a:lumOff val="15000"/>
                  </a:schemeClr>
                </a:solidFill>
              </a:rPr>
              <a:t>Be realistic; recreate as much as possible the speaking situation</a:t>
            </a:r>
          </a:p>
          <a:p>
            <a:pPr eaLnBrk="1" hangingPunct="1">
              <a:defRPr/>
            </a:pPr>
            <a:r>
              <a:rPr lang="en-US" sz="2300" dirty="0" smtClean="0">
                <a:solidFill>
                  <a:schemeClr val="tx1">
                    <a:lumMod val="85000"/>
                    <a:lumOff val="15000"/>
                  </a:schemeClr>
                </a:solidFill>
              </a:rPr>
              <a:t>Practice good delivery skills</a:t>
            </a:r>
            <a:endParaRPr lang="en-US" sz="2300" dirty="0">
              <a:solidFill>
                <a:schemeClr val="tx1">
                  <a:lumMod val="85000"/>
                  <a:lumOff val="15000"/>
                </a:schemeClr>
              </a:solidFill>
            </a:endParaRPr>
          </a:p>
        </p:txBody>
      </p:sp>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275</TotalTime>
  <Words>3499</Words>
  <Application>Microsoft Office PowerPoint</Application>
  <PresentationFormat>On-screen Show (4:3)</PresentationFormat>
  <Paragraphs>163</Paragraphs>
  <Slides>11</Slides>
  <Notes>11</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11</vt:i4>
      </vt:variant>
    </vt:vector>
  </HeadingPairs>
  <TitlesOfParts>
    <vt:vector size="28" baseType="lpstr">
      <vt:lpstr>Arial</vt:lpstr>
      <vt:lpstr>Candara</vt:lpstr>
      <vt:lpstr>Symbol</vt:lpstr>
      <vt:lpstr>Calibri</vt:lpstr>
      <vt:lpstr>Wingdings</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The Power of Speech Delivery</vt:lpstr>
      <vt:lpstr>Methods of Delivery</vt:lpstr>
      <vt:lpstr>Characteristics of Effective Delivery</vt:lpstr>
      <vt:lpstr>Characteristics of Effective Delivery</vt:lpstr>
      <vt:lpstr>Audience Diversity and Delivery</vt:lpstr>
      <vt:lpstr>Rehearsing Your Speech: Some Final Tips</vt:lpstr>
      <vt:lpstr>Delivering Your Speech</vt:lpstr>
      <vt:lpstr>Responding to Questions</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53</cp:revision>
  <dcterms:created xsi:type="dcterms:W3CDTF">2011-09-26T15:18:24Z</dcterms:created>
  <dcterms:modified xsi:type="dcterms:W3CDTF">2011-11-14T16:09:37Z</dcterms:modified>
</cp:coreProperties>
</file>