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82" r:id="rId2"/>
    <p:sldId id="256" r:id="rId3"/>
    <p:sldId id="273" r:id="rId4"/>
    <p:sldId id="274" r:id="rId5"/>
    <p:sldId id="277" r:id="rId6"/>
    <p:sldId id="278" r:id="rId7"/>
    <p:sldId id="275" r:id="rId8"/>
    <p:sldId id="279" r:id="rId9"/>
    <p:sldId id="281" r:id="rId10"/>
  </p:sldIdLst>
  <p:sldSz cx="9144000" cy="6858000" type="screen4x3"/>
  <p:notesSz cx="6858000" cy="9144000"/>
  <p:custDataLst>
    <p:tags r:id="rId12"/>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938" autoAdjust="0"/>
  </p:normalViewPr>
  <p:slideViewPr>
    <p:cSldViewPr>
      <p:cViewPr varScale="1">
        <p:scale>
          <a:sx n="65" d="100"/>
          <a:sy n="65" d="100"/>
        </p:scale>
        <p:origin x="-726" y="-96"/>
      </p:cViewPr>
      <p:guideLst>
        <p:guide orient="horz" pos="2160"/>
        <p:guide pos="2880"/>
      </p:guideLst>
    </p:cSldViewPr>
  </p:slideViewPr>
  <p:notesTextViewPr>
    <p:cViewPr>
      <p:scale>
        <a:sx n="1" d="1"/>
        <a:sy n="1" d="1"/>
      </p:scale>
      <p:origin x="0" y="0"/>
    </p:cViewPr>
  </p:notesTextViewPr>
  <p:notesViewPr>
    <p:cSldViewPr>
      <p:cViewPr varScale="1">
        <p:scale>
          <a:sx n="80" d="100"/>
          <a:sy n="80" d="100"/>
        </p:scale>
        <p:origin x="-1974"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880A53C-4F7C-41A0-967C-37A220D886A9}" type="datetimeFigureOut">
              <a:rPr lang="en-US"/>
              <a:pPr>
                <a:defRPr/>
              </a:pPr>
              <a:t>11/14/2011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7DC6EDE-833C-4452-9884-061BC7434C0E}"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9913B3C3-261F-4661-A2EA-D33CD73D4685}" type="slidenum">
              <a:rPr lang="en-US" sz="1200"/>
              <a:pPr algn="r"/>
              <a:t>1</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u="sng" smtClean="0"/>
              <a:t>Chapter Overview:</a:t>
            </a:r>
          </a:p>
          <a:p>
            <a:pPr eaLnBrk="1" hangingPunct="1">
              <a:spcBef>
                <a:spcPct val="0"/>
              </a:spcBef>
              <a:buFontTx/>
              <a:buChar char="•"/>
            </a:pPr>
            <a:r>
              <a:rPr lang="en-US" smtClean="0"/>
              <a:t>Developing Your Preparation Outline</a:t>
            </a:r>
          </a:p>
          <a:p>
            <a:pPr eaLnBrk="1" hangingPunct="1">
              <a:spcBef>
                <a:spcPct val="0"/>
              </a:spcBef>
              <a:buFontTx/>
              <a:buChar char="•"/>
            </a:pPr>
            <a:r>
              <a:rPr lang="en-US" smtClean="0"/>
              <a:t>Revising Your Speech</a:t>
            </a:r>
          </a:p>
          <a:p>
            <a:pPr eaLnBrk="1" hangingPunct="1">
              <a:buFontTx/>
              <a:buChar char="•"/>
            </a:pPr>
            <a:r>
              <a:rPr lang="en-US" smtClean="0"/>
              <a:t>Developing Your Delivery Outline and Speaking Notes</a:t>
            </a:r>
            <a:endParaRPr lang="en-US" b="1" u="sng"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2EF461A-1C15-4B9D-9D77-6A62E52AF93D}" type="slidenum">
              <a:rPr lang="en-US">
                <a:cs typeface="Arial" charset="0"/>
              </a:rPr>
              <a:pPr fontAlgn="base">
                <a:spcBef>
                  <a:spcPct val="0"/>
                </a:spcBef>
                <a:spcAft>
                  <a:spcPct val="0"/>
                </a:spcAft>
                <a:defRPr/>
              </a:pPr>
              <a:t>2</a:t>
            </a:fld>
            <a:endParaRPr lang="en-US" dirty="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3E2BB637-CE09-44AF-8446-068007D29A45}"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eaLnBrk="1" hangingPunct="1">
              <a:defRPr/>
            </a:pPr>
            <a:r>
              <a:rPr lang="en-US" sz="1100" b="1" u="sng" dirty="0" smtClean="0"/>
              <a:t>NOTES:  </a:t>
            </a:r>
            <a:r>
              <a:rPr lang="en-US" sz="1100" dirty="0" smtClean="0"/>
              <a:t>Although few speeches are written paragraph form, most speakers develop a detailed preparation outline that includes main ideas, subpoints, and supporting material. It may also include the specific purpose, introduction, blueprint, signposts, and conclusion. To begin your outlining task, you might try a technique known as mapping, or clustering. Write on a sheet of paper all the main ideas, subpoints, and supporting material for the speech. Then use geometric shapes and arrows to indicate the logical relationships among them, as shown in </a:t>
            </a:r>
            <a:r>
              <a:rPr lang="en-US" sz="1100" b="1" dirty="0" smtClean="0"/>
              <a:t>Figure 11.1 (next slide).</a:t>
            </a:r>
          </a:p>
          <a:p>
            <a:pPr marL="228600" indent="-228600" eaLnBrk="1" hangingPunct="1">
              <a:buFontTx/>
              <a:buAutoNum type="arabicPeriod"/>
              <a:defRPr/>
            </a:pPr>
            <a:r>
              <a:rPr lang="en-US" sz="1100" dirty="0" smtClean="0"/>
              <a:t>Unless you write complete sentences, you will have trouble judging the coherence of the speech. Moreover, complete sentences will help during your early rehearsals.</a:t>
            </a:r>
          </a:p>
          <a:p>
            <a:pPr marL="228600" indent="-228600" eaLnBrk="1" hangingPunct="1">
              <a:buFontTx/>
              <a:buAutoNum type="arabicPeriod"/>
              <a:defRPr/>
            </a:pPr>
            <a:r>
              <a:rPr lang="en-US" sz="1100" dirty="0" smtClean="0"/>
              <a:t>Although you did not have to use standard outline form when you began to outline your ideas, you need to do so now. Standard outline form lets you see at a glance the exact relationships among various main ideas, subpoints, and supporting material in your speech. It is an important tool for evaluating your speech as well as a requirement in many public-speaking courses. An instructor who requires speech outlines will generally expect standard outline form. To produce a correct outline, follow the instructions given here and summarized in Figure 11.2.</a:t>
            </a:r>
          </a:p>
          <a:p>
            <a:pPr marL="228600" indent="-228600" eaLnBrk="1" hangingPunct="1">
              <a:buFontTx/>
              <a:buAutoNum type="arabicPeriod"/>
              <a:defRPr/>
            </a:pPr>
            <a:r>
              <a:rPr lang="en-US" sz="1100" dirty="0" smtClean="0"/>
              <a:t>Unless your instructor directs you to do otherwise, do not work the specific purpose into the outline itself. Instead, label it and place it at the top of the outline. Your specific purpose can serve as a yardstick by which to measure the relevance of each main idea, sub-point, and piece of supporting material.</a:t>
            </a:r>
          </a:p>
          <a:p>
            <a:pPr marL="228600" indent="-228600" eaLnBrk="1" hangingPunct="1">
              <a:buFontTx/>
              <a:buAutoNum type="arabicPeriod"/>
              <a:defRPr/>
            </a:pPr>
            <a:r>
              <a:rPr lang="en-US" sz="1100" dirty="0" smtClean="0"/>
              <a:t>Add the Blueprint, Key Signposts, and an Introduction and Conclusion to Your Outline Place the introduction after the specific purpose, the blueprint immediately following the introduction, the conclusion after the outline of the body of the speech, and other signposts within the outline. Follow your instructor’s guidelines for incorporating these elements into your numbering system.</a:t>
            </a:r>
          </a:p>
          <a:p>
            <a:pPr marL="228600" indent="-228600" eaLnBrk="1" hangingPunct="1">
              <a:buFontTx/>
              <a:buAutoNum type="arabicPeriod"/>
              <a:defRPr/>
            </a:pPr>
            <a:endParaRPr lang="en-US" sz="1100" b="1" dirty="0"/>
          </a:p>
        </p:txBody>
      </p:sp>
      <p:sp>
        <p:nvSpPr>
          <p:cNvPr id="4" name="Slide Number Placeholder 3"/>
          <p:cNvSpPr>
            <a:spLocks noGrp="1"/>
          </p:cNvSpPr>
          <p:nvPr>
            <p:ph type="sldNum" sz="quarter" idx="5"/>
          </p:nvPr>
        </p:nvSpPr>
        <p:spPr/>
        <p:txBody>
          <a:bodyPr/>
          <a:lstStyle/>
          <a:p>
            <a:pPr>
              <a:defRPr/>
            </a:pPr>
            <a:fld id="{5930C270-AE18-41D9-A3B9-24D1AE9EC7B9}"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b="1" u="sng" smtClean="0"/>
              <a:t>NOTES:</a:t>
            </a:r>
            <a:r>
              <a:rPr lang="en-US" smtClean="0"/>
              <a:t> Figure 11.1 A map that shows the relationships among each of a speaker’s three main ideas and their subpoints. Main ideas are enclosed by rectangles; subpoints, by ovals. Supporting material could be indicated by another shape and connected to the appropriate subpoints.</a:t>
            </a:r>
            <a:endParaRPr lang="en-US" b="1" u="sng" smtClean="0"/>
          </a:p>
        </p:txBody>
      </p:sp>
      <p:sp>
        <p:nvSpPr>
          <p:cNvPr id="4" name="Slide Number Placeholder 3"/>
          <p:cNvSpPr>
            <a:spLocks noGrp="1"/>
          </p:cNvSpPr>
          <p:nvPr>
            <p:ph type="sldNum" sz="quarter" idx="5"/>
          </p:nvPr>
        </p:nvSpPr>
        <p:spPr/>
        <p:txBody>
          <a:bodyPr/>
          <a:lstStyle/>
          <a:p>
            <a:pPr>
              <a:defRPr/>
            </a:pPr>
            <a:fld id="{1045BB7B-9452-416C-9BA8-8049AE82D8AA}"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b="1" u="sng" smtClean="0"/>
              <a:t>NOTES:</a:t>
            </a:r>
            <a:r>
              <a:rPr lang="en-US" b="1" smtClean="0"/>
              <a:t> </a:t>
            </a:r>
            <a:r>
              <a:rPr lang="en-US" smtClean="0"/>
              <a:t>Figure 11.2 Use this summary as a reminder of the rules of proper outlining when you write your preparation outline.</a:t>
            </a:r>
            <a:endParaRPr lang="en-US" b="1" u="sng" smtClean="0"/>
          </a:p>
        </p:txBody>
      </p:sp>
      <p:sp>
        <p:nvSpPr>
          <p:cNvPr id="4" name="Slide Number Placeholder 3"/>
          <p:cNvSpPr>
            <a:spLocks noGrp="1"/>
          </p:cNvSpPr>
          <p:nvPr>
            <p:ph type="sldNum" sz="quarter" idx="5"/>
          </p:nvPr>
        </p:nvSpPr>
        <p:spPr/>
        <p:txBody>
          <a:bodyPr/>
          <a:lstStyle/>
          <a:p>
            <a:pPr>
              <a:defRPr/>
            </a:pPr>
            <a:fld id="{52BBAC6A-ABE0-4FBA-81C9-D5A463664590}"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eaLnBrk="1" hangingPunct="1">
              <a:defRPr/>
            </a:pPr>
            <a:r>
              <a:rPr lang="en-US" b="1" u="sng" dirty="0" smtClean="0"/>
              <a:t>NOTES: </a:t>
            </a:r>
            <a:r>
              <a:rPr lang="en-US" dirty="0" smtClean="0"/>
              <a:t>Often, when you rehearse using your preparation outline, you discover that you’ve got too much information. You have to cut your speech. Here are a few tips to help you revise a speech that is too long: </a:t>
            </a:r>
          </a:p>
          <a:p>
            <a:pPr marL="228600" indent="-228600" eaLnBrk="1" hangingPunct="1">
              <a:buFontTx/>
              <a:buAutoNum type="arabicPeriod"/>
              <a:defRPr/>
            </a:pPr>
            <a:r>
              <a:rPr lang="en-US" dirty="0" smtClean="0"/>
              <a:t>Review your specific purpose.</a:t>
            </a:r>
          </a:p>
          <a:p>
            <a:pPr marL="228600" indent="-228600" eaLnBrk="1" hangingPunct="1">
              <a:buFontTx/>
              <a:buAutoNum type="arabicPeriod"/>
              <a:defRPr/>
            </a:pPr>
            <a:r>
              <a:rPr lang="en-US" dirty="0" smtClean="0"/>
              <a:t>Consider your audience.</a:t>
            </a:r>
          </a:p>
          <a:p>
            <a:pPr marL="228600" indent="-228600" eaLnBrk="1" hangingPunct="1">
              <a:buFontTx/>
              <a:buAutoNum type="arabicPeriod"/>
              <a:defRPr/>
            </a:pPr>
            <a:r>
              <a:rPr lang="en-US" dirty="0" smtClean="0"/>
              <a:t>Keep only the best supporting material.</a:t>
            </a:r>
          </a:p>
          <a:p>
            <a:pPr marL="228600" indent="-228600" eaLnBrk="1" hangingPunct="1">
              <a:buFontTx/>
              <a:buAutoNum type="arabicPeriod"/>
              <a:defRPr/>
            </a:pPr>
            <a:r>
              <a:rPr lang="en-US" dirty="0" smtClean="0"/>
              <a:t>Look at your introduction and conclusion. Your introduction should generally take up about 10 percent of your speaking time; another 10 percent should go to your conclusion.</a:t>
            </a:r>
          </a:p>
          <a:p>
            <a:pPr marL="228600" indent="-228600" eaLnBrk="1" hangingPunct="1">
              <a:buFontTx/>
              <a:buAutoNum type="arabicPeriod"/>
              <a:defRPr/>
            </a:pPr>
            <a:r>
              <a:rPr lang="en-US" dirty="0" smtClean="0"/>
              <a:t>Ask a listener to help you cut. It’s often easier to have someone else help you cut material.</a:t>
            </a:r>
            <a:endParaRPr lang="en-US" b="1" u="sng" dirty="0"/>
          </a:p>
        </p:txBody>
      </p:sp>
      <p:sp>
        <p:nvSpPr>
          <p:cNvPr id="4" name="Slide Number Placeholder 3"/>
          <p:cNvSpPr>
            <a:spLocks noGrp="1"/>
          </p:cNvSpPr>
          <p:nvPr>
            <p:ph type="sldNum" sz="quarter" idx="5"/>
          </p:nvPr>
        </p:nvSpPr>
        <p:spPr/>
        <p:txBody>
          <a:bodyPr/>
          <a:lstStyle/>
          <a:p>
            <a:pPr>
              <a:defRPr/>
            </a:pPr>
            <a:fld id="{81F7365F-8822-430A-88F1-995ADC796AB5}"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b="1" u="sng" smtClean="0"/>
              <a:t>NOTES:  </a:t>
            </a:r>
            <a:r>
              <a:rPr lang="en-US" smtClean="0"/>
              <a:t>A delivery outline, as the name implies, is meant to give you all that you will need to present your speech in the way you have planned and rehearsed. However, it should not be so detailed that it encourages you to read the outline rather than speak to your audience.</a:t>
            </a:r>
            <a:endParaRPr lang="en-US" b="1" u="sng" smtClean="0"/>
          </a:p>
        </p:txBody>
      </p:sp>
      <p:sp>
        <p:nvSpPr>
          <p:cNvPr id="4" name="Slide Number Placeholder 3"/>
          <p:cNvSpPr>
            <a:spLocks noGrp="1"/>
          </p:cNvSpPr>
          <p:nvPr>
            <p:ph type="sldNum" sz="quarter" idx="5"/>
          </p:nvPr>
        </p:nvSpPr>
        <p:spPr/>
        <p:txBody>
          <a:bodyPr/>
          <a:lstStyle/>
          <a:p>
            <a:pPr>
              <a:defRPr/>
            </a:pPr>
            <a:fld id="{AA120D2B-70D6-4D54-A27B-2C21CF8F0E79}"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b="1" u="sng" smtClean="0"/>
              <a:t>NOTES:  </a:t>
            </a:r>
            <a:r>
              <a:rPr lang="en-US" smtClean="0"/>
              <a:t>Many speakers find paper difficult to handle quietly, so they transfer their delivery outlines to note cards. Note cards are small enough to hold in one hand, if necessary, and stiff enough not to rustle. The How To box tells you how to make the best use of note cards.</a:t>
            </a:r>
            <a:endParaRPr lang="en-US" b="1" u="sng" smtClean="0"/>
          </a:p>
        </p:txBody>
      </p:sp>
      <p:sp>
        <p:nvSpPr>
          <p:cNvPr id="4" name="Slide Number Placeholder 3"/>
          <p:cNvSpPr>
            <a:spLocks noGrp="1"/>
          </p:cNvSpPr>
          <p:nvPr>
            <p:ph type="sldNum" sz="quarter" idx="5"/>
          </p:nvPr>
        </p:nvSpPr>
        <p:spPr/>
        <p:txBody>
          <a:bodyPr/>
          <a:lstStyle/>
          <a:p>
            <a:pPr>
              <a:defRPr/>
            </a:pPr>
            <a:fld id="{0325D356-2104-4E5C-B1C0-A20B8ACEAC68}"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0"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1"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Date Placeholder 3"/>
          <p:cNvSpPr>
            <a:spLocks noGrp="1"/>
          </p:cNvSpPr>
          <p:nvPr>
            <p:ph type="dt" sz="half" idx="10"/>
          </p:nvPr>
        </p:nvSpPr>
        <p:spPr/>
        <p:txBody>
          <a:bodyPr/>
          <a:lstStyle>
            <a:lvl1pPr>
              <a:defRPr/>
            </a:lvl1pPr>
          </a:lstStyle>
          <a:p>
            <a:pPr>
              <a:defRPr/>
            </a:pPr>
            <a:fld id="{C17E732F-2A56-4990-9794-2F0B9C6B3E8B}" type="datetime1">
              <a:rPr lang="en-US"/>
              <a:pPr>
                <a:defRPr/>
              </a:pPr>
              <a:t>11/14/2011</a:t>
            </a:fld>
            <a:endParaRPr lang="en-US" dirty="0"/>
          </a:p>
        </p:txBody>
      </p:sp>
    </p:spTree>
  </p:cSld>
  <p:clrMapOvr>
    <a:masterClrMapping/>
  </p:clrMapOvr>
  <p:transition spd="slow">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5"/>
          <p:cNvGrpSpPr>
            <a:grpSpLocks noChangeAspect="1"/>
          </p:cNvGrpSpPr>
          <p:nvPr/>
        </p:nvGrpSpPr>
        <p:grpSpPr bwMode="auto">
          <a:xfrm>
            <a:off x="211138" y="1679575"/>
            <a:ext cx="8723312" cy="1330325"/>
            <a:chOff x="-3905251" y="4294188"/>
            <a:chExt cx="13027839" cy="1892300"/>
          </a:xfrm>
        </p:grpSpPr>
        <p:sp>
          <p:nvSpPr>
            <p:cNvPr id="6"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0"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1"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3"/>
          <p:cNvSpPr>
            <a:spLocks noGrp="1"/>
          </p:cNvSpPr>
          <p:nvPr>
            <p:ph type="dt" sz="half" idx="10"/>
          </p:nvPr>
        </p:nvSpPr>
        <p:spPr/>
        <p:txBody>
          <a:bodyPr/>
          <a:lstStyle>
            <a:lvl1pPr>
              <a:defRPr/>
            </a:lvl1pPr>
          </a:lstStyle>
          <a:p>
            <a:pPr>
              <a:defRPr/>
            </a:pPr>
            <a:fld id="{651C33B6-17CD-46DF-AEBA-17DFE0CFBB43}" type="datetime1">
              <a:rPr lang="en-US"/>
              <a:pPr>
                <a:defRPr/>
              </a:pPr>
              <a:t>11/14/2011</a:t>
            </a:fld>
            <a:endParaRPr lang="en-US" dirty="0"/>
          </a:p>
        </p:txBody>
      </p:sp>
    </p:spTree>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1"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3"/>
          <p:cNvSpPr>
            <a:spLocks noGrp="1"/>
          </p:cNvSpPr>
          <p:nvPr>
            <p:ph type="dt" sz="half" idx="10"/>
          </p:nvPr>
        </p:nvSpPr>
        <p:spPr/>
        <p:txBody>
          <a:bodyPr/>
          <a:lstStyle>
            <a:lvl1pPr>
              <a:defRPr/>
            </a:lvl1pPr>
          </a:lstStyle>
          <a:p>
            <a:pPr>
              <a:defRPr/>
            </a:pPr>
            <a:fld id="{E280AD08-3BF0-4747-915F-60F59119B7DB}" type="datetime1">
              <a:rPr lang="en-US"/>
              <a:pPr>
                <a:defRPr/>
              </a:pPr>
              <a:t>11/14/2011</a:t>
            </a:fld>
            <a:endParaRPr lang="en-US" dirty="0"/>
          </a:p>
        </p:txBody>
      </p:sp>
    </p:spTree>
  </p:cSld>
  <p:clrMapOvr>
    <a:masterClrMapping/>
  </p:clrMapOvr>
  <p:transition spd="slow">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5"/>
          <p:cNvGrpSpPr>
            <a:grpSpLocks noChangeAspect="1"/>
          </p:cNvGrpSpPr>
          <p:nvPr/>
        </p:nvGrpSpPr>
        <p:grpSpPr bwMode="auto">
          <a:xfrm>
            <a:off x="211138" y="1679575"/>
            <a:ext cx="8723312" cy="1330325"/>
            <a:chOff x="-3905251" y="4294188"/>
            <a:chExt cx="13027839" cy="1892300"/>
          </a:xfrm>
        </p:grpSpPr>
        <p:sp>
          <p:nvSpPr>
            <p:cNvPr id="6"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2"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13" name="Date Placeholder 3"/>
          <p:cNvSpPr>
            <a:spLocks noGrp="1"/>
          </p:cNvSpPr>
          <p:nvPr>
            <p:ph type="dt" sz="half" idx="10"/>
          </p:nvPr>
        </p:nvSpPr>
        <p:spPr/>
        <p:txBody>
          <a:bodyPr/>
          <a:lstStyle>
            <a:lvl1pPr>
              <a:defRPr/>
            </a:lvl1pPr>
          </a:lstStyle>
          <a:p>
            <a:pPr>
              <a:defRPr/>
            </a:pPr>
            <a:fld id="{9FE86CDA-D4DA-445B-9068-AA1E567CCB21}" type="datetime1">
              <a:rPr lang="en-US"/>
              <a:pPr>
                <a:defRPr/>
              </a:pPr>
              <a:t>11/14/2011</a:t>
            </a:fld>
            <a:endParaRPr lang="en-US" dirty="0"/>
          </a:p>
        </p:txBody>
      </p:sp>
    </p:spTree>
  </p:cSld>
  <p:clrMapOvr>
    <a:masterClrMapping/>
  </p:clrMapOvr>
  <p:transition spd="slow">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Freeform 14"/>
          <p:cNvSpPr>
            <a:spLocks/>
          </p:cNvSpPr>
          <p:nvPr/>
        </p:nvSpPr>
        <p:spPr bwMode="hidden">
          <a:xfrm>
            <a:off x="6046788" y="4203700"/>
            <a:ext cx="2876550" cy="71437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 name="Freeform 18"/>
          <p:cNvSpPr>
            <a:spLocks/>
          </p:cNvSpPr>
          <p:nvPr/>
        </p:nvSpPr>
        <p:spPr bwMode="hidden">
          <a:xfrm>
            <a:off x="2619375" y="4075113"/>
            <a:ext cx="5545138" cy="850900"/>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 name="Freeform 22"/>
          <p:cNvSpPr>
            <a:spLocks/>
          </p:cNvSpPr>
          <p:nvPr/>
        </p:nvSpPr>
        <p:spPr bwMode="hidden">
          <a:xfrm>
            <a:off x="2828925" y="4087813"/>
            <a:ext cx="5467350" cy="77470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26"/>
          <p:cNvSpPr>
            <a:spLocks/>
          </p:cNvSpPr>
          <p:nvPr/>
        </p:nvSpPr>
        <p:spPr bwMode="hidden">
          <a:xfrm>
            <a:off x="5610225" y="4073525"/>
            <a:ext cx="3306763" cy="652463"/>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9" name="Freeform 10"/>
          <p:cNvSpPr>
            <a:spLocks/>
          </p:cNvSpPr>
          <p:nvPr/>
        </p:nvSpPr>
        <p:spPr bwMode="hidden">
          <a:xfrm>
            <a:off x="211138" y="4059238"/>
            <a:ext cx="8723312" cy="1328737"/>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Date Placeholder 3"/>
          <p:cNvSpPr>
            <a:spLocks noGrp="1"/>
          </p:cNvSpPr>
          <p:nvPr>
            <p:ph type="dt" sz="half" idx="10"/>
          </p:nvPr>
        </p:nvSpPr>
        <p:spPr/>
        <p:txBody>
          <a:bodyPr/>
          <a:lstStyle>
            <a:lvl1pPr>
              <a:defRPr/>
            </a:lvl1pPr>
          </a:lstStyle>
          <a:p>
            <a:pPr>
              <a:defRPr/>
            </a:pPr>
            <a:fld id="{ED31D82D-8329-424F-894B-5ADDE5F80912}" type="datetime1">
              <a:rPr lang="en-US"/>
              <a:pPr>
                <a:defRPr/>
              </a:pPr>
              <a:t>11/14/2011</a:t>
            </a:fld>
            <a:endParaRPr lang="en-US" dirty="0"/>
          </a:p>
        </p:txBody>
      </p:sp>
    </p:spTree>
  </p:cSld>
  <p:clrMapOvr>
    <a:masterClrMapping/>
  </p:clrMapOvr>
  <p:transition spd="slow">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6" name="Group 15"/>
          <p:cNvGrpSpPr>
            <a:grpSpLocks noChangeAspect="1"/>
          </p:cNvGrpSpPr>
          <p:nvPr/>
        </p:nvGrpSpPr>
        <p:grpSpPr bwMode="auto">
          <a:xfrm>
            <a:off x="211138" y="1679575"/>
            <a:ext cx="8723312" cy="1330325"/>
            <a:chOff x="-3905251" y="4294188"/>
            <a:chExt cx="13027839" cy="1892300"/>
          </a:xfrm>
        </p:grpSpPr>
        <p:sp>
          <p:nvSpPr>
            <p:cNvPr id="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2"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3"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4"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Date Placeholder 3"/>
          <p:cNvSpPr>
            <a:spLocks noGrp="1"/>
          </p:cNvSpPr>
          <p:nvPr>
            <p:ph type="dt" sz="half" idx="15"/>
          </p:nvPr>
        </p:nvSpPr>
        <p:spPr/>
        <p:txBody>
          <a:bodyPr/>
          <a:lstStyle>
            <a:lvl1pPr>
              <a:defRPr/>
            </a:lvl1pPr>
          </a:lstStyle>
          <a:p>
            <a:pPr>
              <a:defRPr/>
            </a:pPr>
            <a:fld id="{ACC67CAF-D10C-4DC6-98D4-96ACDB3F89D5}" type="datetime1">
              <a:rPr lang="en-US"/>
              <a:pPr>
                <a:defRPr/>
              </a:pPr>
              <a:t>11/14/2011</a:t>
            </a:fld>
            <a:endParaRPr lang="en-US" dirty="0"/>
          </a:p>
        </p:txBody>
      </p:sp>
    </p:spTree>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8" name="Group 15"/>
          <p:cNvGrpSpPr>
            <a:grpSpLocks noChangeAspect="1"/>
          </p:cNvGrpSpPr>
          <p:nvPr/>
        </p:nvGrpSpPr>
        <p:grpSpPr bwMode="auto">
          <a:xfrm>
            <a:off x="211138" y="1679575"/>
            <a:ext cx="8723312" cy="1330325"/>
            <a:chOff x="-3905251" y="4294188"/>
            <a:chExt cx="13027839" cy="1892300"/>
          </a:xfrm>
        </p:grpSpPr>
        <p:sp>
          <p:nvSpPr>
            <p:cNvPr id="9"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2"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3"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4"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Date Placeholder 3"/>
          <p:cNvSpPr>
            <a:spLocks noGrp="1"/>
          </p:cNvSpPr>
          <p:nvPr>
            <p:ph type="dt" sz="half" idx="10"/>
          </p:nvPr>
        </p:nvSpPr>
        <p:spPr/>
        <p:txBody>
          <a:bodyPr/>
          <a:lstStyle>
            <a:lvl1pPr>
              <a:defRPr/>
            </a:lvl1pPr>
          </a:lstStyle>
          <a:p>
            <a:pPr>
              <a:defRPr/>
            </a:pPr>
            <a:fld id="{5F4D8BF6-5D68-43D4-9EA3-ABA0573EE17C}" type="datetime1">
              <a:rPr lang="en-US"/>
              <a:pPr>
                <a:defRPr/>
              </a:pPr>
              <a:t>11/14/2011</a:t>
            </a:fld>
            <a:endParaRPr lang="en-US" dirty="0"/>
          </a:p>
        </p:txBody>
      </p:sp>
    </p:spTree>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4" name="Group 15"/>
          <p:cNvGrpSpPr>
            <a:grpSpLocks noChangeAspect="1"/>
          </p:cNvGrpSpPr>
          <p:nvPr/>
        </p:nvGrpSpPr>
        <p:grpSpPr bwMode="auto">
          <a:xfrm>
            <a:off x="211138" y="1679575"/>
            <a:ext cx="8723312" cy="1330325"/>
            <a:chOff x="-3905251" y="4294188"/>
            <a:chExt cx="13027839" cy="1892300"/>
          </a:xfrm>
        </p:grpSpPr>
        <p:sp>
          <p:nvSpPr>
            <p:cNvPr id="5"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9"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0"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1" name="Date Placeholder 3"/>
          <p:cNvSpPr>
            <a:spLocks noGrp="1"/>
          </p:cNvSpPr>
          <p:nvPr>
            <p:ph type="dt" sz="half" idx="10"/>
          </p:nvPr>
        </p:nvSpPr>
        <p:spPr/>
        <p:txBody>
          <a:bodyPr/>
          <a:lstStyle>
            <a:lvl1pPr>
              <a:defRPr/>
            </a:lvl1pPr>
          </a:lstStyle>
          <a:p>
            <a:pPr>
              <a:defRPr/>
            </a:pPr>
            <a:fld id="{F2C9DA76-E256-4F6A-84C9-267BF2E02176}" type="datetime1">
              <a:rPr lang="en-US"/>
              <a:pPr>
                <a:defRPr/>
              </a:pPr>
              <a:t>11/14/2011</a:t>
            </a:fld>
            <a:endParaRPr lang="en-US" dirty="0"/>
          </a:p>
        </p:txBody>
      </p:sp>
    </p:spTree>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7"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8"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9"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10" name="Date Placeholder 1"/>
          <p:cNvSpPr>
            <a:spLocks noGrp="1"/>
          </p:cNvSpPr>
          <p:nvPr>
            <p:ph type="dt" sz="half" idx="10"/>
          </p:nvPr>
        </p:nvSpPr>
        <p:spPr/>
        <p:txBody>
          <a:bodyPr/>
          <a:lstStyle>
            <a:lvl1pPr>
              <a:defRPr/>
            </a:lvl1pPr>
          </a:lstStyle>
          <a:p>
            <a:pPr>
              <a:defRPr/>
            </a:pPr>
            <a:fld id="{6BED4C11-CB17-48D6-BE77-9EB72DB80A26}" type="datetime1">
              <a:rPr lang="en-US"/>
              <a:pPr>
                <a:defRPr/>
              </a:pPr>
              <a:t>11/14/2011</a:t>
            </a:fld>
            <a:endParaRPr lang="en-US" dirty="0"/>
          </a:p>
        </p:txBody>
      </p:sp>
    </p:spTree>
  </p:cSld>
  <p:clrMapOvr>
    <a:masterClrMapping/>
  </p:clrMapOvr>
  <p:transition spd="slow">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1"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2"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4"/>
          <p:cNvSpPr>
            <a:spLocks noGrp="1"/>
          </p:cNvSpPr>
          <p:nvPr>
            <p:ph type="dt" sz="half" idx="10"/>
          </p:nvPr>
        </p:nvSpPr>
        <p:spPr/>
        <p:txBody>
          <a:bodyPr/>
          <a:lstStyle>
            <a:lvl1pPr>
              <a:defRPr/>
            </a:lvl1pPr>
          </a:lstStyle>
          <a:p>
            <a:pPr>
              <a:defRPr/>
            </a:pPr>
            <a:fld id="{3E0FBC8C-5657-4A3D-AF52-83542CC4BF9E}" type="datetime1">
              <a:rPr lang="en-US"/>
              <a:pPr>
                <a:defRPr/>
              </a:pPr>
              <a:t>11/14/2011</a:t>
            </a:fld>
            <a:endParaRPr lang="en-US" dirty="0"/>
          </a:p>
        </p:txBody>
      </p:sp>
    </p:spTree>
  </p:cSld>
  <p:clrMapOvr>
    <a:masterClrMapping/>
  </p:clrMapOvr>
  <p:transitio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1"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2"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13" name="Date Placeholder 4"/>
          <p:cNvSpPr>
            <a:spLocks noGrp="1"/>
          </p:cNvSpPr>
          <p:nvPr>
            <p:ph type="dt" sz="half" idx="10"/>
          </p:nvPr>
        </p:nvSpPr>
        <p:spPr/>
        <p:txBody>
          <a:bodyPr/>
          <a:lstStyle>
            <a:lvl1pPr>
              <a:defRPr/>
            </a:lvl1pPr>
          </a:lstStyle>
          <a:p>
            <a:pPr>
              <a:defRPr/>
            </a:pPr>
            <a:fld id="{2125F02C-F4CC-4B3F-B854-9AC9B923F8C0}" type="datetime1">
              <a:rPr lang="en-US"/>
              <a:pPr>
                <a:defRPr/>
              </a:pPr>
              <a:t>11/14/2011</a:t>
            </a:fld>
            <a:endParaRPr lang="en-US" dirty="0"/>
          </a:p>
        </p:txBody>
      </p:sp>
    </p:spTree>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a:solidFill>
                  <a:schemeClr val="tx2"/>
                </a:solidFill>
                <a:latin typeface="+mn-lt"/>
                <a:cs typeface="+mn-cs"/>
              </a:defRPr>
            </a:lvl1pPr>
          </a:lstStyle>
          <a:p>
            <a:pPr>
              <a:defRPr/>
            </a:pPr>
            <a:fld id="{8AF92BB8-1559-42AC-99D8-34546E3EFCDA}" type="datetime1">
              <a:rPr lang="en-US"/>
              <a:pPr>
                <a:defRPr/>
              </a:pPr>
              <a:t>11/14/2011</a:t>
            </a:fld>
            <a:endParaRPr lang="en-US" dirty="0"/>
          </a:p>
        </p:txBody>
      </p:sp>
      <p:sp>
        <p:nvSpPr>
          <p:cNvPr id="1030"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7"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spd="slow">
    <p:split orient="vert"/>
  </p:transition>
  <p:hf sldNum="0" hdr="0" dt="0"/>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2"/>
          <p:cNvSpPr txBox="1">
            <a:spLocks noChangeArrowheads="1"/>
          </p:cNvSpPr>
          <p:nvPr/>
        </p:nvSpPr>
        <p:spPr bwMode="auto">
          <a:xfrm>
            <a:off x="4191000" y="3429000"/>
            <a:ext cx="4648200" cy="1917700"/>
          </a:xfrm>
          <a:prstGeom prst="rect">
            <a:avLst/>
          </a:prstGeom>
          <a:noFill/>
          <a:ln w="9525">
            <a:noFill/>
            <a:miter lim="800000"/>
            <a:headEnd/>
            <a:tailEnd/>
          </a:ln>
        </p:spPr>
        <p:txBody>
          <a:bodyPr>
            <a:spAutoFit/>
          </a:bodyPr>
          <a:lstStyle/>
          <a:p>
            <a:pPr algn="ctr"/>
            <a:r>
              <a:rPr lang="en-US" sz="2400">
                <a:solidFill>
                  <a:srgbClr val="002060"/>
                </a:solidFill>
                <a:latin typeface="Candara" pitchFamily="34" charset="0"/>
              </a:rPr>
              <a:t>PowerPoint™ Presentation Prepared by</a:t>
            </a:r>
          </a:p>
          <a:p>
            <a:pPr algn="ctr"/>
            <a:r>
              <a:rPr lang="en-US" sz="2400">
                <a:solidFill>
                  <a:srgbClr val="002060"/>
                </a:solidFill>
                <a:latin typeface="Candara" pitchFamily="34" charset="0"/>
              </a:rPr>
              <a:t>Diana M. Cooley, Ph.D.</a:t>
            </a:r>
          </a:p>
          <a:p>
            <a:pPr algn="ctr"/>
            <a:r>
              <a:rPr lang="en-US" sz="2400" i="1">
                <a:solidFill>
                  <a:srgbClr val="002060"/>
                </a:solidFill>
                <a:latin typeface="Candara" pitchFamily="34" charset="0"/>
              </a:rPr>
              <a:t>Lone Star College – North Harris </a:t>
            </a:r>
          </a:p>
          <a:p>
            <a:pPr algn="ctr"/>
            <a:r>
              <a:rPr lang="en-US" sz="2400" i="1">
                <a:solidFill>
                  <a:srgbClr val="002060"/>
                </a:solidFill>
                <a:latin typeface="Candara" pitchFamily="34" charset="0"/>
              </a:rPr>
              <a:t>Houston, Texas</a:t>
            </a:r>
          </a:p>
        </p:txBody>
      </p:sp>
      <p:pic>
        <p:nvPicPr>
          <p:cNvPr id="14339" name="Picture 5" descr="COVER_BeebePSHB4"/>
          <p:cNvPicPr>
            <a:picLocks noChangeAspect="1" noChangeArrowheads="1"/>
          </p:cNvPicPr>
          <p:nvPr/>
        </p:nvPicPr>
        <p:blipFill>
          <a:blip r:embed="rId3"/>
          <a:srcRect/>
          <a:stretch>
            <a:fillRect/>
          </a:stretch>
        </p:blipFill>
        <p:spPr bwMode="auto">
          <a:xfrm>
            <a:off x="274638" y="1143000"/>
            <a:ext cx="4098925" cy="510540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1447800"/>
            <a:ext cx="3048000" cy="3232150"/>
          </a:xfrm>
          <a:prstGeom prst="rect">
            <a:avLst/>
          </a:prstGeom>
        </p:spPr>
        <p:txBody>
          <a:bodyPr>
            <a:spAutoFit/>
          </a:bodyPr>
          <a:lstStyle/>
          <a:p>
            <a:pPr algn="ctr" fontAlgn="auto">
              <a:spcBef>
                <a:spcPts val="0"/>
              </a:spcBef>
              <a:spcAft>
                <a:spcPts val="0"/>
              </a:spcAft>
              <a:defRPr/>
            </a:pPr>
            <a:r>
              <a:rPr lang="en-US" sz="3000" b="1" dirty="0">
                <a:solidFill>
                  <a:srgbClr val="002060"/>
                </a:solidFill>
                <a:latin typeface="+mn-lt"/>
                <a:cs typeface="+mn-cs"/>
              </a:rPr>
              <a:t>Chapter 11</a:t>
            </a:r>
          </a:p>
          <a:p>
            <a:pPr algn="ctr" fontAlgn="auto">
              <a:spcBef>
                <a:spcPts val="0"/>
              </a:spcBef>
              <a:spcAft>
                <a:spcPts val="0"/>
              </a:spcAft>
              <a:defRPr/>
            </a:pPr>
            <a:r>
              <a:rPr lang="en-US" sz="4400" b="1" dirty="0">
                <a:solidFill>
                  <a:srgbClr val="002060"/>
                </a:solidFill>
                <a:latin typeface="+mj-lt"/>
                <a:cs typeface="+mn-cs"/>
              </a:rPr>
              <a:t>Outlining &amp; Editing Your  Speech</a:t>
            </a:r>
          </a:p>
        </p:txBody>
      </p:sp>
      <p:sp>
        <p:nvSpPr>
          <p:cNvPr id="16387" name="TextBox 7"/>
          <p:cNvSpPr txBox="1">
            <a:spLocks noChangeArrowheads="1"/>
          </p:cNvSpPr>
          <p:nvPr/>
        </p:nvSpPr>
        <p:spPr bwMode="auto">
          <a:xfrm>
            <a:off x="381000" y="5410200"/>
            <a:ext cx="8305800" cy="701675"/>
          </a:xfrm>
          <a:prstGeom prst="rect">
            <a:avLst/>
          </a:prstGeom>
          <a:noFill/>
          <a:ln w="9525">
            <a:noFill/>
            <a:miter lim="800000"/>
            <a:headEnd/>
            <a:tailEnd/>
          </a:ln>
        </p:spPr>
        <p:txBody>
          <a:bodyPr>
            <a:spAutoFit/>
          </a:bodyPr>
          <a:lstStyle/>
          <a:p>
            <a:pPr algn="ctr"/>
            <a:r>
              <a:rPr lang="en-US" sz="1000">
                <a:latin typeface="Candara" pitchFamily="34" charset="0"/>
              </a:rPr>
              <a:t>This multimedia product and its contents are protected under copyright law. The following are prohibited by law: </a:t>
            </a:r>
          </a:p>
          <a:p>
            <a:pPr algn="ctr">
              <a:buFont typeface="Arial" charset="0"/>
              <a:buChar char="•"/>
            </a:pPr>
            <a:r>
              <a:rPr lang="en-US" sz="1000">
                <a:latin typeface="Candara" pitchFamily="34" charset="0"/>
              </a:rPr>
              <a:t> any public performance or display, including transmission of any image over a network;  </a:t>
            </a:r>
          </a:p>
          <a:p>
            <a:pPr algn="ctr">
              <a:buFont typeface="Arial" charset="0"/>
              <a:buChar char="•"/>
            </a:pPr>
            <a:r>
              <a:rPr lang="en-US" sz="1000">
                <a:latin typeface="Candara" pitchFamily="34" charset="0"/>
              </a:rPr>
              <a:t> preparation of any derivative work, including the extraction, in whole or in part, of any images; </a:t>
            </a:r>
          </a:p>
          <a:p>
            <a:pPr algn="ctr">
              <a:buFont typeface="Arial" charset="0"/>
              <a:buChar char="•"/>
            </a:pPr>
            <a:r>
              <a:rPr lang="en-US" sz="1000">
                <a:latin typeface="Candara" pitchFamily="34" charset="0"/>
              </a:rPr>
              <a:t> any rental, lease, or lending of the program.</a:t>
            </a:r>
          </a:p>
        </p:txBody>
      </p:sp>
      <p:pic>
        <p:nvPicPr>
          <p:cNvPr id="8" name="Picture 7" descr="Screen Clipping"/>
          <p:cNvPicPr>
            <a:picLocks noChangeAspect="1"/>
          </p:cNvPicPr>
          <p:nvPr/>
        </p:nvPicPr>
        <p:blipFill>
          <a:blip r:embed="rId3" cstate="print">
            <a:lum/>
            <a:extLst>
              <a:ext uri="{28A0092B-C50C-407E-A947-70E740481C1C}"/>
            </a:extLst>
          </a:blip>
          <a:stretch>
            <a:fillRect/>
          </a:stretch>
        </p:blipFill>
        <p:spPr>
          <a:xfrm>
            <a:off x="3418752" y="533400"/>
            <a:ext cx="4725740" cy="45720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2"/>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4" name="Rectangle 3"/>
          <p:cNvSpPr/>
          <p:nvPr/>
        </p:nvSpPr>
        <p:spPr>
          <a:xfrm>
            <a:off x="3276600" y="228600"/>
            <a:ext cx="5638800" cy="1878013"/>
          </a:xfrm>
          <a:prstGeom prst="rect">
            <a:avLst/>
          </a:prstGeom>
        </p:spPr>
        <p:txBody>
          <a:bodyPr>
            <a:spAutoFit/>
          </a:bodyPr>
          <a:lstStyle/>
          <a:p>
            <a:pPr algn="ctr">
              <a:defRPr/>
            </a:pPr>
            <a:r>
              <a:rPr lang="en-US" sz="2400" b="1" dirty="0">
                <a:solidFill>
                  <a:schemeClr val="bg1"/>
                </a:solidFill>
                <a:latin typeface="+mj-lt"/>
              </a:rPr>
              <a:t>To be a living creature, having a body of</a:t>
            </a:r>
          </a:p>
          <a:p>
            <a:pPr algn="ctr">
              <a:defRPr/>
            </a:pPr>
            <a:r>
              <a:rPr lang="en-US" sz="2400" b="1" dirty="0">
                <a:solidFill>
                  <a:schemeClr val="bg1"/>
                </a:solidFill>
                <a:latin typeface="+mj-lt"/>
              </a:rPr>
              <a:t>its own and head and feet; there should be a middle, a beginning, and end, adapted to one another and to the whole.</a:t>
            </a:r>
          </a:p>
          <a:p>
            <a:pPr algn="ctr">
              <a:defRPr/>
            </a:pPr>
            <a:r>
              <a:rPr lang="en-US" sz="2000" dirty="0">
                <a:solidFill>
                  <a:schemeClr val="bg1"/>
                </a:solidFill>
                <a:latin typeface="+mj-lt"/>
              </a:rPr>
              <a:t>~Plato</a:t>
            </a:r>
          </a:p>
        </p:txBody>
      </p:sp>
      <p:sp>
        <p:nvSpPr>
          <p:cNvPr id="18437" name="Footer Placeholder 2"/>
          <p:cNvSpPr txBox="1">
            <a:spLocks noGrp="1"/>
          </p:cNvSpPr>
          <p:nvPr/>
        </p:nvSpPr>
        <p:spPr bwMode="auto">
          <a:xfrm>
            <a:off x="193675" y="6249988"/>
            <a:ext cx="4530725" cy="365125"/>
          </a:xfrm>
          <a:prstGeom prst="rect">
            <a:avLst/>
          </a:prstGeom>
          <a:noFill/>
          <a:ln w="9525">
            <a:noFill/>
            <a:miter lim="800000"/>
            <a:headEnd/>
            <a:tailEnd/>
          </a:ln>
        </p:spPr>
        <p:txBody>
          <a:bodyPr anchor="ctr"/>
          <a:lstStyle/>
          <a:p>
            <a:r>
              <a:rPr lang="en-US" sz="1000">
                <a:solidFill>
                  <a:schemeClr val="bg1"/>
                </a:solidFill>
                <a:latin typeface="Candara" pitchFamily="34" charset="0"/>
              </a:rPr>
              <a:t>Copyright © 2013, 2010, 2007, 2005 Pearson Education, Inc.  All Rights Reserved.</a:t>
            </a:r>
          </a:p>
          <a:p>
            <a:endParaRPr lang="en-US" sz="1000">
              <a:solidFill>
                <a:schemeClr val="bg1"/>
              </a:solidFill>
              <a:latin typeface="Candara" pitchFamily="34" charset="0"/>
            </a:endParaRPr>
          </a:p>
        </p:txBody>
      </p:sp>
    </p:spTree>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438400"/>
            <a:ext cx="7408863" cy="3687763"/>
          </a:xfrm>
        </p:spPr>
        <p:txBody>
          <a:bodyPr/>
          <a:lstStyle/>
          <a:p>
            <a:pPr eaLnBrk="1" hangingPunct="1">
              <a:defRPr/>
            </a:pPr>
            <a:r>
              <a:rPr lang="en-US" dirty="0" smtClean="0">
                <a:solidFill>
                  <a:schemeClr val="tx1">
                    <a:lumMod val="85000"/>
                    <a:lumOff val="15000"/>
                  </a:schemeClr>
                </a:solidFill>
              </a:rPr>
              <a:t>The preparation outline</a:t>
            </a:r>
          </a:p>
          <a:p>
            <a:pPr lvl="1" eaLnBrk="1" hangingPunct="1">
              <a:buFont typeface="Wingdings" pitchFamily="2" charset="2"/>
              <a:buChar char="Ø"/>
              <a:defRPr/>
            </a:pPr>
            <a:r>
              <a:rPr lang="en-US" dirty="0" smtClean="0">
                <a:solidFill>
                  <a:schemeClr val="tx1">
                    <a:lumMod val="85000"/>
                    <a:lumOff val="15000"/>
                  </a:schemeClr>
                </a:solidFill>
              </a:rPr>
              <a:t> Write your preparation outline in complete sentences</a:t>
            </a:r>
          </a:p>
          <a:p>
            <a:pPr lvl="1" eaLnBrk="1" hangingPunct="1">
              <a:buFont typeface="Wingdings" pitchFamily="2" charset="2"/>
              <a:buChar char="Ø"/>
              <a:defRPr/>
            </a:pPr>
            <a:r>
              <a:rPr lang="en-US" dirty="0" smtClean="0">
                <a:solidFill>
                  <a:schemeClr val="tx1">
                    <a:lumMod val="85000"/>
                    <a:lumOff val="15000"/>
                  </a:schemeClr>
                </a:solidFill>
              </a:rPr>
              <a:t> Use Standard outline form</a:t>
            </a:r>
          </a:p>
          <a:p>
            <a:pPr lvl="2" eaLnBrk="1" hangingPunct="1">
              <a:buFont typeface="Wingdings" pitchFamily="2" charset="2"/>
              <a:buChar char="§"/>
              <a:defRPr/>
            </a:pPr>
            <a:r>
              <a:rPr lang="en-US" dirty="0" smtClean="0">
                <a:solidFill>
                  <a:schemeClr val="tx1">
                    <a:lumMod val="85000"/>
                    <a:lumOff val="15000"/>
                  </a:schemeClr>
                </a:solidFill>
              </a:rPr>
              <a:t>Use standard outline numbers and letters</a:t>
            </a:r>
          </a:p>
          <a:p>
            <a:pPr lvl="2" eaLnBrk="1" hangingPunct="1">
              <a:buFont typeface="Wingdings" pitchFamily="2" charset="2"/>
              <a:buChar char="§"/>
              <a:defRPr/>
            </a:pPr>
            <a:r>
              <a:rPr lang="en-US" dirty="0" smtClean="0">
                <a:solidFill>
                  <a:schemeClr val="tx1">
                    <a:lumMod val="85000"/>
                    <a:lumOff val="15000"/>
                  </a:schemeClr>
                </a:solidFill>
              </a:rPr>
              <a:t>Use a least two subdivisions, if any, for each point</a:t>
            </a:r>
          </a:p>
          <a:p>
            <a:pPr lvl="2" eaLnBrk="1" hangingPunct="1">
              <a:buFont typeface="Wingdings" pitchFamily="2" charset="2"/>
              <a:buChar char="§"/>
              <a:defRPr/>
            </a:pPr>
            <a:r>
              <a:rPr lang="en-US" dirty="0" smtClean="0">
                <a:solidFill>
                  <a:schemeClr val="tx1">
                    <a:lumMod val="85000"/>
                    <a:lumOff val="15000"/>
                  </a:schemeClr>
                </a:solidFill>
              </a:rPr>
              <a:t>Indent main ideas, points, subpoints &amp; supporting material</a:t>
            </a:r>
          </a:p>
          <a:p>
            <a:pPr lvl="1" eaLnBrk="1" hangingPunct="1">
              <a:buFont typeface="Wingdings" pitchFamily="2" charset="2"/>
              <a:buChar char="Ø"/>
              <a:defRPr/>
            </a:pPr>
            <a:r>
              <a:rPr lang="en-US" dirty="0" smtClean="0">
                <a:solidFill>
                  <a:schemeClr val="tx1">
                    <a:lumMod val="85000"/>
                    <a:lumOff val="15000"/>
                  </a:schemeClr>
                </a:solidFill>
              </a:rPr>
              <a:t>Write &amp; label your specific purpose at the top of you preparation outline</a:t>
            </a:r>
          </a:p>
          <a:p>
            <a:pPr lvl="1" eaLnBrk="1" hangingPunct="1">
              <a:buFont typeface="Wingdings" pitchFamily="2" charset="2"/>
              <a:buChar char="Ø"/>
              <a:defRPr/>
            </a:pPr>
            <a:r>
              <a:rPr lang="en-US" dirty="0" smtClean="0">
                <a:solidFill>
                  <a:schemeClr val="tx1">
                    <a:lumMod val="85000"/>
                    <a:lumOff val="15000"/>
                  </a:schemeClr>
                </a:solidFill>
              </a:rPr>
              <a:t>Add the blueprint, key signposts &amp; intro &amp; conclusion</a:t>
            </a:r>
            <a:r>
              <a:rPr lang="en-US" dirty="0" smtClean="0"/>
              <a:t>		</a:t>
            </a:r>
            <a:endParaRPr lang="en-US" dirty="0"/>
          </a:p>
        </p:txBody>
      </p:sp>
      <p:sp>
        <p:nvSpPr>
          <p:cNvPr id="20482" name="Title 2"/>
          <p:cNvSpPr>
            <a:spLocks noGrp="1"/>
          </p:cNvSpPr>
          <p:nvPr>
            <p:ph type="title"/>
          </p:nvPr>
        </p:nvSpPr>
        <p:spPr/>
        <p:txBody>
          <a:bodyPr/>
          <a:lstStyle/>
          <a:p>
            <a:pPr eaLnBrk="1" hangingPunct="1"/>
            <a:r>
              <a:rPr lang="en-US" b="1" smtClean="0">
                <a:solidFill>
                  <a:srgbClr val="002060"/>
                </a:solidFill>
              </a:rPr>
              <a:t>Developing Your Preparation Outline</a:t>
            </a:r>
          </a:p>
        </p:txBody>
      </p:sp>
    </p:spTree>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2819400" cy="400050"/>
          </a:xfrm>
          <a:prstGeom prst="rect">
            <a:avLst/>
          </a:prstGeom>
          <a:noFill/>
        </p:spPr>
        <p:txBody>
          <a:bodyPr>
            <a:spAutoFit/>
          </a:bodyPr>
          <a:lstStyle/>
          <a:p>
            <a:pPr>
              <a:defRPr/>
            </a:pPr>
            <a:r>
              <a:rPr lang="en-US" sz="2000" b="1" dirty="0">
                <a:solidFill>
                  <a:schemeClr val="bg1"/>
                </a:solidFill>
                <a:latin typeface="+mn-lt"/>
              </a:rPr>
              <a:t>Figure 11.1</a:t>
            </a:r>
          </a:p>
        </p:txBody>
      </p:sp>
      <p:sp>
        <p:nvSpPr>
          <p:cNvPr id="5" name="TextBox 4"/>
          <p:cNvSpPr txBox="1"/>
          <p:nvPr/>
        </p:nvSpPr>
        <p:spPr>
          <a:xfrm>
            <a:off x="4343400" y="381000"/>
            <a:ext cx="4419600" cy="1016000"/>
          </a:xfrm>
          <a:prstGeom prst="rect">
            <a:avLst/>
          </a:prstGeom>
          <a:noFill/>
        </p:spPr>
        <p:txBody>
          <a:bodyPr>
            <a:spAutoFit/>
          </a:bodyPr>
          <a:lstStyle/>
          <a:p>
            <a:pPr algn="ctr">
              <a:defRPr/>
            </a:pPr>
            <a:r>
              <a:rPr lang="en-US" sz="3000" b="1" dirty="0">
                <a:solidFill>
                  <a:srgbClr val="002060"/>
                </a:solidFill>
                <a:latin typeface="+mj-lt"/>
              </a:rPr>
              <a:t>Mapping/Clustering Technique</a:t>
            </a:r>
          </a:p>
        </p:txBody>
      </p:sp>
      <p:pic>
        <p:nvPicPr>
          <p:cNvPr id="22531" name="Picture 5" descr="Screen Clipping"/>
          <p:cNvPicPr>
            <a:picLocks noChangeAspect="1"/>
          </p:cNvPicPr>
          <p:nvPr/>
        </p:nvPicPr>
        <p:blipFill>
          <a:blip r:embed="rId3"/>
          <a:srcRect/>
          <a:stretch>
            <a:fillRect/>
          </a:stretch>
        </p:blipFill>
        <p:spPr bwMode="auto">
          <a:xfrm>
            <a:off x="109538" y="1397000"/>
            <a:ext cx="8924925" cy="5308600"/>
          </a:xfrm>
          <a:prstGeom prst="rect">
            <a:avLst/>
          </a:prstGeom>
          <a:noFill/>
          <a:ln w="9525">
            <a:noFill/>
            <a:miter lim="800000"/>
            <a:headEnd/>
            <a:tailEnd/>
          </a:ln>
        </p:spPr>
      </p:pic>
      <p:sp>
        <p:nvSpPr>
          <p:cNvPr id="22534" name="Footer Placeholder 2"/>
          <p:cNvSpPr txBox="1">
            <a:spLocks noGrp="1"/>
          </p:cNvSpPr>
          <p:nvPr/>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Tree>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304800"/>
            <a:ext cx="2438400" cy="400050"/>
          </a:xfrm>
          <a:prstGeom prst="rect">
            <a:avLst/>
          </a:prstGeom>
          <a:noFill/>
        </p:spPr>
        <p:txBody>
          <a:bodyPr>
            <a:spAutoFit/>
          </a:bodyPr>
          <a:lstStyle/>
          <a:p>
            <a:pPr>
              <a:defRPr/>
            </a:pPr>
            <a:r>
              <a:rPr lang="en-US" sz="2000" b="1" dirty="0">
                <a:solidFill>
                  <a:schemeClr val="bg1"/>
                </a:solidFill>
                <a:latin typeface="+mn-lt"/>
              </a:rPr>
              <a:t>Figure 11.2</a:t>
            </a:r>
          </a:p>
        </p:txBody>
      </p:sp>
      <p:sp>
        <p:nvSpPr>
          <p:cNvPr id="4" name="TextBox 3"/>
          <p:cNvSpPr txBox="1"/>
          <p:nvPr/>
        </p:nvSpPr>
        <p:spPr>
          <a:xfrm>
            <a:off x="4876800" y="381000"/>
            <a:ext cx="3810000" cy="1016000"/>
          </a:xfrm>
          <a:prstGeom prst="rect">
            <a:avLst/>
          </a:prstGeom>
          <a:noFill/>
        </p:spPr>
        <p:txBody>
          <a:bodyPr>
            <a:spAutoFit/>
          </a:bodyPr>
          <a:lstStyle/>
          <a:p>
            <a:pPr algn="ctr">
              <a:defRPr/>
            </a:pPr>
            <a:r>
              <a:rPr lang="en-US" sz="3000" b="1" dirty="0">
                <a:solidFill>
                  <a:srgbClr val="002060"/>
                </a:solidFill>
                <a:latin typeface="+mj-lt"/>
              </a:rPr>
              <a:t>Correct Outline Format</a:t>
            </a:r>
          </a:p>
        </p:txBody>
      </p:sp>
      <p:pic>
        <p:nvPicPr>
          <p:cNvPr id="6" name="Picture 5" descr="Screen Clipping"/>
          <p:cNvPicPr>
            <a:picLocks noChangeAspect="1"/>
          </p:cNvPicPr>
          <p:nvPr/>
        </p:nvPicPr>
        <p:blipFill>
          <a:blip r:embed="rId3" cstate="print">
            <a:extLst>
              <a:ext uri="{28A0092B-C50C-407E-A947-70E740481C1C}"/>
            </a:extLst>
          </a:blip>
          <a:stretch>
            <a:fillRect/>
          </a:stretch>
        </p:blipFill>
        <p:spPr>
          <a:xfrm>
            <a:off x="0" y="1524000"/>
            <a:ext cx="9144000" cy="5334000"/>
          </a:xfrm>
          <a:prstGeom prst="rect">
            <a:avLst/>
          </a:prstGeom>
          <a:ln>
            <a:noFill/>
          </a:ln>
          <a:effectLst>
            <a:softEdge rad="112500"/>
          </a:effectLst>
        </p:spPr>
      </p:pic>
      <p:sp>
        <p:nvSpPr>
          <p:cNvPr id="24582" name="Footer Placeholder 2"/>
          <p:cNvSpPr txBox="1">
            <a:spLocks noGrp="1"/>
          </p:cNvSpPr>
          <p:nvPr/>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Tree>
  </p:cSld>
  <p:clrMapOvr>
    <a:masterClrMapping/>
  </p:clrMapOvr>
  <p:transition spd="slow">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2819400"/>
            <a:ext cx="7408863" cy="3451225"/>
          </a:xfrm>
        </p:spPr>
        <p:txBody>
          <a:bodyPr/>
          <a:lstStyle/>
          <a:p>
            <a:pPr eaLnBrk="1" hangingPunct="1">
              <a:defRPr/>
            </a:pPr>
            <a:r>
              <a:rPr lang="en-US" sz="2800" dirty="0" smtClean="0">
                <a:solidFill>
                  <a:schemeClr val="tx1">
                    <a:lumMod val="85000"/>
                    <a:lumOff val="15000"/>
                  </a:schemeClr>
                </a:solidFill>
              </a:rPr>
              <a:t>Revising your preparation outline</a:t>
            </a:r>
          </a:p>
          <a:p>
            <a:pPr eaLnBrk="1" hangingPunct="1">
              <a:defRPr/>
            </a:pPr>
            <a:r>
              <a:rPr lang="en-US" sz="2800" dirty="0" smtClean="0">
                <a:solidFill>
                  <a:schemeClr val="tx1">
                    <a:lumMod val="85000"/>
                    <a:lumOff val="15000"/>
                  </a:schemeClr>
                </a:solidFill>
              </a:rPr>
              <a:t>Revising as you rehearse</a:t>
            </a:r>
            <a:endParaRPr lang="en-US" sz="2800" dirty="0">
              <a:solidFill>
                <a:schemeClr val="tx1">
                  <a:lumMod val="85000"/>
                  <a:lumOff val="15000"/>
                </a:schemeClr>
              </a:solidFill>
            </a:endParaRPr>
          </a:p>
        </p:txBody>
      </p:sp>
      <p:sp>
        <p:nvSpPr>
          <p:cNvPr id="26626" name="Title 2"/>
          <p:cNvSpPr>
            <a:spLocks noGrp="1"/>
          </p:cNvSpPr>
          <p:nvPr>
            <p:ph type="title"/>
          </p:nvPr>
        </p:nvSpPr>
        <p:spPr/>
        <p:txBody>
          <a:bodyPr/>
          <a:lstStyle/>
          <a:p>
            <a:pPr eaLnBrk="1" hangingPunct="1"/>
            <a:r>
              <a:rPr lang="en-US" b="1" smtClean="0">
                <a:solidFill>
                  <a:srgbClr val="002060"/>
                </a:solidFill>
              </a:rPr>
              <a:t>Revising Your Speech</a:t>
            </a:r>
          </a:p>
        </p:txBody>
      </p:sp>
    </p:spTree>
  </p:cSld>
  <p:clrMapOvr>
    <a:masterClrMapping/>
  </p:clrMapOvr>
  <p:transition spd="slow">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8338" y="2408238"/>
            <a:ext cx="7408862" cy="3840162"/>
          </a:xfrm>
        </p:spPr>
        <p:txBody>
          <a:bodyPr/>
          <a:lstStyle/>
          <a:p>
            <a:pPr eaLnBrk="1" hangingPunct="1">
              <a:defRPr/>
            </a:pPr>
            <a:r>
              <a:rPr lang="en-US" dirty="0" smtClean="0">
                <a:solidFill>
                  <a:schemeClr val="tx1">
                    <a:lumMod val="85000"/>
                    <a:lumOff val="15000"/>
                  </a:schemeClr>
                </a:solidFill>
              </a:rPr>
              <a:t>Delivery Outline:</a:t>
            </a:r>
          </a:p>
          <a:p>
            <a:pPr lvl="1" eaLnBrk="1" hangingPunct="1">
              <a:buFont typeface="Wingdings" pitchFamily="2" charset="2"/>
              <a:buChar char="Ø"/>
              <a:defRPr/>
            </a:pPr>
            <a:r>
              <a:rPr lang="en-US" dirty="0" smtClean="0">
                <a:solidFill>
                  <a:schemeClr val="tx1">
                    <a:lumMod val="85000"/>
                    <a:lumOff val="15000"/>
                  </a:schemeClr>
                </a:solidFill>
              </a:rPr>
              <a:t>Make the outline as brief as possible, and use single words or short phrases rather than complete sentences.</a:t>
            </a:r>
          </a:p>
          <a:p>
            <a:pPr lvl="1" eaLnBrk="1" hangingPunct="1">
              <a:buFont typeface="Wingdings" pitchFamily="2" charset="2"/>
              <a:buChar char="Ø"/>
              <a:defRPr/>
            </a:pPr>
            <a:r>
              <a:rPr lang="en-US" dirty="0" smtClean="0">
                <a:solidFill>
                  <a:schemeClr val="tx1">
                    <a:lumMod val="85000"/>
                    <a:lumOff val="15000"/>
                  </a:schemeClr>
                </a:solidFill>
              </a:rPr>
              <a:t>Include the introduction and conclusion in much shortened form.</a:t>
            </a:r>
          </a:p>
          <a:p>
            <a:pPr lvl="1" eaLnBrk="1" hangingPunct="1">
              <a:buFont typeface="Wingdings" pitchFamily="2" charset="2"/>
              <a:buChar char="Ø"/>
              <a:defRPr/>
            </a:pPr>
            <a:r>
              <a:rPr lang="en-US" dirty="0" smtClean="0">
                <a:solidFill>
                  <a:schemeClr val="tx1">
                    <a:lumMod val="85000"/>
                    <a:lumOff val="15000"/>
                  </a:schemeClr>
                </a:solidFill>
              </a:rPr>
              <a:t>Include supporting material and signposts.</a:t>
            </a:r>
          </a:p>
          <a:p>
            <a:pPr lvl="1" eaLnBrk="1" hangingPunct="1">
              <a:buFont typeface="Wingdings" pitchFamily="2" charset="2"/>
              <a:buChar char="Ø"/>
              <a:defRPr/>
            </a:pPr>
            <a:r>
              <a:rPr lang="en-US" dirty="0" smtClean="0">
                <a:solidFill>
                  <a:schemeClr val="tx1">
                    <a:lumMod val="85000"/>
                    <a:lumOff val="15000"/>
                  </a:schemeClr>
                </a:solidFill>
              </a:rPr>
              <a:t>Do not include your purpose statement in your delivery outline.</a:t>
            </a:r>
          </a:p>
          <a:p>
            <a:pPr lvl="1" eaLnBrk="1" hangingPunct="1">
              <a:buFont typeface="Wingdings" pitchFamily="2" charset="2"/>
              <a:buChar char="Ø"/>
              <a:defRPr/>
            </a:pPr>
            <a:r>
              <a:rPr lang="en-US" dirty="0" smtClean="0">
                <a:solidFill>
                  <a:schemeClr val="tx1">
                    <a:lumMod val="85000"/>
                    <a:lumOff val="15000"/>
                  </a:schemeClr>
                </a:solidFill>
              </a:rPr>
              <a:t>Use standard outline form</a:t>
            </a:r>
          </a:p>
        </p:txBody>
      </p:sp>
      <p:sp>
        <p:nvSpPr>
          <p:cNvPr id="28674" name="Title 2"/>
          <p:cNvSpPr>
            <a:spLocks noGrp="1"/>
          </p:cNvSpPr>
          <p:nvPr>
            <p:ph type="title"/>
          </p:nvPr>
        </p:nvSpPr>
        <p:spPr/>
        <p:txBody>
          <a:bodyPr/>
          <a:lstStyle/>
          <a:p>
            <a:pPr eaLnBrk="1" hangingPunct="1"/>
            <a:r>
              <a:rPr lang="en-US" b="1" smtClean="0">
                <a:solidFill>
                  <a:srgbClr val="002060"/>
                </a:solidFill>
              </a:rPr>
              <a:t>Developing Your Delivery Outline</a:t>
            </a:r>
          </a:p>
        </p:txBody>
      </p:sp>
    </p:spTree>
  </p:cSld>
  <p:clrMapOvr>
    <a:masterClrMapping/>
  </p:clrMapOvr>
  <p:transition spd="slow">
    <p:split orient="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304800"/>
            <a:ext cx="2133600" cy="400050"/>
          </a:xfrm>
          <a:prstGeom prst="rect">
            <a:avLst/>
          </a:prstGeom>
          <a:noFill/>
        </p:spPr>
        <p:txBody>
          <a:bodyPr>
            <a:spAutoFit/>
          </a:bodyPr>
          <a:lstStyle/>
          <a:p>
            <a:pPr>
              <a:defRPr/>
            </a:pPr>
            <a:r>
              <a:rPr lang="en-US" sz="2000" b="1" dirty="0">
                <a:solidFill>
                  <a:schemeClr val="bg1"/>
                </a:solidFill>
                <a:latin typeface="+mn-lt"/>
              </a:rPr>
              <a:t>How To</a:t>
            </a:r>
          </a:p>
        </p:txBody>
      </p:sp>
      <p:sp>
        <p:nvSpPr>
          <p:cNvPr id="4" name="TextBox 3"/>
          <p:cNvSpPr txBox="1"/>
          <p:nvPr/>
        </p:nvSpPr>
        <p:spPr>
          <a:xfrm>
            <a:off x="5105400" y="304800"/>
            <a:ext cx="3505200" cy="1016000"/>
          </a:xfrm>
          <a:prstGeom prst="rect">
            <a:avLst/>
          </a:prstGeom>
          <a:noFill/>
        </p:spPr>
        <p:txBody>
          <a:bodyPr>
            <a:spAutoFit/>
          </a:bodyPr>
          <a:lstStyle/>
          <a:p>
            <a:pPr algn="ctr">
              <a:defRPr/>
            </a:pPr>
            <a:r>
              <a:rPr lang="en-US" sz="3000" b="1" dirty="0">
                <a:solidFill>
                  <a:srgbClr val="002060"/>
                </a:solidFill>
                <a:effectLst>
                  <a:outerShdw blurRad="38100" dist="38100" dir="2700000" algn="tl">
                    <a:srgbClr val="000000">
                      <a:alpha val="43137"/>
                    </a:srgbClr>
                  </a:outerShdw>
                </a:effectLst>
                <a:latin typeface="+mj-lt"/>
              </a:rPr>
              <a:t>Make Your Note Cards Work For You</a:t>
            </a:r>
          </a:p>
        </p:txBody>
      </p:sp>
      <p:pic>
        <p:nvPicPr>
          <p:cNvPr id="30724" name="Picture 4" descr="Screen Clipping"/>
          <p:cNvPicPr>
            <a:picLocks noChangeAspect="1"/>
          </p:cNvPicPr>
          <p:nvPr/>
        </p:nvPicPr>
        <p:blipFill>
          <a:blip r:embed="rId3"/>
          <a:srcRect/>
          <a:stretch>
            <a:fillRect/>
          </a:stretch>
        </p:blipFill>
        <p:spPr bwMode="auto">
          <a:xfrm>
            <a:off x="0" y="1981200"/>
            <a:ext cx="9144000" cy="3581400"/>
          </a:xfrm>
          <a:prstGeom prst="rect">
            <a:avLst/>
          </a:prstGeom>
          <a:noFill/>
          <a:ln w="9525">
            <a:noFill/>
            <a:miter lim="800000"/>
            <a:headEnd/>
            <a:tailEnd/>
          </a:ln>
        </p:spPr>
      </p:pic>
    </p:spTree>
  </p:cSld>
  <p:clrMapOvr>
    <a:masterClrMapping/>
  </p:clrMapOvr>
  <p:transition spd="slow">
    <p:split orient="vert"/>
  </p:transition>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503b8985c2188afbbbe7fcbdfa8b223a451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213</TotalTime>
  <Words>880</Words>
  <Application>Microsoft Office PowerPoint</Application>
  <PresentationFormat>On-screen Show (4:3)</PresentationFormat>
  <Paragraphs>69</Paragraphs>
  <Slides>9</Slides>
  <Notes>9</Notes>
  <HiddenSlides>0</HiddenSlides>
  <MMClips>0</MMClips>
  <ScaleCrop>false</ScaleCrop>
  <HeadingPairs>
    <vt:vector size="6" baseType="variant">
      <vt:variant>
        <vt:lpstr>Fonts Used</vt:lpstr>
      </vt:variant>
      <vt:variant>
        <vt:i4>5</vt:i4>
      </vt:variant>
      <vt:variant>
        <vt:lpstr>Design Template</vt:lpstr>
      </vt:variant>
      <vt:variant>
        <vt:i4>12</vt:i4>
      </vt:variant>
      <vt:variant>
        <vt:lpstr>Slide Titles</vt:lpstr>
      </vt:variant>
      <vt:variant>
        <vt:i4>9</vt:i4>
      </vt:variant>
    </vt:vector>
  </HeadingPairs>
  <TitlesOfParts>
    <vt:vector size="26" baseType="lpstr">
      <vt:lpstr>Arial</vt:lpstr>
      <vt:lpstr>Candara</vt:lpstr>
      <vt:lpstr>Symbol</vt:lpstr>
      <vt:lpstr>Calibri</vt:lpstr>
      <vt:lpstr>Wingdings</vt:lpstr>
      <vt:lpstr>Waveform</vt:lpstr>
      <vt:lpstr>Waveform</vt:lpstr>
      <vt:lpstr>Waveform</vt:lpstr>
      <vt:lpstr>Waveform</vt:lpstr>
      <vt:lpstr>Waveform</vt:lpstr>
      <vt:lpstr>Waveform</vt:lpstr>
      <vt:lpstr>Waveform</vt:lpstr>
      <vt:lpstr>Waveform</vt:lpstr>
      <vt:lpstr>Waveform</vt:lpstr>
      <vt:lpstr>Waveform</vt:lpstr>
      <vt:lpstr>Waveform</vt:lpstr>
      <vt:lpstr>Waveform</vt:lpstr>
      <vt:lpstr>Slide 1</vt:lpstr>
      <vt:lpstr>Slide 2</vt:lpstr>
      <vt:lpstr>Slide 3</vt:lpstr>
      <vt:lpstr>Developing Your Preparation Outline</vt:lpstr>
      <vt:lpstr>Slide 5</vt:lpstr>
      <vt:lpstr>Slide 6</vt:lpstr>
      <vt:lpstr>Revising Your Speech</vt:lpstr>
      <vt:lpstr>Developing Your Delivery Outline</vt:lpstr>
      <vt:lpstr>Slide 9</vt:lpstr>
    </vt:vector>
  </TitlesOfParts>
  <Company>Lone Star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dc:title>
  <dc:creator>Lone Star College System</dc:creator>
  <cp:lastModifiedBy>Pearson</cp:lastModifiedBy>
  <cp:revision>46</cp:revision>
  <dcterms:created xsi:type="dcterms:W3CDTF">2011-09-26T15:18:24Z</dcterms:created>
  <dcterms:modified xsi:type="dcterms:W3CDTF">2011-11-14T16:11:19Z</dcterms:modified>
</cp:coreProperties>
</file>