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6" r:id="rId2"/>
    <p:sldId id="256" r:id="rId3"/>
    <p:sldId id="273" r:id="rId4"/>
    <p:sldId id="274" r:id="rId5"/>
    <p:sldId id="275" r:id="rId6"/>
    <p:sldId id="278" r:id="rId7"/>
    <p:sldId id="279" r:id="rId8"/>
    <p:sldId id="280" r:id="rId9"/>
    <p:sldId id="281" r:id="rId10"/>
    <p:sldId id="283" r:id="rId11"/>
    <p:sldId id="276" r:id="rId12"/>
    <p:sldId id="285" r:id="rId13"/>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50" autoAdjust="0"/>
  </p:normalViewPr>
  <p:slideViewPr>
    <p:cSldViewPr>
      <p:cViewPr varScale="1">
        <p:scale>
          <a:sx n="67" d="100"/>
          <a:sy n="67" d="100"/>
        </p:scale>
        <p:origin x="-666" y="-102"/>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74"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FE9CDA6-4451-431E-A0CC-1E280EABF1A4}" type="datetimeFigureOut">
              <a:rPr lang="en-US"/>
              <a:pPr>
                <a:defRPr/>
              </a:pPr>
              <a:t>11/14/2011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8C7EFF9-CB6D-42CE-B486-750BC9886C1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EBD13FE-E248-4C9E-BD31-C5A67925343D}"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After you have decided how to organize your main ideas, you may need to subdivide at least some of them. Note that you can arrange your main ideas according to one pattern and your subpoints according to another. Your goal at this point is to get your ideas and information on paper.</a:t>
            </a:r>
            <a:endParaRPr lang="en-US" b="1" u="sng" smtClean="0"/>
          </a:p>
        </p:txBody>
      </p:sp>
      <p:sp>
        <p:nvSpPr>
          <p:cNvPr id="4" name="Slide Number Placeholder 3"/>
          <p:cNvSpPr>
            <a:spLocks noGrp="1"/>
          </p:cNvSpPr>
          <p:nvPr>
            <p:ph type="sldNum" sz="quarter" idx="5"/>
          </p:nvPr>
        </p:nvSpPr>
        <p:spPr/>
        <p:txBody>
          <a:bodyPr/>
          <a:lstStyle/>
          <a:p>
            <a:pPr>
              <a:defRPr/>
            </a:pPr>
            <a:fld id="{32A76175-BC4F-4C39-BAF1-6968EDF882E9}"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sz="1100" b="1" u="sng" dirty="0" smtClean="0"/>
              <a:t>NOTES:</a:t>
            </a:r>
          </a:p>
          <a:p>
            <a:pPr eaLnBrk="1" hangingPunct="1">
              <a:defRPr/>
            </a:pPr>
            <a:r>
              <a:rPr lang="en-US" sz="1100" dirty="0" smtClean="0"/>
              <a:t>Once you have organized your main ideas and subpoints, you are ready to flesh out the speech with your supporting material.</a:t>
            </a:r>
          </a:p>
          <a:p>
            <a:pPr marL="228600" indent="-228600" eaLnBrk="1" hangingPunct="1">
              <a:buFontTx/>
              <a:buAutoNum type="alphaUcPeriod"/>
              <a:defRPr/>
            </a:pPr>
            <a:r>
              <a:rPr lang="en-US" sz="1100" b="1" dirty="0" smtClean="0"/>
              <a:t>Preparing your supporting material:  </a:t>
            </a:r>
            <a:r>
              <a:rPr lang="en-US" sz="1100" dirty="0" smtClean="0"/>
              <a:t>your records of supporting material may be in a variety of formats. Regardless of which strategy you use to integrate your supporting material, take care not to lose track of the source of the supporting material.</a:t>
            </a:r>
          </a:p>
          <a:p>
            <a:pPr marL="228600" indent="-228600" eaLnBrk="1" hangingPunct="1">
              <a:buFontTx/>
              <a:buAutoNum type="alphaUcPeriod"/>
              <a:defRPr/>
            </a:pPr>
            <a:r>
              <a:rPr lang="en-US" sz="1100" b="1" dirty="0" smtClean="0"/>
              <a:t>Organizing your supporting material: </a:t>
            </a:r>
            <a:r>
              <a:rPr lang="en-US" sz="1100" dirty="0" smtClean="0"/>
              <a:t>Once you have prepared your supporting material, you are ready to organize it. You might realize that in support of your second main idea, you have an illustration, two statistics, and an opinion. In what order should you present these items? You can sometimes use the five standard organizational patterns to arrange your supporting material as well as your main ideas and subpoints. Illustrations, for instance, may be organized chronologically.  Can also utilize </a:t>
            </a:r>
            <a:r>
              <a:rPr lang="en-US" sz="1100" b="1" dirty="0" smtClean="0"/>
              <a:t>primacy or recency </a:t>
            </a:r>
            <a:r>
              <a:rPr lang="en-US" sz="1100" dirty="0" smtClean="0"/>
              <a:t>(which has all ready been discussed) or </a:t>
            </a:r>
            <a:r>
              <a:rPr lang="en-US" sz="1100" b="1" dirty="0" smtClean="0"/>
              <a:t>specificity</a:t>
            </a:r>
            <a:r>
              <a:rPr lang="en-US" sz="1100" dirty="0" smtClean="0"/>
              <a:t> where as your supporting material will range from very specific examples to more general overviews of a situation. </a:t>
            </a:r>
            <a:r>
              <a:rPr lang="en-US" sz="1100" b="1" dirty="0" smtClean="0"/>
              <a:t>Complexity</a:t>
            </a:r>
            <a:r>
              <a:rPr lang="en-US" sz="1100" dirty="0" smtClean="0"/>
              <a:t> moving from the simple to the complex. </a:t>
            </a:r>
            <a:r>
              <a:rPr lang="en-US" sz="1100" b="1" dirty="0" smtClean="0"/>
              <a:t>Soft evidence to hard evidence </a:t>
            </a:r>
            <a:r>
              <a:rPr lang="en-US" sz="1100" dirty="0" smtClean="0"/>
              <a:t>– soft rests on opinion or inference where as hard evidence includes factual examples and statistics</a:t>
            </a:r>
          </a:p>
          <a:p>
            <a:pPr marL="228600" indent="-228600" eaLnBrk="1" hangingPunct="1">
              <a:buFontTx/>
              <a:buAutoNum type="alphaUcPeriod"/>
              <a:defRPr/>
            </a:pPr>
            <a:r>
              <a:rPr lang="en-US" sz="1100" b="1" dirty="0" smtClean="0"/>
              <a:t>Incorporating your supporting material:  </a:t>
            </a:r>
            <a:r>
              <a:rPr lang="en-US" sz="1100" dirty="0" smtClean="0"/>
              <a:t>When your supporting material has been logically placed into your plan, your next goal is to incorporate it smoothly into your speech so as to enhance the flow of ideas.</a:t>
            </a:r>
            <a:endParaRPr lang="en-US" sz="1100" b="1" dirty="0" smtClean="0"/>
          </a:p>
        </p:txBody>
      </p:sp>
      <p:sp>
        <p:nvSpPr>
          <p:cNvPr id="4" name="Slide Number Placeholder 3"/>
          <p:cNvSpPr>
            <a:spLocks noGrp="1"/>
          </p:cNvSpPr>
          <p:nvPr>
            <p:ph type="sldNum" sz="quarter" idx="5"/>
          </p:nvPr>
        </p:nvSpPr>
        <p:spPr/>
        <p:txBody>
          <a:bodyPr/>
          <a:lstStyle/>
          <a:p>
            <a:pPr>
              <a:defRPr/>
            </a:pPr>
            <a:fld id="{C4837DB4-E7C4-40B2-92CB-8C57E7848362}"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sz="1000" b="1" u="sng" dirty="0" smtClean="0"/>
              <a:t>NOTES:</a:t>
            </a:r>
          </a:p>
          <a:p>
            <a:pPr eaLnBrk="1" hangingPunct="1">
              <a:defRPr/>
            </a:pPr>
            <a:r>
              <a:rPr lang="en-US" sz="1000" dirty="0" smtClean="0"/>
              <a:t>The next organizational task is to develop signposts—words and gestures that allow you to move smoothly from one idea to the next throughout your speech, showing relationships between ideas and emphasizing important points. Three types of signposts can serve as glue to hold your speech together: transitions, previews, and summaries.</a:t>
            </a:r>
          </a:p>
          <a:p>
            <a:pPr marL="228600" indent="-228600" eaLnBrk="1" hangingPunct="1">
              <a:buFontTx/>
              <a:buAutoNum type="alphaUcPeriod"/>
              <a:defRPr/>
            </a:pPr>
            <a:r>
              <a:rPr lang="en-US" sz="1000" b="1" dirty="0" smtClean="0"/>
              <a:t>Transitions - </a:t>
            </a:r>
            <a:r>
              <a:rPr lang="en-US" sz="1000" dirty="0" smtClean="0"/>
              <a:t>Transitions indicate that a speaker has finished discussing one idea and is moving to another. Transitions may be either verbal or nonverbal. </a:t>
            </a:r>
            <a:r>
              <a:rPr lang="en-US" sz="1000" b="1" dirty="0" smtClean="0"/>
              <a:t>Verbal transitions</a:t>
            </a:r>
            <a:r>
              <a:rPr lang="en-US" sz="1000" dirty="0" smtClean="0"/>
              <a:t>: A speaker can sometimes make a verbal transition simply by repeating a key word from an earlier statement or by using a synonym or a pronoun that refers to an earlier key word or idea. This type of transition is often used to make one sentence flow smoothly into the next. </a:t>
            </a:r>
            <a:r>
              <a:rPr lang="en-US" sz="1000" b="1" dirty="0" smtClean="0"/>
              <a:t>Nonverbal transitions: </a:t>
            </a:r>
            <a:r>
              <a:rPr lang="en-US" sz="1000" dirty="0" smtClean="0"/>
              <a:t>Nonverbal transitions can occur in several ways, sometimes alone and sometimes in combination with verbal transitions. </a:t>
            </a:r>
          </a:p>
          <a:p>
            <a:pPr marL="228600" indent="-228600" eaLnBrk="1" hangingPunct="1">
              <a:buFontTx/>
              <a:buAutoNum type="alphaUcPeriod"/>
              <a:defRPr/>
            </a:pPr>
            <a:r>
              <a:rPr lang="en-US" sz="1000" b="1" dirty="0" smtClean="0"/>
              <a:t>Previews – </a:t>
            </a:r>
            <a:r>
              <a:rPr lang="en-US" sz="1000" dirty="0" smtClean="0"/>
              <a:t>are a statement of what is to come. </a:t>
            </a:r>
            <a:r>
              <a:rPr lang="en-US" sz="1000" b="1" dirty="0" smtClean="0"/>
              <a:t>Initial preview </a:t>
            </a:r>
            <a:r>
              <a:rPr lang="en-US" sz="1000" dirty="0" smtClean="0"/>
              <a:t>is a statement of what the main ideas of the speech will be, and it is usually presented in conjunction with the central idea as a blueprint for the speech, at or near the end of the introduction. </a:t>
            </a:r>
            <a:r>
              <a:rPr lang="en-US" sz="1000" b="1" dirty="0" smtClean="0"/>
              <a:t>Internal previews </a:t>
            </a:r>
            <a:r>
              <a:rPr lang="en-US" sz="1000" dirty="0" smtClean="0"/>
              <a:t>introduce and outline ideas that will be developed as the speech progresses. Internal previews also serve as transitions. </a:t>
            </a:r>
            <a:r>
              <a:rPr lang="en-US" sz="1000" b="1" dirty="0" smtClean="0"/>
              <a:t>Questions as internal previews </a:t>
            </a:r>
            <a:r>
              <a:rPr lang="en-US" sz="1000" dirty="0" smtClean="0"/>
              <a:t>couch internal previews in the form of questions they plan to answer.  </a:t>
            </a:r>
          </a:p>
          <a:p>
            <a:pPr marL="228600" indent="-228600" eaLnBrk="1" hangingPunct="1">
              <a:buFontTx/>
              <a:buAutoNum type="alphaUcPeriod"/>
              <a:defRPr/>
            </a:pPr>
            <a:r>
              <a:rPr lang="en-US" sz="1000" b="1" dirty="0" smtClean="0"/>
              <a:t>Summaries -  </a:t>
            </a:r>
            <a:r>
              <a:rPr lang="en-US" sz="1000" dirty="0" smtClean="0"/>
              <a:t>Like previews, summaries provide additional exposure to a speaker’s ideas and can help to ensure that audience members will grasp and remember them. </a:t>
            </a:r>
            <a:r>
              <a:rPr lang="en-US" sz="1000" b="1" dirty="0" smtClean="0"/>
              <a:t>Final summary o</a:t>
            </a:r>
            <a:r>
              <a:rPr lang="en-US" sz="1000" dirty="0" smtClean="0"/>
              <a:t>ccurs just before the end of a speech, often doing double duty as a transition between the body and the conclusion. The final summary is the opposite of the preview statement. The preview statement gives audience members their first exposure to a speaker’s main ideas; the final summary gives them their last exposure to those ideas.  </a:t>
            </a:r>
            <a:r>
              <a:rPr lang="en-US" sz="1000" b="1" dirty="0" smtClean="0"/>
              <a:t>Internal summary </a:t>
            </a:r>
            <a:r>
              <a:rPr lang="en-US" sz="1000" dirty="0" smtClean="0"/>
              <a:t>occur within and throughout a speech. They are often used after two or three points have been discussed.</a:t>
            </a:r>
            <a:endParaRPr lang="en-US" sz="1000" dirty="0"/>
          </a:p>
        </p:txBody>
      </p:sp>
      <p:sp>
        <p:nvSpPr>
          <p:cNvPr id="4" name="Slide Number Placeholder 3"/>
          <p:cNvSpPr>
            <a:spLocks noGrp="1"/>
          </p:cNvSpPr>
          <p:nvPr>
            <p:ph type="sldNum" sz="quarter" idx="5"/>
          </p:nvPr>
        </p:nvSpPr>
        <p:spPr/>
        <p:txBody>
          <a:bodyPr/>
          <a:lstStyle/>
          <a:p>
            <a:pPr>
              <a:defRPr/>
            </a:pPr>
            <a:fld id="{FF3A264A-E87B-4654-885D-0DDCCD384AA5}"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u="sng" smtClean="0"/>
              <a:t>Chapter Overview:</a:t>
            </a:r>
          </a:p>
          <a:p>
            <a:pPr eaLnBrk="1" hangingPunct="1">
              <a:spcBef>
                <a:spcPct val="0"/>
              </a:spcBef>
              <a:buFontTx/>
              <a:buChar char="•"/>
            </a:pPr>
            <a:r>
              <a:rPr lang="en-US" smtClean="0"/>
              <a:t>Organizing Your Main Ideas</a:t>
            </a:r>
          </a:p>
          <a:p>
            <a:pPr eaLnBrk="1" hangingPunct="1">
              <a:buFontTx/>
              <a:buChar char="•"/>
            </a:pPr>
            <a:r>
              <a:rPr lang="en-US" smtClean="0"/>
              <a:t>Subdividing Your Main Ideas</a:t>
            </a:r>
          </a:p>
          <a:p>
            <a:pPr eaLnBrk="1" hangingPunct="1">
              <a:buFontTx/>
              <a:buChar char="•"/>
            </a:pPr>
            <a:r>
              <a:rPr lang="en-US" smtClean="0"/>
              <a:t>Integrating Your Supporting Material</a:t>
            </a:r>
          </a:p>
          <a:p>
            <a:pPr eaLnBrk="1" hangingPunct="1">
              <a:buFontTx/>
              <a:buChar char="•"/>
            </a:pPr>
            <a:r>
              <a:rPr lang="en-US" smtClean="0"/>
              <a:t>Developing Signposts</a:t>
            </a:r>
          </a:p>
          <a:p>
            <a:pPr eaLnBrk="1" hangingPunct="1">
              <a:buFontTx/>
              <a:buChar char="•"/>
            </a:pPr>
            <a:r>
              <a:rPr lang="en-US" smtClean="0"/>
              <a:t>Supplementing Signposts with Presentation Aids</a:t>
            </a:r>
            <a:endParaRPr lang="en-US" b="1" u="sng"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3BD2E2-01D3-48A1-ACD5-288F3FFBAC97}" type="slidenum">
              <a:rPr lang="en-US">
                <a:cs typeface="Arial" charset="0"/>
              </a:rPr>
              <a:pPr fontAlgn="base">
                <a:spcBef>
                  <a:spcPct val="0"/>
                </a:spcBef>
                <a:spcAft>
                  <a:spcPct val="0"/>
                </a:spcAft>
                <a:defRPr/>
              </a:pPr>
              <a:t>2</a:t>
            </a:fld>
            <a:endParaRPr lang="en-US"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D523EE4-EDFE-4963-B765-977C09E74293}"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r>
              <a:rPr lang="en-US" b="1" u="sng" dirty="0" smtClean="0"/>
              <a:t>NOTES:</a:t>
            </a:r>
          </a:p>
          <a:p>
            <a:pPr eaLnBrk="1" hangingPunct="1">
              <a:defRPr/>
            </a:pPr>
            <a:r>
              <a:rPr lang="en-US" dirty="0" smtClean="0"/>
              <a:t>To generate a preliminary plan for your speech you need to determine whether your central idea had logical divisions, could be supported by several reasons, or could be explained by identifying specific steps. These divisions, reasons, or steps became the main ideas of the body of your speech and the basis for the organization task highlighted in Figure 8.1.</a:t>
            </a:r>
          </a:p>
          <a:p>
            <a:pPr eaLnBrk="1" hangingPunct="1">
              <a:defRPr/>
            </a:pPr>
            <a:r>
              <a:rPr lang="en-US" b="1" dirty="0" smtClean="0"/>
              <a:t>Topically:  </a:t>
            </a:r>
            <a:r>
              <a:rPr lang="en-US" dirty="0" smtClean="0"/>
              <a:t>If your central idea has natural divisions, you can often organize your speech topically. You can simply arrange your main ideas as a matter of personal preference. At other times, you may organize your main points based on one of three principles: primacy, recency, or complexity.</a:t>
            </a:r>
          </a:p>
          <a:p>
            <a:pPr marL="228600" indent="-228600" eaLnBrk="1" hangingPunct="1">
              <a:buFontTx/>
              <a:buAutoNum type="alphaUcPeriod"/>
              <a:defRPr/>
            </a:pPr>
            <a:r>
              <a:rPr lang="en-US" b="1" dirty="0" smtClean="0"/>
              <a:t>Primacy:</a:t>
            </a:r>
            <a:r>
              <a:rPr lang="en-US" dirty="0" smtClean="0"/>
              <a:t> The principle of primacy suggests that you discuss your most important or convincing point first in your speech. The beginning of your speech can be the most important position if your listeners are either unfamiliar with your topic or hostile toward your central idea.</a:t>
            </a:r>
          </a:p>
          <a:p>
            <a:pPr marL="228600" indent="-228600" eaLnBrk="1" hangingPunct="1">
              <a:buFontTx/>
              <a:buAutoNum type="alphaUcPeriod"/>
              <a:defRPr/>
            </a:pPr>
            <a:r>
              <a:rPr lang="en-US" b="1" dirty="0" smtClean="0"/>
              <a:t>Recency: </a:t>
            </a:r>
            <a:r>
              <a:rPr lang="en-US" dirty="0" smtClean="0"/>
              <a:t>According to the principle of recency, the point that was discussed last is the one audiences will remember best. If your audience is at least somewhat knowledgeable about and generally favorable toward your topic and central idea, you should probably organize your main points according to recency.</a:t>
            </a:r>
          </a:p>
          <a:p>
            <a:pPr marL="228600" indent="-228600" eaLnBrk="1" hangingPunct="1">
              <a:buFontTx/>
              <a:buAutoNum type="alphaUcPeriod"/>
              <a:defRPr/>
            </a:pPr>
            <a:r>
              <a:rPr lang="en-US" b="1" dirty="0" smtClean="0"/>
              <a:t>Complexity:</a:t>
            </a:r>
            <a:r>
              <a:rPr lang="en-US" dirty="0" smtClean="0"/>
              <a:t> If your main ideas range from simple to complicated, it makes sense to arrange them in order of complexity, progressing from the simple to the more complex.</a:t>
            </a:r>
            <a:endParaRPr lang="en-US" dirty="0"/>
          </a:p>
        </p:txBody>
      </p:sp>
      <p:sp>
        <p:nvSpPr>
          <p:cNvPr id="4" name="Slide Number Placeholder 3"/>
          <p:cNvSpPr>
            <a:spLocks noGrp="1"/>
          </p:cNvSpPr>
          <p:nvPr>
            <p:ph type="sldNum" sz="quarter" idx="5"/>
          </p:nvPr>
        </p:nvSpPr>
        <p:spPr/>
        <p:txBody>
          <a:bodyPr/>
          <a:lstStyle/>
          <a:p>
            <a:pPr>
              <a:defRPr/>
            </a:pPr>
            <a:fld id="{05B34E68-8777-4B63-B684-89BFC16917B3}"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b="1" u="sng" dirty="0" smtClean="0"/>
              <a:t>NOTES:</a:t>
            </a:r>
          </a:p>
          <a:p>
            <a:pPr eaLnBrk="1" hangingPunct="1">
              <a:defRPr/>
            </a:pPr>
            <a:r>
              <a:rPr lang="en-US" dirty="0" smtClean="0"/>
              <a:t>Chronological organization is organization by time; that is, your steps are ordered according to when each occurred or should occur. Historical speeches and how-to speeches are the two kinds of speeches that are usually organized chronologically.</a:t>
            </a:r>
          </a:p>
          <a:p>
            <a:pPr marL="228600" indent="-228600" eaLnBrk="1" hangingPunct="1">
              <a:buFontTx/>
              <a:buAutoNum type="alphaUcPeriod"/>
              <a:defRPr/>
            </a:pPr>
            <a:r>
              <a:rPr lang="en-US" b="1" dirty="0" smtClean="0"/>
              <a:t>Forward in time</a:t>
            </a:r>
            <a:r>
              <a:rPr lang="en-US" dirty="0" smtClean="0"/>
              <a:t>: Choosing to organize your main points either from earliest to most recent. </a:t>
            </a:r>
          </a:p>
          <a:p>
            <a:pPr marL="228600" indent="-228600" eaLnBrk="1" hangingPunct="1">
              <a:buFontTx/>
              <a:buAutoNum type="alphaUcPeriod"/>
              <a:defRPr/>
            </a:pPr>
            <a:r>
              <a:rPr lang="en-US" b="1" dirty="0" smtClean="0"/>
              <a:t>How to explanations</a:t>
            </a:r>
            <a:r>
              <a:rPr lang="en-US" dirty="0" smtClean="0"/>
              <a:t>: How-to explanations are also likely to follow a sequence or series of steps arranged from beginning to end, from the first step to the last—forward in time.</a:t>
            </a:r>
          </a:p>
          <a:p>
            <a:pPr marL="228600" indent="-228600" eaLnBrk="1" hangingPunct="1">
              <a:buFontTx/>
              <a:buAutoNum type="alphaUcPeriod"/>
              <a:defRPr/>
            </a:pPr>
            <a:r>
              <a:rPr lang="en-US" b="1" dirty="0" smtClean="0"/>
              <a:t>Backward in time: </a:t>
            </a:r>
            <a:r>
              <a:rPr lang="en-US" dirty="0" smtClean="0"/>
              <a:t>Choosing to organize your main points from recent events back into history.</a:t>
            </a:r>
          </a:p>
          <a:p>
            <a:pPr marL="228600" indent="-228600" eaLnBrk="1" hangingPunct="1">
              <a:defRPr/>
            </a:pPr>
            <a:endParaRPr lang="en-US" dirty="0" smtClean="0"/>
          </a:p>
          <a:p>
            <a:pPr eaLnBrk="1" hangingPunct="1">
              <a:defRPr/>
            </a:pPr>
            <a:r>
              <a:rPr lang="en-US" dirty="0" smtClean="0"/>
              <a:t>The progression that you choose depends on your personal preference and on whether you want to emphasize the beginning or the end of the sequence.</a:t>
            </a:r>
            <a:endParaRPr lang="en-US" dirty="0"/>
          </a:p>
        </p:txBody>
      </p:sp>
      <p:sp>
        <p:nvSpPr>
          <p:cNvPr id="4" name="Slide Number Placeholder 3"/>
          <p:cNvSpPr>
            <a:spLocks noGrp="1"/>
          </p:cNvSpPr>
          <p:nvPr>
            <p:ph type="sldNum" sz="quarter" idx="5"/>
          </p:nvPr>
        </p:nvSpPr>
        <p:spPr/>
        <p:txBody>
          <a:bodyPr/>
          <a:lstStyle/>
          <a:p>
            <a:pPr>
              <a:defRPr/>
            </a:pPr>
            <a:fld id="{F3D35E1B-6BC5-4705-A63A-A4DE2DBC2B67}"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When you choose to use spatial organization you arrange your ideas by natural divisions of the central idea—according to their location and direction. It does not matter whether you choose to progress up or down, east or west, forward or back, as long as you follow a logical progression. If you skip up, down, over, and back, you will only confuse your listeners rather than painting a distinct word picture.</a:t>
            </a:r>
            <a:endParaRPr lang="en-US" b="1" u="sng" smtClean="0"/>
          </a:p>
        </p:txBody>
      </p:sp>
      <p:sp>
        <p:nvSpPr>
          <p:cNvPr id="4" name="Slide Number Placeholder 3"/>
          <p:cNvSpPr>
            <a:spLocks noGrp="1"/>
          </p:cNvSpPr>
          <p:nvPr>
            <p:ph type="sldNum" sz="quarter" idx="5"/>
          </p:nvPr>
        </p:nvSpPr>
        <p:spPr/>
        <p:txBody>
          <a:bodyPr/>
          <a:lstStyle/>
          <a:p>
            <a:pPr>
              <a:defRPr/>
            </a:pPr>
            <a:fld id="{ED182AEE-A84E-4BE3-B9AF-44318922038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If your central idea can be developed by discussing either steps or reasons, you might consider organizing your main ideas by cause and effect. A speech that is organized to show cause and effect may first identify a situation and then discuss the effects that result from it </a:t>
            </a:r>
            <a:r>
              <a:rPr lang="en-US" b="1" smtClean="0"/>
              <a:t>(cause → effect). </a:t>
            </a:r>
            <a:r>
              <a:rPr lang="en-US" smtClean="0"/>
              <a:t>Or the speech may present a situation and then seek its causes </a:t>
            </a:r>
            <a:r>
              <a:rPr lang="en-US" b="1" smtClean="0"/>
              <a:t>(effect → cause). </a:t>
            </a:r>
            <a:r>
              <a:rPr lang="en-US" smtClean="0"/>
              <a:t>As the recency principle would suggest, the cause–effect pattern emphasizes the effects; the effect–cause pattern emphasizes the causes.</a:t>
            </a:r>
          </a:p>
        </p:txBody>
      </p:sp>
      <p:sp>
        <p:nvSpPr>
          <p:cNvPr id="4" name="Slide Number Placeholder 3"/>
          <p:cNvSpPr>
            <a:spLocks noGrp="1"/>
          </p:cNvSpPr>
          <p:nvPr>
            <p:ph type="sldNum" sz="quarter" idx="5"/>
          </p:nvPr>
        </p:nvSpPr>
        <p:spPr/>
        <p:txBody>
          <a:bodyPr/>
          <a:lstStyle/>
          <a:p>
            <a:pPr>
              <a:defRPr/>
            </a:pPr>
            <a:fld id="{A0B92073-5CFB-4510-8403-BD301D474685}"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If you want to discuss why a problem exists or what its effects are, you will probably organize your speech according to cause and effect, as discussed in the previous section. However, if you want to emphasize how best to solve the problem, you will probably use a </a:t>
            </a:r>
            <a:r>
              <a:rPr lang="en-US" b="1" smtClean="0"/>
              <a:t>problem–solution pattern of organization.</a:t>
            </a:r>
            <a:endParaRPr lang="en-US" b="1" u="sng" smtClean="0"/>
          </a:p>
          <a:p>
            <a:pPr eaLnBrk="1" hangingPunct="1"/>
            <a:endParaRPr lang="en-US" b="1" u="sng" smtClean="0"/>
          </a:p>
        </p:txBody>
      </p:sp>
      <p:sp>
        <p:nvSpPr>
          <p:cNvPr id="4" name="Slide Number Placeholder 3"/>
          <p:cNvSpPr>
            <a:spLocks noGrp="1"/>
          </p:cNvSpPr>
          <p:nvPr>
            <p:ph type="sldNum" sz="quarter" idx="5"/>
          </p:nvPr>
        </p:nvSpPr>
        <p:spPr/>
        <p:txBody>
          <a:bodyPr/>
          <a:lstStyle/>
          <a:p>
            <a:pPr>
              <a:defRPr/>
            </a:pPr>
            <a:fld id="{5C21C11C-75D9-4D25-8674-E23436E74B4B}"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b="1" u="sng" dirty="0" smtClean="0"/>
              <a:t>NOTES:</a:t>
            </a:r>
          </a:p>
          <a:p>
            <a:pPr eaLnBrk="1" hangingPunct="1">
              <a:defRPr/>
            </a:pPr>
            <a:r>
              <a:rPr lang="en-US" dirty="0" smtClean="0"/>
              <a:t>Although the five patterns just discussed are typical of the way in which speakers in the United States are expected to organize and process information, they are not necessarily typical of all cultures. In fact, each culture teaches its members patterns of thought and organization that are considered appropriate for various occasions and audiences.  Figure 8.2 illustrates these culturally diverse patterns of organization.</a:t>
            </a:r>
          </a:p>
          <a:p>
            <a:pPr marL="228600" indent="-228600" eaLnBrk="1" hangingPunct="1">
              <a:buFontTx/>
              <a:buAutoNum type="alphaUcPeriod"/>
              <a:defRPr/>
            </a:pPr>
            <a:r>
              <a:rPr lang="en-US" b="1" dirty="0" smtClean="0"/>
              <a:t>United States speakers </a:t>
            </a:r>
            <a:r>
              <a:rPr lang="en-US" dirty="0" smtClean="0"/>
              <a:t>tend to be more linear &amp; direct</a:t>
            </a:r>
          </a:p>
          <a:p>
            <a:pPr marL="228600" indent="-228600" eaLnBrk="1" hangingPunct="1">
              <a:buFontTx/>
              <a:buAutoNum type="alphaUcPeriod"/>
              <a:defRPr/>
            </a:pPr>
            <a:r>
              <a:rPr lang="en-US" b="1" dirty="0" smtClean="0"/>
              <a:t>Semitic speakers </a:t>
            </a:r>
            <a:r>
              <a:rPr lang="en-US" dirty="0" smtClean="0"/>
              <a:t>support their main points by pursuing tangents that may be off-topic</a:t>
            </a:r>
          </a:p>
          <a:p>
            <a:pPr marL="228600" indent="-228600" eaLnBrk="1" hangingPunct="1">
              <a:buFontTx/>
              <a:buAutoNum type="alphaUcPeriod"/>
              <a:defRPr/>
            </a:pPr>
            <a:r>
              <a:rPr lang="en-US" b="1" dirty="0" smtClean="0"/>
              <a:t>Asians speakers </a:t>
            </a:r>
            <a:r>
              <a:rPr lang="en-US" dirty="0" smtClean="0"/>
              <a:t>may only allude to a main point through a circuitous route of illustration and parable</a:t>
            </a:r>
          </a:p>
          <a:p>
            <a:pPr marL="228600" indent="-228600" eaLnBrk="1" hangingPunct="1">
              <a:buFontTx/>
              <a:buAutoNum type="alphaUcPeriod"/>
              <a:defRPr/>
            </a:pPr>
            <a:r>
              <a:rPr lang="en-US" b="1" dirty="0" smtClean="0"/>
              <a:t>Romance &amp; Russian speakers </a:t>
            </a:r>
            <a:r>
              <a:rPr lang="en-US" dirty="0" smtClean="0"/>
              <a:t>tend to begin with a basic principle and then move to facts &amp; illustrations that they only gradually connect to a main point.</a:t>
            </a:r>
          </a:p>
          <a:p>
            <a:pPr marL="228600" indent="-228600" eaLnBrk="1" hangingPunct="1">
              <a:defRPr/>
            </a:pPr>
            <a:endParaRPr lang="en-US" dirty="0" smtClean="0"/>
          </a:p>
          <a:p>
            <a:pPr eaLnBrk="1" hangingPunct="1">
              <a:defRPr/>
            </a:pPr>
            <a:r>
              <a:rPr lang="en-US" dirty="0" smtClean="0"/>
              <a:t>Of course, these are very broad generalizations. But as an audience member who recognizes the existence of cultural differences, you can better appreciate and understand the organization of a speaker from a culture other than your own.</a:t>
            </a:r>
            <a:endParaRPr lang="en-US" dirty="0"/>
          </a:p>
        </p:txBody>
      </p:sp>
      <p:sp>
        <p:nvSpPr>
          <p:cNvPr id="4" name="Slide Number Placeholder 3"/>
          <p:cNvSpPr>
            <a:spLocks noGrp="1"/>
          </p:cNvSpPr>
          <p:nvPr>
            <p:ph type="sldNum" sz="quarter" idx="5"/>
          </p:nvPr>
        </p:nvSpPr>
        <p:spPr/>
        <p:txBody>
          <a:bodyPr/>
          <a:lstStyle/>
          <a:p>
            <a:pPr>
              <a:defRPr/>
            </a:pPr>
            <a:fld id="{F04E367D-FD2D-4F15-8FDB-72B4F4C00B94}"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21434F8E-C1A0-4A5E-946C-00B67EE6DF2D}" type="datetime1">
              <a:rPr lang="en-US"/>
              <a:pPr>
                <a:defRPr/>
              </a:pPr>
              <a:t>11/14/2011</a:t>
            </a:fld>
            <a:endParaRPr lang="en-US" dirty="0"/>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noChangeAspect="1"/>
          </p:cNvGrpSpPr>
          <p:nvPr/>
        </p:nvGrpSpPr>
        <p:grpSpPr bwMode="auto">
          <a:xfrm>
            <a:off x="211138" y="1679575"/>
            <a:ext cx="8723312" cy="1330325"/>
            <a:chOff x="-3905251" y="4294188"/>
            <a:chExt cx="13027839" cy="1892300"/>
          </a:xfrm>
        </p:grpSpPr>
        <p:sp>
          <p:nvSpPr>
            <p:cNvPr id="6"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10"/>
          </p:nvPr>
        </p:nvSpPr>
        <p:spPr/>
        <p:txBody>
          <a:bodyPr/>
          <a:lstStyle>
            <a:lvl1pPr>
              <a:defRPr/>
            </a:lvl1pPr>
          </a:lstStyle>
          <a:p>
            <a:pPr>
              <a:defRPr/>
            </a:pPr>
            <a:fld id="{5180E2AB-D914-46FB-9617-E487991F51E1}" type="datetime1">
              <a:rPr lang="en-US"/>
              <a:pPr>
                <a:defRPr/>
              </a:pPr>
              <a:t>11/14/2011</a:t>
            </a:fld>
            <a:endParaRPr lang="en-US" dirty="0"/>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3"/>
          <p:cNvSpPr>
            <a:spLocks noGrp="1"/>
          </p:cNvSpPr>
          <p:nvPr>
            <p:ph type="dt" sz="half" idx="10"/>
          </p:nvPr>
        </p:nvSpPr>
        <p:spPr/>
        <p:txBody>
          <a:bodyPr/>
          <a:lstStyle>
            <a:lvl1pPr>
              <a:defRPr/>
            </a:lvl1pPr>
          </a:lstStyle>
          <a:p>
            <a:pPr>
              <a:defRPr/>
            </a:pPr>
            <a:fld id="{9744D8DE-4EA1-4E56-805B-ABDB309AC25A}" type="datetime1">
              <a:rPr lang="en-US"/>
              <a:pPr>
                <a:defRPr/>
              </a:pPr>
              <a:t>11/14/2011</a:t>
            </a:fld>
            <a:endParaRPr lang="en-US" dirty="0"/>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noChangeAspect="1"/>
          </p:cNvGrpSpPr>
          <p:nvPr/>
        </p:nvGrpSpPr>
        <p:grpSpPr bwMode="auto">
          <a:xfrm>
            <a:off x="211138" y="1679575"/>
            <a:ext cx="8723312" cy="1330325"/>
            <a:chOff x="-3905251" y="4294188"/>
            <a:chExt cx="13027839" cy="1892300"/>
          </a:xfrm>
        </p:grpSpPr>
        <p:sp>
          <p:nvSpPr>
            <p:cNvPr id="6"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13" name="Date Placeholder 3"/>
          <p:cNvSpPr>
            <a:spLocks noGrp="1"/>
          </p:cNvSpPr>
          <p:nvPr>
            <p:ph type="dt" sz="half" idx="10"/>
          </p:nvPr>
        </p:nvSpPr>
        <p:spPr/>
        <p:txBody>
          <a:bodyPr/>
          <a:lstStyle>
            <a:lvl1pPr>
              <a:defRPr/>
            </a:lvl1pPr>
          </a:lstStyle>
          <a:p>
            <a:pPr>
              <a:defRPr/>
            </a:pPr>
            <a:fld id="{E3812811-3120-454A-8975-03191D2F09C8}" type="datetime1">
              <a:rPr lang="en-US"/>
              <a:pPr>
                <a:defRPr/>
              </a:pPr>
              <a:t>11/14/2011</a:t>
            </a:fld>
            <a:endParaRPr lang="en-US" dirty="0"/>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10"/>
          </p:nvPr>
        </p:nvSpPr>
        <p:spPr/>
        <p:txBody>
          <a:bodyPr/>
          <a:lstStyle>
            <a:lvl1pPr>
              <a:defRPr/>
            </a:lvl1pPr>
          </a:lstStyle>
          <a:p>
            <a:pPr>
              <a:defRPr/>
            </a:pPr>
            <a:fld id="{9FB51AC4-197F-4A0E-BD25-713FB100AE79}" type="datetime1">
              <a:rPr lang="en-US"/>
              <a:pPr>
                <a:defRPr/>
              </a:pPr>
              <a:t>11/14/2011</a:t>
            </a:fld>
            <a:endParaRPr lang="en-US" dirty="0"/>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15"/>
          <p:cNvGrpSpPr>
            <a:grpSpLocks noChangeAspect="1"/>
          </p:cNvGrpSpPr>
          <p:nvPr/>
        </p:nvGrpSpPr>
        <p:grpSpPr bwMode="auto">
          <a:xfrm>
            <a:off x="211138" y="1679575"/>
            <a:ext cx="8723312" cy="1330325"/>
            <a:chOff x="-3905251" y="4294188"/>
            <a:chExt cx="13027839" cy="1892300"/>
          </a:xfrm>
        </p:grpSpPr>
        <p:sp>
          <p:nvSpPr>
            <p:cNvPr id="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3"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4"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Date Placeholder 3"/>
          <p:cNvSpPr>
            <a:spLocks noGrp="1"/>
          </p:cNvSpPr>
          <p:nvPr>
            <p:ph type="dt" sz="half" idx="15"/>
          </p:nvPr>
        </p:nvSpPr>
        <p:spPr/>
        <p:txBody>
          <a:bodyPr/>
          <a:lstStyle>
            <a:lvl1pPr>
              <a:defRPr/>
            </a:lvl1pPr>
          </a:lstStyle>
          <a:p>
            <a:pPr>
              <a:defRPr/>
            </a:pPr>
            <a:fld id="{49A85F34-832D-440A-A446-314452A1F515}" type="datetime1">
              <a:rPr lang="en-US"/>
              <a:pPr>
                <a:defRPr/>
              </a:pPr>
              <a:t>11/14/2011</a:t>
            </a:fld>
            <a:endParaRPr lang="en-US" dirty="0"/>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8" name="Group 15"/>
          <p:cNvGrpSpPr>
            <a:grpSpLocks noChangeAspect="1"/>
          </p:cNvGrpSpPr>
          <p:nvPr/>
        </p:nvGrpSpPr>
        <p:grpSpPr bwMode="auto">
          <a:xfrm>
            <a:off x="211138" y="1679575"/>
            <a:ext cx="8723312" cy="1330325"/>
            <a:chOff x="-3905251" y="4294188"/>
            <a:chExt cx="13027839" cy="1892300"/>
          </a:xfrm>
        </p:grpSpPr>
        <p:sp>
          <p:nvSpPr>
            <p:cNvPr id="9"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3"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4"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Date Placeholder 3"/>
          <p:cNvSpPr>
            <a:spLocks noGrp="1"/>
          </p:cNvSpPr>
          <p:nvPr>
            <p:ph type="dt" sz="half" idx="10"/>
          </p:nvPr>
        </p:nvSpPr>
        <p:spPr/>
        <p:txBody>
          <a:bodyPr/>
          <a:lstStyle>
            <a:lvl1pPr>
              <a:defRPr/>
            </a:lvl1pPr>
          </a:lstStyle>
          <a:p>
            <a:pPr>
              <a:defRPr/>
            </a:pPr>
            <a:fld id="{718B2FB8-613A-4553-A848-20670C33A603}" type="datetime1">
              <a:rPr lang="en-US"/>
              <a:pPr>
                <a:defRPr/>
              </a:pPr>
              <a:t>11/14/2011</a:t>
            </a:fld>
            <a:endParaRPr lang="en-US" dirty="0"/>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4" name="Group 15"/>
          <p:cNvGrpSpPr>
            <a:grpSpLocks noChangeAspect="1"/>
          </p:cNvGrpSpPr>
          <p:nvPr/>
        </p:nvGrpSpPr>
        <p:grpSpPr bwMode="auto">
          <a:xfrm>
            <a:off x="211138" y="1679575"/>
            <a:ext cx="8723312" cy="1330325"/>
            <a:chOff x="-3905251" y="4294188"/>
            <a:chExt cx="13027839" cy="1892300"/>
          </a:xfrm>
        </p:grpSpPr>
        <p:sp>
          <p:nvSpPr>
            <p:cNvPr id="5"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9"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0"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1" name="Date Placeholder 3"/>
          <p:cNvSpPr>
            <a:spLocks noGrp="1"/>
          </p:cNvSpPr>
          <p:nvPr>
            <p:ph type="dt" sz="half" idx="10"/>
          </p:nvPr>
        </p:nvSpPr>
        <p:spPr/>
        <p:txBody>
          <a:bodyPr/>
          <a:lstStyle>
            <a:lvl1pPr>
              <a:defRPr/>
            </a:lvl1pPr>
          </a:lstStyle>
          <a:p>
            <a:pPr>
              <a:defRPr/>
            </a:pPr>
            <a:fld id="{58F9B8D2-8760-470A-8AB4-7822AD9B8BAC}" type="datetime1">
              <a:rPr lang="en-US"/>
              <a:pPr>
                <a:defRPr/>
              </a:pPr>
              <a:t>11/14/2011</a:t>
            </a:fld>
            <a:endParaRPr lang="en-US" dirty="0"/>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9"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10" name="Date Placeholder 1"/>
          <p:cNvSpPr>
            <a:spLocks noGrp="1"/>
          </p:cNvSpPr>
          <p:nvPr>
            <p:ph type="dt" sz="half" idx="10"/>
          </p:nvPr>
        </p:nvSpPr>
        <p:spPr/>
        <p:txBody>
          <a:bodyPr/>
          <a:lstStyle>
            <a:lvl1pPr>
              <a:defRPr/>
            </a:lvl1pPr>
          </a:lstStyle>
          <a:p>
            <a:pPr>
              <a:defRPr/>
            </a:pPr>
            <a:fld id="{34BBFE6A-119E-40EE-B7C1-A505E7D44370}" type="datetime1">
              <a:rPr lang="en-US"/>
              <a:pPr>
                <a:defRPr/>
              </a:pPr>
              <a:t>11/14/2011</a:t>
            </a:fld>
            <a:endParaRPr lang="en-US" dirty="0"/>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4"/>
          <p:cNvSpPr>
            <a:spLocks noGrp="1"/>
          </p:cNvSpPr>
          <p:nvPr>
            <p:ph type="dt" sz="half" idx="10"/>
          </p:nvPr>
        </p:nvSpPr>
        <p:spPr/>
        <p:txBody>
          <a:bodyPr/>
          <a:lstStyle>
            <a:lvl1pPr>
              <a:defRPr/>
            </a:lvl1pPr>
          </a:lstStyle>
          <a:p>
            <a:pPr>
              <a:defRPr/>
            </a:pPr>
            <a:fld id="{C9FACD5D-66B6-435C-93EC-16247343DCF0}" type="datetime1">
              <a:rPr lang="en-US"/>
              <a:pPr>
                <a:defRPr/>
              </a:pPr>
              <a:t>11/14/2011</a:t>
            </a:fld>
            <a:endParaRPr lang="en-US" dirty="0"/>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13" name="Date Placeholder 4"/>
          <p:cNvSpPr>
            <a:spLocks noGrp="1"/>
          </p:cNvSpPr>
          <p:nvPr>
            <p:ph type="dt" sz="half" idx="10"/>
          </p:nvPr>
        </p:nvSpPr>
        <p:spPr/>
        <p:txBody>
          <a:bodyPr/>
          <a:lstStyle>
            <a:lvl1pPr>
              <a:defRPr/>
            </a:lvl1pPr>
          </a:lstStyle>
          <a:p>
            <a:pPr>
              <a:defRPr/>
            </a:pPr>
            <a:fld id="{EB4D04BE-A0A1-4FC4-BE15-2AF8271CCD68}" type="datetime1">
              <a:rPr lang="en-US"/>
              <a:pPr>
                <a:defRPr/>
              </a:pPr>
              <a:t>11/14/2011</a:t>
            </a:fld>
            <a:endParaRPr lang="en-US" dirty="0"/>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43D004B0-1CF8-4863-B5ED-8CB10B62D630}" type="datetime1">
              <a:rPr lang="en-US"/>
              <a:pPr>
                <a:defRPr/>
              </a:pPr>
              <a:t>11/14/2011</a:t>
            </a:fld>
            <a:endParaRPr lang="en-US" dirty="0"/>
          </a:p>
        </p:txBody>
      </p:sp>
      <p:sp>
        <p:nvSpPr>
          <p:cNvPr id="1030"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7"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slow">
    <p:split orient="vert"/>
  </p:transition>
  <p:hf sldNum="0"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4191000" y="3429000"/>
            <a:ext cx="4648200" cy="1917700"/>
          </a:xfrm>
          <a:prstGeom prst="rect">
            <a:avLst/>
          </a:prstGeom>
          <a:noFill/>
          <a:ln w="9525">
            <a:noFill/>
            <a:miter lim="800000"/>
            <a:headEnd/>
            <a:tailEnd/>
          </a:ln>
        </p:spPr>
        <p:txBody>
          <a:bodyPr>
            <a:spAutoFit/>
          </a:bodyPr>
          <a:lstStyle/>
          <a:p>
            <a:pPr algn="ctr"/>
            <a:r>
              <a:rPr lang="en-US" sz="2400">
                <a:solidFill>
                  <a:srgbClr val="002060"/>
                </a:solidFill>
                <a:latin typeface="Candara" pitchFamily="34" charset="0"/>
              </a:rPr>
              <a:t>PowerPoint™ Presentation Prepared by</a:t>
            </a:r>
          </a:p>
          <a:p>
            <a:pPr algn="ctr"/>
            <a:r>
              <a:rPr lang="en-US" sz="2400">
                <a:solidFill>
                  <a:srgbClr val="002060"/>
                </a:solidFill>
                <a:latin typeface="Candara" pitchFamily="34" charset="0"/>
              </a:rPr>
              <a:t>Diana M. Cooley, Ph.D.</a:t>
            </a:r>
          </a:p>
          <a:p>
            <a:pPr algn="ctr"/>
            <a:r>
              <a:rPr lang="en-US" sz="2400" i="1">
                <a:solidFill>
                  <a:srgbClr val="002060"/>
                </a:solidFill>
                <a:latin typeface="Candara" pitchFamily="34" charset="0"/>
              </a:rPr>
              <a:t>Lone Star College – North Harris </a:t>
            </a:r>
          </a:p>
          <a:p>
            <a:pPr algn="ctr"/>
            <a:r>
              <a:rPr lang="en-US" sz="2400" i="1">
                <a:solidFill>
                  <a:srgbClr val="002060"/>
                </a:solidFill>
                <a:latin typeface="Candara" pitchFamily="34" charset="0"/>
              </a:rPr>
              <a:t>Houston, Texas</a:t>
            </a:r>
          </a:p>
        </p:txBody>
      </p:sp>
      <p:pic>
        <p:nvPicPr>
          <p:cNvPr id="14339" name="Picture 5" descr="COVER_BeebePSHB4"/>
          <p:cNvPicPr>
            <a:picLocks noChangeAspect="1" noChangeArrowheads="1"/>
          </p:cNvPicPr>
          <p:nvPr/>
        </p:nvPicPr>
        <p:blipFill>
          <a:blip r:embed="rId3"/>
          <a:srcRect/>
          <a:stretch>
            <a:fillRect/>
          </a:stretch>
        </p:blipFill>
        <p:spPr bwMode="auto">
          <a:xfrm>
            <a:off x="274638" y="1143000"/>
            <a:ext cx="4098925" cy="5105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b="1" smtClean="0">
                <a:solidFill>
                  <a:srgbClr val="002060"/>
                </a:solidFill>
              </a:rPr>
              <a:t>Subdividing Your Main Ideas</a:t>
            </a:r>
          </a:p>
        </p:txBody>
      </p:sp>
      <p:pic>
        <p:nvPicPr>
          <p:cNvPr id="32771" name="Picture 4" descr="Screen Clipping"/>
          <p:cNvPicPr>
            <a:picLocks noChangeAspect="1"/>
          </p:cNvPicPr>
          <p:nvPr/>
        </p:nvPicPr>
        <p:blipFill>
          <a:blip r:embed="rId3"/>
          <a:srcRect/>
          <a:stretch>
            <a:fillRect/>
          </a:stretch>
        </p:blipFill>
        <p:spPr bwMode="auto">
          <a:xfrm>
            <a:off x="2438400" y="2362200"/>
            <a:ext cx="3876675" cy="37719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1538" y="2484438"/>
            <a:ext cx="7408862" cy="3840162"/>
          </a:xfrm>
        </p:spPr>
        <p:txBody>
          <a:bodyPr/>
          <a:lstStyle/>
          <a:p>
            <a:pPr eaLnBrk="1" hangingPunct="1"/>
            <a:r>
              <a:rPr lang="en-US" sz="2500" smtClean="0">
                <a:solidFill>
                  <a:srgbClr val="0D0D0D"/>
                </a:solidFill>
              </a:rPr>
              <a:t>Prepare your supporting material</a:t>
            </a:r>
          </a:p>
          <a:p>
            <a:pPr eaLnBrk="1" hangingPunct="1"/>
            <a:r>
              <a:rPr lang="en-US" sz="2500" smtClean="0">
                <a:solidFill>
                  <a:srgbClr val="0D0D0D"/>
                </a:solidFill>
              </a:rPr>
              <a:t>Organize your supporting material</a:t>
            </a:r>
          </a:p>
          <a:p>
            <a:pPr lvl="1" eaLnBrk="1" hangingPunct="1">
              <a:buFont typeface="Wingdings" pitchFamily="2" charset="2"/>
              <a:buChar char="Ø"/>
            </a:pPr>
            <a:r>
              <a:rPr lang="en-US" sz="2500" smtClean="0">
                <a:solidFill>
                  <a:srgbClr val="0D0D0D"/>
                </a:solidFill>
              </a:rPr>
              <a:t> Primacy/recency</a:t>
            </a:r>
          </a:p>
          <a:p>
            <a:pPr lvl="1" eaLnBrk="1" hangingPunct="1">
              <a:buFont typeface="Wingdings" pitchFamily="2" charset="2"/>
              <a:buChar char="Ø"/>
            </a:pPr>
            <a:r>
              <a:rPr lang="en-US" sz="2500" smtClean="0">
                <a:solidFill>
                  <a:srgbClr val="0D0D0D"/>
                </a:solidFill>
              </a:rPr>
              <a:t>Specificity</a:t>
            </a:r>
          </a:p>
          <a:p>
            <a:pPr lvl="1" eaLnBrk="1" hangingPunct="1">
              <a:buFont typeface="Wingdings" pitchFamily="2" charset="2"/>
              <a:buChar char="Ø"/>
            </a:pPr>
            <a:r>
              <a:rPr lang="en-US" sz="2500" smtClean="0">
                <a:solidFill>
                  <a:srgbClr val="0D0D0D"/>
                </a:solidFill>
              </a:rPr>
              <a:t>Complexity</a:t>
            </a:r>
          </a:p>
          <a:p>
            <a:pPr lvl="1" eaLnBrk="1" hangingPunct="1">
              <a:buFont typeface="Wingdings" pitchFamily="2" charset="2"/>
              <a:buChar char="Ø"/>
            </a:pPr>
            <a:r>
              <a:rPr lang="en-US" sz="2500" smtClean="0">
                <a:solidFill>
                  <a:srgbClr val="0D0D0D"/>
                </a:solidFill>
              </a:rPr>
              <a:t>Soft/hard evidence</a:t>
            </a:r>
          </a:p>
          <a:p>
            <a:pPr eaLnBrk="1" hangingPunct="1"/>
            <a:r>
              <a:rPr lang="en-US" sz="2500" smtClean="0">
                <a:solidFill>
                  <a:srgbClr val="0D0D0D"/>
                </a:solidFill>
              </a:rPr>
              <a:t>Incorporate your supporting material into your speech</a:t>
            </a:r>
            <a:endParaRPr lang="en-US" sz="2800" smtClean="0">
              <a:solidFill>
                <a:srgbClr val="0D0D0D"/>
              </a:solidFill>
            </a:endParaRPr>
          </a:p>
        </p:txBody>
      </p:sp>
      <p:sp>
        <p:nvSpPr>
          <p:cNvPr id="34818" name="Title 2"/>
          <p:cNvSpPr>
            <a:spLocks noGrp="1"/>
          </p:cNvSpPr>
          <p:nvPr>
            <p:ph type="title"/>
          </p:nvPr>
        </p:nvSpPr>
        <p:spPr/>
        <p:txBody>
          <a:bodyPr/>
          <a:lstStyle/>
          <a:p>
            <a:pPr eaLnBrk="1" hangingPunct="1"/>
            <a:r>
              <a:rPr lang="en-US" b="1" smtClean="0">
                <a:solidFill>
                  <a:srgbClr val="002060"/>
                </a:solidFill>
              </a:rPr>
              <a:t>Integrating Your Supporting Material</a:t>
            </a: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b="1" smtClean="0">
                <a:solidFill>
                  <a:srgbClr val="002060"/>
                </a:solidFill>
              </a:rPr>
              <a:t>Developing Signposts</a:t>
            </a:r>
          </a:p>
        </p:txBody>
      </p:sp>
      <p:sp>
        <p:nvSpPr>
          <p:cNvPr id="3" name="Content Placeholder 2"/>
          <p:cNvSpPr>
            <a:spLocks noGrp="1"/>
          </p:cNvSpPr>
          <p:nvPr>
            <p:ph sz="quarter" idx="13"/>
          </p:nvPr>
        </p:nvSpPr>
        <p:spPr>
          <a:xfrm>
            <a:off x="381000" y="2133600"/>
            <a:ext cx="3822700" cy="1858963"/>
          </a:xfrm>
        </p:spPr>
        <p:txBody>
          <a:bodyPr/>
          <a:lstStyle/>
          <a:p>
            <a:pPr eaLnBrk="1" hangingPunct="1">
              <a:defRPr/>
            </a:pPr>
            <a:r>
              <a:rPr lang="en-US" sz="2800" dirty="0" smtClean="0">
                <a:solidFill>
                  <a:schemeClr val="tx1">
                    <a:lumMod val="95000"/>
                    <a:lumOff val="5000"/>
                  </a:schemeClr>
                </a:solidFill>
              </a:rPr>
              <a:t>Transitions</a:t>
            </a:r>
          </a:p>
          <a:p>
            <a:pPr lvl="1" eaLnBrk="1" hangingPunct="1">
              <a:buFont typeface="Wingdings" pitchFamily="2" charset="2"/>
              <a:buChar char="Ø"/>
              <a:defRPr/>
            </a:pPr>
            <a:r>
              <a:rPr lang="en-US" sz="2800" dirty="0" smtClean="0">
                <a:solidFill>
                  <a:schemeClr val="tx1">
                    <a:lumMod val="95000"/>
                    <a:lumOff val="5000"/>
                  </a:schemeClr>
                </a:solidFill>
              </a:rPr>
              <a:t> </a:t>
            </a:r>
            <a:r>
              <a:rPr lang="en-US" sz="2400" dirty="0" smtClean="0">
                <a:solidFill>
                  <a:schemeClr val="tx1">
                    <a:lumMod val="95000"/>
                    <a:lumOff val="5000"/>
                  </a:schemeClr>
                </a:solidFill>
              </a:rPr>
              <a:t>Verbal transitions</a:t>
            </a:r>
          </a:p>
          <a:p>
            <a:pPr lvl="1" eaLnBrk="1" hangingPunct="1">
              <a:buFont typeface="Wingdings" pitchFamily="2" charset="2"/>
              <a:buChar char="Ø"/>
              <a:defRPr/>
            </a:pPr>
            <a:r>
              <a:rPr lang="en-US" sz="2400" dirty="0" smtClean="0">
                <a:solidFill>
                  <a:schemeClr val="tx1">
                    <a:lumMod val="95000"/>
                    <a:lumOff val="5000"/>
                  </a:schemeClr>
                </a:solidFill>
              </a:rPr>
              <a:t> Nonverbal transitions</a:t>
            </a:r>
          </a:p>
          <a:p>
            <a:pPr eaLnBrk="1" hangingPunct="1">
              <a:defRPr/>
            </a:pPr>
            <a:endParaRPr lang="en-US" dirty="0"/>
          </a:p>
        </p:txBody>
      </p:sp>
      <p:sp>
        <p:nvSpPr>
          <p:cNvPr id="4" name="Content Placeholder 3"/>
          <p:cNvSpPr>
            <a:spLocks noGrp="1"/>
          </p:cNvSpPr>
          <p:nvPr>
            <p:ph sz="quarter" idx="14"/>
          </p:nvPr>
        </p:nvSpPr>
        <p:spPr>
          <a:xfrm>
            <a:off x="4724400" y="3505200"/>
            <a:ext cx="3822700" cy="1477963"/>
          </a:xfrm>
        </p:spPr>
        <p:txBody>
          <a:bodyPr/>
          <a:lstStyle/>
          <a:p>
            <a:pPr eaLnBrk="1" hangingPunct="1">
              <a:defRPr/>
            </a:pPr>
            <a:r>
              <a:rPr lang="en-US" sz="2800" dirty="0" smtClean="0">
                <a:solidFill>
                  <a:schemeClr val="tx1">
                    <a:lumMod val="95000"/>
                    <a:lumOff val="5000"/>
                  </a:schemeClr>
                </a:solidFill>
              </a:rPr>
              <a:t>Summaries</a:t>
            </a:r>
            <a:endParaRPr lang="en-US" sz="2800" dirty="0" smtClean="0"/>
          </a:p>
          <a:p>
            <a:pPr lvl="1" eaLnBrk="1" hangingPunct="1">
              <a:buFont typeface="Wingdings" pitchFamily="2" charset="2"/>
              <a:buChar char="Ø"/>
              <a:defRPr/>
            </a:pPr>
            <a:r>
              <a:rPr lang="en-US" sz="2400" dirty="0" smtClean="0">
                <a:solidFill>
                  <a:schemeClr val="tx1">
                    <a:lumMod val="95000"/>
                    <a:lumOff val="5000"/>
                  </a:schemeClr>
                </a:solidFill>
              </a:rPr>
              <a:t>Final summary</a:t>
            </a:r>
          </a:p>
          <a:p>
            <a:pPr lvl="1" eaLnBrk="1" hangingPunct="1">
              <a:buFont typeface="Wingdings" pitchFamily="2" charset="2"/>
              <a:buChar char="Ø"/>
              <a:defRPr/>
            </a:pPr>
            <a:r>
              <a:rPr lang="en-US" sz="2400" dirty="0" smtClean="0">
                <a:solidFill>
                  <a:schemeClr val="tx1">
                    <a:lumMod val="95000"/>
                    <a:lumOff val="5000"/>
                  </a:schemeClr>
                </a:solidFill>
              </a:rPr>
              <a:t>Internal summary</a:t>
            </a:r>
            <a:endParaRPr lang="en-US" sz="2400" dirty="0">
              <a:solidFill>
                <a:schemeClr val="tx1">
                  <a:lumMod val="95000"/>
                  <a:lumOff val="5000"/>
                </a:schemeClr>
              </a:solidFill>
            </a:endParaRPr>
          </a:p>
        </p:txBody>
      </p:sp>
      <p:sp>
        <p:nvSpPr>
          <p:cNvPr id="7" name="Rectangle 6"/>
          <p:cNvSpPr/>
          <p:nvPr/>
        </p:nvSpPr>
        <p:spPr>
          <a:xfrm>
            <a:off x="381000" y="3670300"/>
            <a:ext cx="4572000" cy="2370138"/>
          </a:xfrm>
          <a:prstGeom prst="rect">
            <a:avLst/>
          </a:prstGeom>
        </p:spPr>
        <p:txBody>
          <a:bodyPr>
            <a:spAutoFit/>
          </a:bodyPr>
          <a:lstStyle/>
          <a:p>
            <a:pPr marL="273050" indent="-273050">
              <a:spcBef>
                <a:spcPct val="20000"/>
              </a:spcBef>
              <a:buClr>
                <a:srgbClr val="3B4F18"/>
              </a:buClr>
              <a:buSzPct val="100000"/>
              <a:buFont typeface="Symbol" pitchFamily="18" charset="2"/>
              <a:buChar char=""/>
              <a:defRPr/>
            </a:pPr>
            <a:r>
              <a:rPr lang="en-US" sz="2800" dirty="0">
                <a:solidFill>
                  <a:prstClr val="black">
                    <a:lumMod val="95000"/>
                    <a:lumOff val="5000"/>
                  </a:prstClr>
                </a:solidFill>
                <a:latin typeface="Candara"/>
                <a:cs typeface="+mn-cs"/>
              </a:rPr>
              <a:t>Previews</a:t>
            </a:r>
          </a:p>
          <a:p>
            <a:pPr marL="576263" lvl="1" indent="-273050">
              <a:spcBef>
                <a:spcPct val="20000"/>
              </a:spcBef>
              <a:buClr>
                <a:srgbClr val="3B4F18"/>
              </a:buClr>
              <a:buSzPct val="100000"/>
              <a:buFont typeface="Wingdings" pitchFamily="2" charset="2"/>
              <a:buChar char="Ø"/>
              <a:defRPr/>
            </a:pPr>
            <a:r>
              <a:rPr lang="en-US" sz="2800" dirty="0">
                <a:solidFill>
                  <a:prstClr val="black">
                    <a:lumMod val="95000"/>
                    <a:lumOff val="5000"/>
                  </a:prstClr>
                </a:solidFill>
                <a:latin typeface="Candara"/>
                <a:cs typeface="+mn-cs"/>
              </a:rPr>
              <a:t> </a:t>
            </a:r>
            <a:r>
              <a:rPr lang="en-US" sz="2400" dirty="0">
                <a:solidFill>
                  <a:prstClr val="black">
                    <a:lumMod val="95000"/>
                    <a:lumOff val="5000"/>
                  </a:prstClr>
                </a:solidFill>
                <a:latin typeface="Candara"/>
                <a:cs typeface="+mn-cs"/>
              </a:rPr>
              <a:t>Initial Previews</a:t>
            </a:r>
          </a:p>
          <a:p>
            <a:pPr marL="576263" lvl="1" indent="-273050">
              <a:spcBef>
                <a:spcPct val="20000"/>
              </a:spcBef>
              <a:buClr>
                <a:srgbClr val="3B4F18"/>
              </a:buClr>
              <a:buSzPct val="100000"/>
              <a:buFont typeface="Wingdings" pitchFamily="2" charset="2"/>
              <a:buChar char="Ø"/>
              <a:defRPr/>
            </a:pPr>
            <a:r>
              <a:rPr lang="en-US" sz="2400" dirty="0">
                <a:solidFill>
                  <a:prstClr val="black">
                    <a:lumMod val="95000"/>
                    <a:lumOff val="5000"/>
                  </a:prstClr>
                </a:solidFill>
                <a:latin typeface="Candara"/>
                <a:cs typeface="+mn-cs"/>
              </a:rPr>
              <a:t> Internal Previews</a:t>
            </a:r>
          </a:p>
          <a:p>
            <a:pPr marL="576263" lvl="1" indent="-273050">
              <a:spcBef>
                <a:spcPct val="20000"/>
              </a:spcBef>
              <a:buClr>
                <a:srgbClr val="3B4F18"/>
              </a:buClr>
              <a:buSzPct val="100000"/>
              <a:buFont typeface="Wingdings" pitchFamily="2" charset="2"/>
              <a:buChar char="Ø"/>
              <a:defRPr/>
            </a:pPr>
            <a:r>
              <a:rPr lang="en-US" sz="2400" dirty="0">
                <a:solidFill>
                  <a:prstClr val="black">
                    <a:lumMod val="95000"/>
                    <a:lumOff val="5000"/>
                  </a:prstClr>
                </a:solidFill>
                <a:latin typeface="Candara"/>
                <a:cs typeface="+mn-cs"/>
              </a:rPr>
              <a:t> Questions as internal</a:t>
            </a:r>
          </a:p>
          <a:p>
            <a:pPr marL="576263" lvl="1" indent="-273050">
              <a:spcBef>
                <a:spcPct val="20000"/>
              </a:spcBef>
              <a:buClr>
                <a:srgbClr val="3B4F18"/>
              </a:buClr>
              <a:buSzPct val="100000"/>
              <a:defRPr/>
            </a:pPr>
            <a:r>
              <a:rPr lang="en-US" sz="2400" dirty="0">
                <a:solidFill>
                  <a:prstClr val="black">
                    <a:lumMod val="95000"/>
                    <a:lumOff val="5000"/>
                  </a:prstClr>
                </a:solidFill>
                <a:latin typeface="Candara"/>
                <a:cs typeface="+mn-cs"/>
              </a:rPr>
              <a:t>     previews</a:t>
            </a: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905000"/>
            <a:ext cx="3048000" cy="2586038"/>
          </a:xfrm>
          <a:prstGeom prst="rect">
            <a:avLst/>
          </a:prstGeom>
        </p:spPr>
        <p:txBody>
          <a:bodyPr>
            <a:spAutoFit/>
          </a:bodyPr>
          <a:lstStyle/>
          <a:p>
            <a:pPr algn="ctr" fontAlgn="auto">
              <a:spcBef>
                <a:spcPts val="0"/>
              </a:spcBef>
              <a:spcAft>
                <a:spcPts val="0"/>
              </a:spcAft>
              <a:defRPr/>
            </a:pPr>
            <a:r>
              <a:rPr lang="en-US" sz="3000" b="1" dirty="0">
                <a:solidFill>
                  <a:srgbClr val="002060"/>
                </a:solidFill>
                <a:latin typeface="+mn-lt"/>
                <a:cs typeface="+mn-cs"/>
              </a:rPr>
              <a:t>Chapter 8</a:t>
            </a:r>
          </a:p>
          <a:p>
            <a:pPr algn="ctr" fontAlgn="auto">
              <a:spcBef>
                <a:spcPts val="0"/>
              </a:spcBef>
              <a:spcAft>
                <a:spcPts val="0"/>
              </a:spcAft>
              <a:defRPr/>
            </a:pPr>
            <a:r>
              <a:rPr lang="en-US" sz="4400" b="1" dirty="0">
                <a:solidFill>
                  <a:srgbClr val="002060"/>
                </a:solidFill>
                <a:latin typeface="+mj-lt"/>
                <a:cs typeface="+mn-cs"/>
              </a:rPr>
              <a:t>Organizing Your Speech</a:t>
            </a:r>
          </a:p>
        </p:txBody>
      </p:sp>
      <p:sp>
        <p:nvSpPr>
          <p:cNvPr id="16387" name="TextBox 7"/>
          <p:cNvSpPr txBox="1">
            <a:spLocks noChangeArrowheads="1"/>
          </p:cNvSpPr>
          <p:nvPr/>
        </p:nvSpPr>
        <p:spPr bwMode="auto">
          <a:xfrm>
            <a:off x="381000" y="5410200"/>
            <a:ext cx="8305800" cy="701675"/>
          </a:xfrm>
          <a:prstGeom prst="rect">
            <a:avLst/>
          </a:prstGeom>
          <a:noFill/>
          <a:ln w="9525">
            <a:noFill/>
            <a:miter lim="800000"/>
            <a:headEnd/>
            <a:tailEnd/>
          </a:ln>
        </p:spPr>
        <p:txBody>
          <a:bodyPr>
            <a:spAutoFit/>
          </a:bodyPr>
          <a:lstStyle/>
          <a:p>
            <a:pPr algn="ctr"/>
            <a:r>
              <a:rPr lang="en-US" sz="1000">
                <a:latin typeface="Candara" pitchFamily="34" charset="0"/>
              </a:rPr>
              <a:t>This multimedia product and its contents are protected under copyright law. The following are prohibited by law: </a:t>
            </a:r>
          </a:p>
          <a:p>
            <a:pPr algn="ctr">
              <a:buFont typeface="Arial" charset="0"/>
              <a:buChar char="•"/>
            </a:pPr>
            <a:r>
              <a:rPr lang="en-US" sz="1000">
                <a:latin typeface="Candara" pitchFamily="34" charset="0"/>
              </a:rPr>
              <a:t> any public performance or display, including transmission of any image over a network;  </a:t>
            </a:r>
          </a:p>
          <a:p>
            <a:pPr algn="ctr">
              <a:buFont typeface="Arial" charset="0"/>
              <a:buChar char="•"/>
            </a:pPr>
            <a:r>
              <a:rPr lang="en-US" sz="1000">
                <a:latin typeface="Candara" pitchFamily="34" charset="0"/>
              </a:rPr>
              <a:t> preparation of any derivative work, including the extraction, in whole or in part, of any images; </a:t>
            </a:r>
          </a:p>
          <a:p>
            <a:pPr algn="ctr">
              <a:buFont typeface="Arial" charset="0"/>
              <a:buChar char="•"/>
            </a:pPr>
            <a:r>
              <a:rPr lang="en-US" sz="1000">
                <a:latin typeface="Candara" pitchFamily="34" charset="0"/>
              </a:rPr>
              <a:t> any rental, lease, or lending of the program.</a:t>
            </a:r>
          </a:p>
        </p:txBody>
      </p:sp>
      <p:pic>
        <p:nvPicPr>
          <p:cNvPr id="8" name="Picture 7" descr="Screen Clipping"/>
          <p:cNvPicPr>
            <a:picLocks noChangeAspect="1"/>
          </p:cNvPicPr>
          <p:nvPr/>
        </p:nvPicPr>
        <p:blipFill>
          <a:blip r:embed="rId3" cstate="print">
            <a:lum/>
            <a:extLst>
              <a:ext uri="{28A0092B-C50C-407E-A947-70E740481C1C}"/>
            </a:extLst>
          </a:blip>
          <a:stretch>
            <a:fillRect/>
          </a:stretch>
        </p:blipFill>
        <p:spPr>
          <a:xfrm>
            <a:off x="3418752" y="533400"/>
            <a:ext cx="4725740" cy="4572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 name="Rectangle 5"/>
          <p:cNvSpPr/>
          <p:nvPr/>
        </p:nvSpPr>
        <p:spPr>
          <a:xfrm>
            <a:off x="4572000" y="5029200"/>
            <a:ext cx="4724400" cy="1371600"/>
          </a:xfrm>
          <a:prstGeom prst="rect">
            <a:avLst/>
          </a:prstGeom>
        </p:spPr>
        <p:txBody>
          <a:bodyPr>
            <a:spAutoFit/>
          </a:bodyPr>
          <a:lstStyle/>
          <a:p>
            <a:pPr>
              <a:defRPr/>
            </a:pPr>
            <a:r>
              <a:rPr lang="en-US" sz="3200" b="1" dirty="0">
                <a:solidFill>
                  <a:srgbClr val="002060"/>
                </a:solidFill>
                <a:latin typeface="+mj-lt"/>
              </a:rPr>
              <a:t>Organized thought is the basis of organized action.</a:t>
            </a:r>
          </a:p>
          <a:p>
            <a:pPr>
              <a:defRPr/>
            </a:pPr>
            <a:r>
              <a:rPr lang="en-US" sz="2000" dirty="0">
                <a:solidFill>
                  <a:srgbClr val="002060"/>
                </a:solidFill>
                <a:latin typeface="+mj-lt"/>
              </a:rPr>
              <a:t>~ Alfred North Whitehead</a:t>
            </a:r>
          </a:p>
        </p:txBody>
      </p:sp>
      <p:sp>
        <p:nvSpPr>
          <p:cNvPr id="18437" name="Footer Placeholder 2"/>
          <p:cNvSpPr txBox="1">
            <a:spLocks noGrp="1"/>
          </p:cNvSpPr>
          <p:nvPr/>
        </p:nvSpPr>
        <p:spPr bwMode="auto">
          <a:xfrm>
            <a:off x="193675" y="6249988"/>
            <a:ext cx="4530725" cy="365125"/>
          </a:xfrm>
          <a:prstGeom prst="rect">
            <a:avLst/>
          </a:prstGeom>
          <a:noFill/>
          <a:ln w="9525">
            <a:noFill/>
            <a:miter lim="800000"/>
            <a:headEnd/>
            <a:tailEnd/>
          </a:ln>
        </p:spPr>
        <p:txBody>
          <a:bodyPr anchor="ctr"/>
          <a:lstStyle/>
          <a:p>
            <a:r>
              <a:rPr lang="en-US" sz="1000">
                <a:latin typeface="Candara" pitchFamily="34" charset="0"/>
              </a:rPr>
              <a:t>Copyright © 2013, 2010, 2007, 2005 Pearson Education, Inc.  All Rights Reserved.</a:t>
            </a:r>
          </a:p>
          <a:p>
            <a:endParaRPr lang="en-US" sz="1000">
              <a:latin typeface="Candara" pitchFamily="34"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43400" y="2674938"/>
            <a:ext cx="4419600" cy="3451225"/>
          </a:xfrm>
        </p:spPr>
        <p:txBody>
          <a:bodyPr/>
          <a:lstStyle/>
          <a:p>
            <a:pPr eaLnBrk="1" hangingPunct="1">
              <a:defRPr/>
            </a:pPr>
            <a:r>
              <a:rPr lang="en-US" sz="2800" dirty="0" smtClean="0">
                <a:solidFill>
                  <a:schemeClr val="tx1">
                    <a:lumMod val="95000"/>
                    <a:lumOff val="5000"/>
                  </a:schemeClr>
                </a:solidFill>
              </a:rPr>
              <a:t>Organizing ideas topically</a:t>
            </a:r>
          </a:p>
          <a:p>
            <a:pPr lvl="1" eaLnBrk="1" hangingPunct="1">
              <a:buFont typeface="Wingdings" pitchFamily="2" charset="2"/>
              <a:buChar char="Ø"/>
              <a:defRPr/>
            </a:pPr>
            <a:r>
              <a:rPr lang="en-US" sz="2800" dirty="0" smtClean="0">
                <a:solidFill>
                  <a:schemeClr val="tx1">
                    <a:lumMod val="95000"/>
                    <a:lumOff val="5000"/>
                  </a:schemeClr>
                </a:solidFill>
              </a:rPr>
              <a:t> Primacy</a:t>
            </a:r>
          </a:p>
          <a:p>
            <a:pPr lvl="1" eaLnBrk="1" hangingPunct="1">
              <a:buFont typeface="Wingdings" pitchFamily="2" charset="2"/>
              <a:buChar char="Ø"/>
              <a:defRPr/>
            </a:pPr>
            <a:r>
              <a:rPr lang="en-US" sz="2800" dirty="0" smtClean="0">
                <a:solidFill>
                  <a:schemeClr val="tx1">
                    <a:lumMod val="95000"/>
                    <a:lumOff val="5000"/>
                  </a:schemeClr>
                </a:solidFill>
              </a:rPr>
              <a:t> Recency</a:t>
            </a:r>
          </a:p>
          <a:p>
            <a:pPr lvl="1" eaLnBrk="1" hangingPunct="1">
              <a:buFont typeface="Wingdings" pitchFamily="2" charset="2"/>
              <a:buChar char="Ø"/>
              <a:defRPr/>
            </a:pPr>
            <a:r>
              <a:rPr lang="en-US" sz="2800" dirty="0" smtClean="0">
                <a:solidFill>
                  <a:schemeClr val="tx1">
                    <a:lumMod val="95000"/>
                    <a:lumOff val="5000"/>
                  </a:schemeClr>
                </a:solidFill>
              </a:rPr>
              <a:t> Complexity</a:t>
            </a:r>
          </a:p>
          <a:p>
            <a:pPr eaLnBrk="1" hangingPunct="1">
              <a:defRPr/>
            </a:pPr>
            <a:endParaRPr lang="en-US" dirty="0" smtClean="0">
              <a:solidFill>
                <a:schemeClr val="tx1">
                  <a:lumMod val="95000"/>
                  <a:lumOff val="5000"/>
                </a:schemeClr>
              </a:solidFill>
            </a:endParaRPr>
          </a:p>
        </p:txBody>
      </p:sp>
      <p:sp>
        <p:nvSpPr>
          <p:cNvPr id="20482" name="Title 2"/>
          <p:cNvSpPr>
            <a:spLocks noGrp="1"/>
          </p:cNvSpPr>
          <p:nvPr>
            <p:ph type="title"/>
          </p:nvPr>
        </p:nvSpPr>
        <p:spPr/>
        <p:txBody>
          <a:bodyPr/>
          <a:lstStyle/>
          <a:p>
            <a:pPr eaLnBrk="1" hangingPunct="1"/>
            <a:r>
              <a:rPr lang="en-US" b="1" smtClean="0">
                <a:solidFill>
                  <a:srgbClr val="002060"/>
                </a:solidFill>
              </a:rPr>
              <a:t>Organizing Your Main Ideas</a:t>
            </a:r>
          </a:p>
        </p:txBody>
      </p:sp>
      <p:pic>
        <p:nvPicPr>
          <p:cNvPr id="20484" name="Picture 8" descr="Screen Clipping"/>
          <p:cNvPicPr>
            <a:picLocks noChangeAspect="1"/>
          </p:cNvPicPr>
          <p:nvPr/>
        </p:nvPicPr>
        <p:blipFill>
          <a:blip r:embed="rId3"/>
          <a:srcRect/>
          <a:stretch>
            <a:fillRect/>
          </a:stretch>
        </p:blipFill>
        <p:spPr bwMode="auto">
          <a:xfrm>
            <a:off x="304800" y="2254250"/>
            <a:ext cx="3876675" cy="3773488"/>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0" y="2674938"/>
            <a:ext cx="4800600" cy="3451225"/>
          </a:xfrm>
        </p:spPr>
        <p:txBody>
          <a:bodyPr/>
          <a:lstStyle/>
          <a:p>
            <a:pPr eaLnBrk="1" hangingPunct="1">
              <a:defRPr/>
            </a:pPr>
            <a:r>
              <a:rPr lang="en-US" sz="2800" dirty="0" smtClean="0">
                <a:solidFill>
                  <a:schemeClr val="tx1">
                    <a:lumMod val="95000"/>
                    <a:lumOff val="5000"/>
                  </a:schemeClr>
                </a:solidFill>
              </a:rPr>
              <a:t>Ordering ideas chronologically</a:t>
            </a:r>
          </a:p>
          <a:p>
            <a:pPr lvl="1" eaLnBrk="1" hangingPunct="1">
              <a:buFont typeface="Wingdings" pitchFamily="2" charset="2"/>
              <a:buChar char="Ø"/>
              <a:defRPr/>
            </a:pPr>
            <a:r>
              <a:rPr lang="en-US" sz="2400" dirty="0" smtClean="0">
                <a:solidFill>
                  <a:schemeClr val="tx1">
                    <a:lumMod val="95000"/>
                    <a:lumOff val="5000"/>
                  </a:schemeClr>
                </a:solidFill>
              </a:rPr>
              <a:t>Forward in time</a:t>
            </a:r>
          </a:p>
          <a:p>
            <a:pPr lvl="1" eaLnBrk="1" hangingPunct="1">
              <a:buFont typeface="Wingdings" pitchFamily="2" charset="2"/>
              <a:buChar char="Ø"/>
              <a:defRPr/>
            </a:pPr>
            <a:r>
              <a:rPr lang="en-US" sz="2400" dirty="0" smtClean="0">
                <a:solidFill>
                  <a:schemeClr val="tx1">
                    <a:lumMod val="95000"/>
                    <a:lumOff val="5000"/>
                  </a:schemeClr>
                </a:solidFill>
              </a:rPr>
              <a:t>How to explanations</a:t>
            </a:r>
          </a:p>
          <a:p>
            <a:pPr lvl="1" eaLnBrk="1" hangingPunct="1">
              <a:buFont typeface="Wingdings" pitchFamily="2" charset="2"/>
              <a:buChar char="Ø"/>
              <a:defRPr/>
            </a:pPr>
            <a:r>
              <a:rPr lang="en-US" sz="2400" dirty="0" smtClean="0">
                <a:solidFill>
                  <a:schemeClr val="tx1">
                    <a:lumMod val="95000"/>
                    <a:lumOff val="5000"/>
                  </a:schemeClr>
                </a:solidFill>
              </a:rPr>
              <a:t>Backward in time</a:t>
            </a:r>
          </a:p>
          <a:p>
            <a:pPr lvl="1" eaLnBrk="1" hangingPunct="1">
              <a:buFont typeface="Wingdings" pitchFamily="2" charset="2"/>
              <a:buChar char="Ø"/>
              <a:defRPr/>
            </a:pPr>
            <a:endParaRPr lang="en-US" dirty="0" smtClean="0">
              <a:solidFill>
                <a:schemeClr val="tx1">
                  <a:lumMod val="95000"/>
                  <a:lumOff val="5000"/>
                </a:schemeClr>
              </a:solidFill>
            </a:endParaRPr>
          </a:p>
          <a:p>
            <a:pPr lvl="1" eaLnBrk="1" hangingPunct="1">
              <a:buFont typeface="Wingdings" pitchFamily="2" charset="2"/>
              <a:buChar char="Ø"/>
              <a:defRPr/>
            </a:pPr>
            <a:endParaRPr lang="en-US" dirty="0" smtClean="0">
              <a:solidFill>
                <a:schemeClr val="tx1">
                  <a:lumMod val="95000"/>
                  <a:lumOff val="5000"/>
                </a:schemeClr>
              </a:solidFill>
            </a:endParaRPr>
          </a:p>
        </p:txBody>
      </p:sp>
      <p:sp>
        <p:nvSpPr>
          <p:cNvPr id="22530" name="Title 2"/>
          <p:cNvSpPr>
            <a:spLocks noGrp="1"/>
          </p:cNvSpPr>
          <p:nvPr>
            <p:ph type="title"/>
          </p:nvPr>
        </p:nvSpPr>
        <p:spPr/>
        <p:txBody>
          <a:bodyPr/>
          <a:lstStyle/>
          <a:p>
            <a:pPr eaLnBrk="1" hangingPunct="1"/>
            <a:r>
              <a:rPr lang="en-US" b="1" smtClean="0">
                <a:solidFill>
                  <a:srgbClr val="002060"/>
                </a:solidFill>
              </a:rPr>
              <a:t>Organizing Your Main Ideas</a:t>
            </a:r>
          </a:p>
        </p:txBody>
      </p:sp>
      <p:pic>
        <p:nvPicPr>
          <p:cNvPr id="22532" name="Picture 5" descr="Screen Clipping"/>
          <p:cNvPicPr>
            <a:picLocks noChangeAspect="1"/>
          </p:cNvPicPr>
          <p:nvPr/>
        </p:nvPicPr>
        <p:blipFill>
          <a:blip r:embed="rId3"/>
          <a:srcRect/>
          <a:stretch>
            <a:fillRect/>
          </a:stretch>
        </p:blipFill>
        <p:spPr bwMode="auto">
          <a:xfrm>
            <a:off x="304800" y="2254250"/>
            <a:ext cx="3876675" cy="3773488"/>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p:cNvSpPr>
            <a:spLocks noGrp="1"/>
          </p:cNvSpPr>
          <p:nvPr>
            <p:ph idx="1"/>
          </p:nvPr>
        </p:nvSpPr>
        <p:spPr>
          <a:xfrm>
            <a:off x="4343400" y="2743200"/>
            <a:ext cx="4267200" cy="3451225"/>
          </a:xfrm>
        </p:spPr>
        <p:txBody>
          <a:bodyPr/>
          <a:lstStyle/>
          <a:p>
            <a:pPr eaLnBrk="1" hangingPunct="1"/>
            <a:r>
              <a:rPr lang="en-US" sz="2800" smtClean="0">
                <a:solidFill>
                  <a:schemeClr val="tx1"/>
                </a:solidFill>
              </a:rPr>
              <a:t>Organizing ideas spatially</a:t>
            </a:r>
          </a:p>
          <a:p>
            <a:pPr lvl="1" eaLnBrk="1" hangingPunct="1">
              <a:buFont typeface="Wingdings" pitchFamily="2" charset="2"/>
              <a:buChar char="Ø"/>
            </a:pPr>
            <a:r>
              <a:rPr lang="en-US" sz="2400" smtClean="0">
                <a:solidFill>
                  <a:schemeClr val="tx1"/>
                </a:solidFill>
              </a:rPr>
              <a:t>Location</a:t>
            </a:r>
          </a:p>
          <a:p>
            <a:pPr lvl="1" eaLnBrk="1" hangingPunct="1">
              <a:buFont typeface="Wingdings" pitchFamily="2" charset="2"/>
              <a:buChar char="Ø"/>
            </a:pPr>
            <a:r>
              <a:rPr lang="en-US" sz="2400" smtClean="0">
                <a:solidFill>
                  <a:schemeClr val="tx1"/>
                </a:solidFill>
              </a:rPr>
              <a:t>Direction</a:t>
            </a:r>
          </a:p>
        </p:txBody>
      </p:sp>
      <p:sp>
        <p:nvSpPr>
          <p:cNvPr id="24578" name="Title 2"/>
          <p:cNvSpPr>
            <a:spLocks noGrp="1"/>
          </p:cNvSpPr>
          <p:nvPr>
            <p:ph type="title"/>
          </p:nvPr>
        </p:nvSpPr>
        <p:spPr/>
        <p:txBody>
          <a:bodyPr/>
          <a:lstStyle/>
          <a:p>
            <a:pPr eaLnBrk="1" hangingPunct="1"/>
            <a:r>
              <a:rPr lang="en-US" b="1" smtClean="0">
                <a:solidFill>
                  <a:srgbClr val="002060"/>
                </a:solidFill>
              </a:rPr>
              <a:t>Organizing Your Main Ideas</a:t>
            </a:r>
          </a:p>
        </p:txBody>
      </p:sp>
      <p:pic>
        <p:nvPicPr>
          <p:cNvPr id="24580" name="Picture 5" descr="Screen Clipping"/>
          <p:cNvPicPr>
            <a:picLocks noChangeAspect="1"/>
          </p:cNvPicPr>
          <p:nvPr/>
        </p:nvPicPr>
        <p:blipFill>
          <a:blip r:embed="rId3"/>
          <a:srcRect/>
          <a:stretch>
            <a:fillRect/>
          </a:stretch>
        </p:blipFill>
        <p:spPr bwMode="auto">
          <a:xfrm>
            <a:off x="304800" y="2254250"/>
            <a:ext cx="3876675" cy="3773488"/>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24400" y="2674938"/>
            <a:ext cx="4191000" cy="3451225"/>
          </a:xfrm>
        </p:spPr>
        <p:txBody>
          <a:bodyPr/>
          <a:lstStyle/>
          <a:p>
            <a:pPr eaLnBrk="1" hangingPunct="1">
              <a:defRPr/>
            </a:pPr>
            <a:r>
              <a:rPr lang="en-US" sz="2800" dirty="0" smtClean="0">
                <a:solidFill>
                  <a:schemeClr val="tx1">
                    <a:lumMod val="95000"/>
                    <a:lumOff val="5000"/>
                  </a:schemeClr>
                </a:solidFill>
              </a:rPr>
              <a:t>Organizing ideas to show cause –effect</a:t>
            </a:r>
          </a:p>
          <a:p>
            <a:pPr eaLnBrk="1" hangingPunct="1">
              <a:defRPr/>
            </a:pPr>
            <a:r>
              <a:rPr lang="en-US" sz="2800" dirty="0" smtClean="0">
                <a:solidFill>
                  <a:schemeClr val="tx1">
                    <a:lumMod val="95000"/>
                    <a:lumOff val="5000"/>
                  </a:schemeClr>
                </a:solidFill>
              </a:rPr>
              <a:t>Organizing ideas to show effect- cause</a:t>
            </a:r>
          </a:p>
          <a:p>
            <a:pPr eaLnBrk="1" hangingPunct="1">
              <a:defRPr/>
            </a:pPr>
            <a:endParaRPr lang="en-US" dirty="0" smtClean="0">
              <a:solidFill>
                <a:schemeClr val="tx1">
                  <a:lumMod val="95000"/>
                  <a:lumOff val="5000"/>
                </a:schemeClr>
              </a:solidFill>
            </a:endParaRPr>
          </a:p>
          <a:p>
            <a:pPr eaLnBrk="1" hangingPunct="1">
              <a:defRPr/>
            </a:pPr>
            <a:endParaRPr lang="en-US" dirty="0"/>
          </a:p>
        </p:txBody>
      </p:sp>
      <p:sp>
        <p:nvSpPr>
          <p:cNvPr id="26626" name="Title 2"/>
          <p:cNvSpPr>
            <a:spLocks noGrp="1"/>
          </p:cNvSpPr>
          <p:nvPr>
            <p:ph type="title"/>
          </p:nvPr>
        </p:nvSpPr>
        <p:spPr/>
        <p:txBody>
          <a:bodyPr/>
          <a:lstStyle/>
          <a:p>
            <a:pPr eaLnBrk="1" hangingPunct="1"/>
            <a:r>
              <a:rPr lang="en-US" b="1" smtClean="0">
                <a:solidFill>
                  <a:srgbClr val="002060"/>
                </a:solidFill>
              </a:rPr>
              <a:t>Organizing Your Main Ideas</a:t>
            </a:r>
          </a:p>
        </p:txBody>
      </p:sp>
      <p:pic>
        <p:nvPicPr>
          <p:cNvPr id="26628" name="Picture 5" descr="Screen Clipping"/>
          <p:cNvPicPr>
            <a:picLocks noChangeAspect="1"/>
          </p:cNvPicPr>
          <p:nvPr/>
        </p:nvPicPr>
        <p:blipFill>
          <a:blip r:embed="rId3"/>
          <a:srcRect/>
          <a:stretch>
            <a:fillRect/>
          </a:stretch>
        </p:blipFill>
        <p:spPr bwMode="auto">
          <a:xfrm>
            <a:off x="304800" y="2254250"/>
            <a:ext cx="3876675" cy="3773488"/>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95800" y="2667000"/>
            <a:ext cx="4191000" cy="3527425"/>
          </a:xfrm>
        </p:spPr>
        <p:txBody>
          <a:bodyPr/>
          <a:lstStyle/>
          <a:p>
            <a:pPr eaLnBrk="1" hangingPunct="1">
              <a:defRPr/>
            </a:pPr>
            <a:r>
              <a:rPr lang="en-US" sz="2800" dirty="0" smtClean="0">
                <a:solidFill>
                  <a:schemeClr val="tx1">
                    <a:lumMod val="95000"/>
                    <a:lumOff val="5000"/>
                  </a:schemeClr>
                </a:solidFill>
              </a:rPr>
              <a:t>Organizing ideas by problem/solution</a:t>
            </a:r>
          </a:p>
          <a:p>
            <a:pPr eaLnBrk="1" hangingPunct="1">
              <a:defRPr/>
            </a:pPr>
            <a:r>
              <a:rPr lang="en-US" sz="2800" dirty="0" smtClean="0">
                <a:solidFill>
                  <a:schemeClr val="tx1">
                    <a:lumMod val="95000"/>
                    <a:lumOff val="5000"/>
                  </a:schemeClr>
                </a:solidFill>
              </a:rPr>
              <a:t>Organizing ideas by solution/problem</a:t>
            </a:r>
          </a:p>
          <a:p>
            <a:pPr lvl="1" eaLnBrk="1" hangingPunct="1">
              <a:buFont typeface="Wingdings" pitchFamily="2" charset="2"/>
              <a:buChar char="Ø"/>
              <a:defRPr/>
            </a:pPr>
            <a:endParaRPr lang="en-US" dirty="0" smtClean="0">
              <a:solidFill>
                <a:schemeClr val="tx1">
                  <a:lumMod val="95000"/>
                  <a:lumOff val="5000"/>
                </a:schemeClr>
              </a:solidFill>
            </a:endParaRPr>
          </a:p>
        </p:txBody>
      </p:sp>
      <p:sp>
        <p:nvSpPr>
          <p:cNvPr id="28674" name="Title 2"/>
          <p:cNvSpPr>
            <a:spLocks noGrp="1"/>
          </p:cNvSpPr>
          <p:nvPr>
            <p:ph type="title"/>
          </p:nvPr>
        </p:nvSpPr>
        <p:spPr/>
        <p:txBody>
          <a:bodyPr/>
          <a:lstStyle/>
          <a:p>
            <a:pPr eaLnBrk="1" hangingPunct="1"/>
            <a:r>
              <a:rPr lang="en-US" b="1" smtClean="0">
                <a:solidFill>
                  <a:srgbClr val="002060"/>
                </a:solidFill>
              </a:rPr>
              <a:t>Organizing Your Main Ideas</a:t>
            </a:r>
          </a:p>
        </p:txBody>
      </p:sp>
      <p:pic>
        <p:nvPicPr>
          <p:cNvPr id="28676" name="Picture 5" descr="Screen Clipping"/>
          <p:cNvPicPr>
            <a:picLocks noChangeAspect="1"/>
          </p:cNvPicPr>
          <p:nvPr/>
        </p:nvPicPr>
        <p:blipFill>
          <a:blip r:embed="rId3"/>
          <a:srcRect/>
          <a:stretch>
            <a:fillRect/>
          </a:stretch>
        </p:blipFill>
        <p:spPr bwMode="auto">
          <a:xfrm>
            <a:off x="304800" y="2254250"/>
            <a:ext cx="3876675" cy="3773488"/>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674938"/>
            <a:ext cx="8382000" cy="3451225"/>
          </a:xfrm>
        </p:spPr>
        <p:txBody>
          <a:bodyPr/>
          <a:lstStyle/>
          <a:p>
            <a:pPr eaLnBrk="1" hangingPunct="1">
              <a:defRPr/>
            </a:pPr>
            <a:r>
              <a:rPr lang="en-US" sz="2800" dirty="0" smtClean="0">
                <a:solidFill>
                  <a:schemeClr val="tx1">
                    <a:lumMod val="95000"/>
                    <a:lumOff val="5000"/>
                  </a:schemeClr>
                </a:solidFill>
              </a:rPr>
              <a:t>Acknowledging cultural differences in organization</a:t>
            </a:r>
            <a:endParaRPr lang="en-US" sz="2800" dirty="0" smtClean="0"/>
          </a:p>
          <a:p>
            <a:pPr eaLnBrk="1" hangingPunct="1">
              <a:defRPr/>
            </a:pPr>
            <a:endParaRPr lang="en-US" dirty="0"/>
          </a:p>
        </p:txBody>
      </p:sp>
      <p:sp>
        <p:nvSpPr>
          <p:cNvPr id="30722" name="Title 2"/>
          <p:cNvSpPr>
            <a:spLocks noGrp="1"/>
          </p:cNvSpPr>
          <p:nvPr>
            <p:ph type="title"/>
          </p:nvPr>
        </p:nvSpPr>
        <p:spPr/>
        <p:txBody>
          <a:bodyPr/>
          <a:lstStyle/>
          <a:p>
            <a:pPr eaLnBrk="1" hangingPunct="1"/>
            <a:r>
              <a:rPr lang="en-US" b="1" smtClean="0">
                <a:solidFill>
                  <a:srgbClr val="002060"/>
                </a:solidFill>
              </a:rPr>
              <a:t>Organizing Your Main Ideas</a:t>
            </a:r>
          </a:p>
        </p:txBody>
      </p:sp>
      <p:pic>
        <p:nvPicPr>
          <p:cNvPr id="30724" name="Picture 5" descr="Screen Clipping"/>
          <p:cNvPicPr>
            <a:picLocks noChangeAspect="1"/>
          </p:cNvPicPr>
          <p:nvPr/>
        </p:nvPicPr>
        <p:blipFill>
          <a:blip r:embed="rId3"/>
          <a:srcRect/>
          <a:stretch>
            <a:fillRect/>
          </a:stretch>
        </p:blipFill>
        <p:spPr bwMode="auto">
          <a:xfrm>
            <a:off x="1143000" y="3159125"/>
            <a:ext cx="7156450" cy="2819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e3a1cf56a5a4a9275d2ee6fb5b81e67f6ee1e0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300</TotalTime>
  <Words>1587</Words>
  <Application>Microsoft Office PowerPoint</Application>
  <PresentationFormat>On-screen Show (4:3)</PresentationFormat>
  <Paragraphs>113</Paragraphs>
  <Slides>12</Slides>
  <Notes>12</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12</vt:i4>
      </vt:variant>
    </vt:vector>
  </HeadingPairs>
  <TitlesOfParts>
    <vt:vector size="29" baseType="lpstr">
      <vt:lpstr>Arial</vt:lpstr>
      <vt:lpstr>Candara</vt:lpstr>
      <vt:lpstr>Symbol</vt:lpstr>
      <vt:lpstr>Calibri</vt:lpstr>
      <vt:lpstr>Wingdings</vt:lpstr>
      <vt:lpstr>Waveform</vt:lpstr>
      <vt:lpstr>Waveform</vt:lpstr>
      <vt:lpstr>Waveform</vt:lpstr>
      <vt:lpstr>Waveform</vt:lpstr>
      <vt:lpstr>Waveform</vt:lpstr>
      <vt:lpstr>Waveform</vt:lpstr>
      <vt:lpstr>Waveform</vt:lpstr>
      <vt:lpstr>Waveform</vt:lpstr>
      <vt:lpstr>Waveform</vt:lpstr>
      <vt:lpstr>Waveform</vt:lpstr>
      <vt:lpstr>Waveform</vt:lpstr>
      <vt:lpstr>Waveform</vt:lpstr>
      <vt:lpstr>Slide 1</vt:lpstr>
      <vt:lpstr>Slide 2</vt:lpstr>
      <vt:lpstr>Slide 3</vt:lpstr>
      <vt:lpstr>Organizing Your Main Ideas</vt:lpstr>
      <vt:lpstr>Organizing Your Main Ideas</vt:lpstr>
      <vt:lpstr>Organizing Your Main Ideas</vt:lpstr>
      <vt:lpstr>Organizing Your Main Ideas</vt:lpstr>
      <vt:lpstr>Organizing Your Main Ideas</vt:lpstr>
      <vt:lpstr>Organizing Your Main Ideas</vt:lpstr>
      <vt:lpstr>Subdividing Your Main Ideas</vt:lpstr>
      <vt:lpstr>Integrating Your Supporting Material</vt:lpstr>
      <vt:lpstr>Developing Signposts</vt:lpstr>
    </vt:vector>
  </TitlesOfParts>
  <Company>Lone Star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dc:title>
  <dc:creator>Lone Star College System</dc:creator>
  <cp:lastModifiedBy>Pearson</cp:lastModifiedBy>
  <cp:revision>52</cp:revision>
  <dcterms:created xsi:type="dcterms:W3CDTF">2011-09-26T15:18:24Z</dcterms:created>
  <dcterms:modified xsi:type="dcterms:W3CDTF">2011-11-14T16:15:54Z</dcterms:modified>
</cp:coreProperties>
</file>