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95" r:id="rId2"/>
    <p:sldId id="256" r:id="rId3"/>
    <p:sldId id="259" r:id="rId4"/>
    <p:sldId id="278" r:id="rId5"/>
    <p:sldId id="286" r:id="rId6"/>
    <p:sldId id="288" r:id="rId7"/>
    <p:sldId id="294" r:id="rId8"/>
    <p:sldId id="281" r:id="rId9"/>
    <p:sldId id="284" r:id="rId10"/>
    <p:sldId id="292" r:id="rId11"/>
    <p:sldId id="289" r:id="rId12"/>
    <p:sldId id="293" r:id="rId13"/>
  </p:sldIdLst>
  <p:sldSz cx="9144000" cy="6858000" type="screen4x3"/>
  <p:notesSz cx="6858000" cy="9144000"/>
  <p:custDataLst>
    <p:tags r:id="rId1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20" autoAdjust="0"/>
  </p:normalViewPr>
  <p:slideViewPr>
    <p:cSldViewPr>
      <p:cViewPr varScale="1">
        <p:scale>
          <a:sx n="64" d="100"/>
          <a:sy n="64" d="100"/>
        </p:scale>
        <p:origin x="-756" y="-102"/>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207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154CC12-E99E-40D3-A40B-D07A76EA412E}" type="datetimeFigureOut">
              <a:rPr lang="en-US"/>
              <a:pPr>
                <a:defRPr/>
              </a:pPr>
              <a:t>11/14/2011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C50CD46-BC46-469F-BBAC-E0343F68187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D425CB2-1925-4B58-9CDA-E71380BCED33}"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915669C-4589-4799-B2A5-A7E8F8B2ADE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Credibility is a speaker’s believability. A credible speaker is one whom an audience perceives to be competent, knowledgeable, dynamic, and trustworthy. To achieve the last of these four factors—trustworthiness—you as a speaker must consistently adhere to ethical principles. You trust people whom you believe to be ethical. In fact, the Greek rhetorician Aristotle used the term </a:t>
            </a:r>
            <a:r>
              <a:rPr lang="en-US" i="1" smtClean="0"/>
              <a:t>ethos—the root word of ethic and ethical—to refer to a </a:t>
            </a:r>
            <a:r>
              <a:rPr lang="en-US" smtClean="0"/>
              <a:t>speaker’s credibility. Quintilian, a Roman teacher of public speaking, believed that an effective public speaker also should be a person of good character, a “good person speaking well.”</a:t>
            </a:r>
            <a:endParaRPr lang="en-US" b="1" u="sng" smtClean="0"/>
          </a:p>
        </p:txBody>
      </p:sp>
      <p:sp>
        <p:nvSpPr>
          <p:cNvPr id="4" name="Slide Number Placeholder 3"/>
          <p:cNvSpPr>
            <a:spLocks noGrp="1"/>
          </p:cNvSpPr>
          <p:nvPr>
            <p:ph type="sldNum" sz="quarter" idx="5"/>
          </p:nvPr>
        </p:nvSpPr>
        <p:spPr/>
        <p:txBody>
          <a:bodyPr/>
          <a:lstStyle/>
          <a:p>
            <a:pPr>
              <a:defRPr/>
            </a:pPr>
            <a:fld id="{DB1989BB-E0DD-473D-B1F0-4BE75922608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A88769C-223E-49AE-BC37-C52D778CB6FC}" type="slidenum">
              <a:rPr lang="en-US" smtClean="0"/>
              <a:pPr>
                <a:defRPr/>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smtClean="0"/>
              <a:t>Chapter Overview:</a:t>
            </a:r>
          </a:p>
          <a:p>
            <a:pPr eaLnBrk="1" hangingPunct="1">
              <a:spcBef>
                <a:spcPct val="0"/>
              </a:spcBef>
              <a:buFontTx/>
              <a:buChar char="•"/>
            </a:pPr>
            <a:r>
              <a:rPr lang="en-US" smtClean="0"/>
              <a:t>What are ethics?</a:t>
            </a:r>
          </a:p>
          <a:p>
            <a:pPr eaLnBrk="1" hangingPunct="1">
              <a:spcBef>
                <a:spcPct val="0"/>
              </a:spcBef>
              <a:buFontTx/>
              <a:buChar char="•"/>
            </a:pPr>
            <a:r>
              <a:rPr lang="en-US" smtClean="0"/>
              <a:t>Speaking Freely</a:t>
            </a:r>
          </a:p>
          <a:p>
            <a:pPr eaLnBrk="1" hangingPunct="1">
              <a:spcBef>
                <a:spcPct val="0"/>
              </a:spcBef>
              <a:buFontTx/>
              <a:buChar char="•"/>
            </a:pPr>
            <a:r>
              <a:rPr lang="en-US" smtClean="0"/>
              <a:t>Speaking ethically</a:t>
            </a:r>
          </a:p>
          <a:p>
            <a:pPr eaLnBrk="1" hangingPunct="1">
              <a:spcBef>
                <a:spcPct val="0"/>
              </a:spcBef>
              <a:buFontTx/>
              <a:buChar char="•"/>
            </a:pPr>
            <a:r>
              <a:rPr lang="en-US" smtClean="0"/>
              <a:t>Speaking credibly</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F6ED49-9F5B-4821-AFAF-C4338467DA5F}"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BEA12B8-6BA0-4B9F-A3F7-21CAAAF4425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buFont typeface="Arial" pitchFamily="34" charset="0"/>
              <a:buNone/>
              <a:defRPr/>
            </a:pPr>
            <a:r>
              <a:rPr lang="en-US" b="1" dirty="0" smtClean="0"/>
              <a:t>NOTES:</a:t>
            </a:r>
          </a:p>
          <a:p>
            <a:pPr eaLnBrk="1" hangingPunct="1">
              <a:buFont typeface="Arial" pitchFamily="34" charset="0"/>
              <a:buChar char="•"/>
              <a:defRPr/>
            </a:pPr>
            <a:r>
              <a:rPr lang="en-US" sz="1100" dirty="0" smtClean="0"/>
              <a:t>Beliefs, values &amp; moral principles by which we determine what is right or wrong.</a:t>
            </a:r>
          </a:p>
          <a:p>
            <a:pPr eaLnBrk="1" hangingPunct="1">
              <a:buFont typeface="Arial" pitchFamily="34" charset="0"/>
              <a:buChar char="•"/>
              <a:defRPr/>
            </a:pPr>
            <a:r>
              <a:rPr lang="en-US" sz="1100" dirty="0" smtClean="0">
                <a:latin typeface="Serifa BT" pitchFamily="18" charset="0"/>
              </a:rPr>
              <a:t>For public speaking, responsibly balance right to free speech with needs of audience.</a:t>
            </a:r>
          </a:p>
          <a:p>
            <a:pPr eaLnBrk="1" hangingPunct="1">
              <a:buFont typeface="Arial" pitchFamily="34" charset="0"/>
              <a:buNone/>
              <a:defRPr/>
            </a:pPr>
            <a:endParaRPr lang="en-US" sz="1100" dirty="0" smtClean="0"/>
          </a:p>
          <a:p>
            <a:pPr eaLnBrk="1" hangingPunct="1">
              <a:defRPr/>
            </a:pPr>
            <a:r>
              <a:rPr lang="en-US" sz="1100" dirty="0" smtClean="0"/>
              <a:t>Although you are undoubtedly familiar with many ethical issues, you may have given less thought to ethics in public speaking. These center on one main concern: In a country in which free speech is protected by law, the right to speak freely must be balanced by the responsibility to speak ethically. In 1999, the National Communication Association developed a Credo for Communication Ethics, which emphasizes the fundamental nature and far-reaching impact of ethical communication:</a:t>
            </a:r>
          </a:p>
          <a:p>
            <a:pPr eaLnBrk="1" hangingPunct="1">
              <a:defRPr/>
            </a:pPr>
            <a:endParaRPr lang="en-US" sz="1100" dirty="0" smtClean="0"/>
          </a:p>
          <a:p>
            <a:pPr eaLnBrk="1" hangingPunct="1">
              <a:defRPr/>
            </a:pPr>
            <a:r>
              <a:rPr lang="en-US" sz="1100" dirty="0" smtClean="0"/>
              <a:t>Ethical communication is fundamental to responsible thinking, decision making, and the development of relationships and communities within and across contexts, cultures, channels, and media. Moreover, ethical communication enhances human worth and dignity by fostering truthfulness, fairness, responsibility, personal integrity, and respect for self and others.</a:t>
            </a:r>
          </a:p>
          <a:p>
            <a:pPr eaLnBrk="1" hangingPunct="1">
              <a:defRPr/>
            </a:pPr>
            <a:endParaRPr lang="en-US" sz="1100" dirty="0" smtClean="0"/>
          </a:p>
          <a:p>
            <a:pPr eaLnBrk="1" hangingPunct="1">
              <a:defRPr/>
            </a:pPr>
            <a:r>
              <a:rPr lang="en-US" sz="1100" dirty="0" smtClean="0"/>
              <a:t>Ethical considerations should guide every step of the public-speaking process. As you determine the goal of your speech, outline your arguments, and select your evidence, think about the beliefs, values, and morals of your audience as well as your own. Ethical public speaking is inherently audience-centered, always taking into account the needs and rights of the listeners.</a:t>
            </a:r>
            <a:endParaRPr lang="en-US" sz="1100" dirty="0"/>
          </a:p>
        </p:txBody>
      </p:sp>
      <p:sp>
        <p:nvSpPr>
          <p:cNvPr id="4" name="Slide Number Placeholder 3"/>
          <p:cNvSpPr>
            <a:spLocks noGrp="1"/>
          </p:cNvSpPr>
          <p:nvPr>
            <p:ph type="sldNum" sz="quarter" idx="5"/>
          </p:nvPr>
        </p:nvSpPr>
        <p:spPr/>
        <p:txBody>
          <a:bodyPr/>
          <a:lstStyle/>
          <a:p>
            <a:pPr>
              <a:defRPr/>
            </a:pPr>
            <a:fld id="{3D2A1DC6-4D1C-4AAD-A4EA-CE9211C6127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100" b="1" u="sng" smtClean="0"/>
              <a:t>NOTES:</a:t>
            </a:r>
          </a:p>
          <a:p>
            <a:pPr eaLnBrk="1" hangingPunct="1"/>
            <a:r>
              <a:rPr lang="en-US" sz="1100" smtClean="0"/>
              <a:t>1. In 1791, the First Amendment to the U.S. Constitution was written to guarantee that “Congress shall make no law . . . abridging the freedom of speech.” In the more than 200 years since then, entities as varied as state legislatures, colleges and universities, the American Civil Liberties Union, and the federal courts have sought to define through both law and public policy the phrase </a:t>
            </a:r>
            <a:r>
              <a:rPr lang="en-US" sz="1100" i="1" smtClean="0"/>
              <a:t>freedom of speech.</a:t>
            </a:r>
            <a:endParaRPr lang="en-US" sz="1100" smtClean="0"/>
          </a:p>
          <a:p>
            <a:pPr eaLnBrk="1" hangingPunct="1"/>
            <a:r>
              <a:rPr lang="en-US" sz="1100" smtClean="0"/>
              <a:t>2. During World War I, the U.S. Supreme Court ruled that it was lawful to restrict speech that presented “a clear and present danger” to the nation. This decision led to the founding, in </a:t>
            </a:r>
            <a:r>
              <a:rPr lang="en-US" sz="1100" b="1" smtClean="0"/>
              <a:t>1920</a:t>
            </a:r>
            <a:r>
              <a:rPr lang="en-US" sz="1100" smtClean="0"/>
              <a:t>, of the American Civil Liberties Union, the first organization formed to protect free speech. In </a:t>
            </a:r>
            <a:r>
              <a:rPr lang="en-US" sz="1100" b="1" smtClean="0"/>
              <a:t>1964</a:t>
            </a:r>
            <a:r>
              <a:rPr lang="en-US" sz="1100" smtClean="0"/>
              <a:t>, the Supreme Court narrowed the definition of slander, or false speech that harms someone. In 1989, the Supreme Court defended the burning of the U.S. flag as a “speech act” protected by the First Amendment. In </a:t>
            </a:r>
            <a:r>
              <a:rPr lang="en-US" sz="1100" b="1" smtClean="0"/>
              <a:t>1997</a:t>
            </a:r>
            <a:r>
              <a:rPr lang="en-US" sz="1100" smtClean="0"/>
              <a:t>, the Court struck down the highly controversial federal Communications Decency Act of </a:t>
            </a:r>
            <a:r>
              <a:rPr lang="en-US" sz="1100" b="1" smtClean="0"/>
              <a:t>1996</a:t>
            </a:r>
            <a:r>
              <a:rPr lang="en-US" sz="1100" smtClean="0"/>
              <a:t>, which had imposed penalties for creating, transmitting, or receiving obscene material on the Internet.</a:t>
            </a:r>
          </a:p>
          <a:p>
            <a:pPr eaLnBrk="1" hangingPunct="1"/>
            <a:r>
              <a:rPr lang="en-US" sz="1100" smtClean="0"/>
              <a:t>3. One month after the September 11, </a:t>
            </a:r>
            <a:r>
              <a:rPr lang="en-US" sz="1100" b="1" smtClean="0"/>
              <a:t>2001</a:t>
            </a:r>
            <a:r>
              <a:rPr lang="en-US" sz="1100" smtClean="0"/>
              <a:t>, terrorist attacks on the United States, the pendulum again swung toward restriction of free speech with the passage of the Patriot Act, which broadened the investigative powers of government agencies. Not surprisingly, the Patriot Act has been roundly criticized by various civil rights, free speech, and publishing groups. One coalition of such groups described the Patriot Act as “the latest in a long line of abuses of rights in times of conflict.”</a:t>
            </a:r>
          </a:p>
        </p:txBody>
      </p:sp>
      <p:sp>
        <p:nvSpPr>
          <p:cNvPr id="4" name="Slide Number Placeholder 3"/>
          <p:cNvSpPr>
            <a:spLocks noGrp="1"/>
          </p:cNvSpPr>
          <p:nvPr>
            <p:ph type="sldNum" sz="quarter" idx="5"/>
          </p:nvPr>
        </p:nvSpPr>
        <p:spPr/>
        <p:txBody>
          <a:bodyPr/>
          <a:lstStyle/>
          <a:p>
            <a:pPr>
              <a:defRPr/>
            </a:pPr>
            <a:fld id="{E866DF2F-2BFA-416E-BADF-1EB0B873829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The Quick Check reviews the history of the First Amendment. There can be little doubt that in the months and years to come, the United States will continue to debate “the balance among national security, free speech, and patriotism.”</a:t>
            </a:r>
            <a:endParaRPr lang="en-US" b="1" u="sng" smtClean="0"/>
          </a:p>
        </p:txBody>
      </p:sp>
      <p:sp>
        <p:nvSpPr>
          <p:cNvPr id="4" name="Slide Number Placeholder 3"/>
          <p:cNvSpPr>
            <a:spLocks noGrp="1"/>
          </p:cNvSpPr>
          <p:nvPr>
            <p:ph type="sldNum" sz="quarter" idx="5"/>
          </p:nvPr>
        </p:nvSpPr>
        <p:spPr/>
        <p:txBody>
          <a:bodyPr/>
          <a:lstStyle/>
          <a:p>
            <a:pPr>
              <a:defRPr/>
            </a:pPr>
            <a:fld id="{9B4DF055-028D-4C83-9294-1F9CB6C5AC1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The Quick Check reviews the history of the First Amendment. There can be little doubt that in the months and years to come, the United States will continue to debate “the balance among national security, free speech, and patriotism.”</a:t>
            </a:r>
            <a:endParaRPr lang="en-US" b="1" u="sng" smtClean="0"/>
          </a:p>
        </p:txBody>
      </p:sp>
      <p:sp>
        <p:nvSpPr>
          <p:cNvPr id="4" name="Slide Number Placeholder 3"/>
          <p:cNvSpPr>
            <a:spLocks noGrp="1"/>
          </p:cNvSpPr>
          <p:nvPr>
            <p:ph type="sldNum" sz="quarter" idx="5"/>
          </p:nvPr>
        </p:nvSpPr>
        <p:spPr/>
        <p:txBody>
          <a:bodyPr/>
          <a:lstStyle/>
          <a:p>
            <a:pPr>
              <a:defRPr/>
            </a:pPr>
            <a:fld id="{A8A343A8-1948-47A3-B521-16C6FFBFB096}"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sz="1100" b="1" u="sng" dirty="0" smtClean="0"/>
              <a:t>Notes:</a:t>
            </a:r>
          </a:p>
          <a:p>
            <a:pPr eaLnBrk="1" hangingPunct="1">
              <a:defRPr/>
            </a:pPr>
            <a:r>
              <a:rPr lang="en-US" sz="1100" b="1" dirty="0" smtClean="0"/>
              <a:t>1. Have a clear responsible goal: </a:t>
            </a:r>
            <a:r>
              <a:rPr lang="en-US" sz="1100" dirty="0" smtClean="0"/>
              <a:t>The goal of a public speech should be clear to the audience. If you keep your true agenda hidden, you violate your listeners’ rights. In addition, an ethical goal should be socially responsible. A socially responsible goal is one that gives the listener choices, whereas an irresponsible, unethical goal is psychologically coercive. If your overall objective is to inform or persuade, it is probably ethical; if your goal is to coerce or manipulate, it is unethical.</a:t>
            </a:r>
            <a:endParaRPr lang="en-US" sz="1100" b="1" dirty="0" smtClean="0"/>
          </a:p>
          <a:p>
            <a:pPr eaLnBrk="1" hangingPunct="1">
              <a:defRPr/>
            </a:pPr>
            <a:r>
              <a:rPr lang="en-US" sz="1100" b="1" dirty="0" smtClean="0"/>
              <a:t>2. Use sound evidence &amp; reasoning: </a:t>
            </a:r>
            <a:r>
              <a:rPr lang="en-US" sz="1100" dirty="0" smtClean="0"/>
              <a:t>Ethical speakers use critical-thinking skills such as analysis and evaluation to draw conclusions and formulate arguments. Unethical speakers substitute false claims and manipulation of emotion for evidence and logical arguments. An important requirement for the ethical use of evidence and reasoning is to share with an audience all information that might help them reach a sound decision, including information that may be potentially damaging to your case. Even if you proceed to refute the opposing evidence and arguments, you have fulfilled your ethical responsibility by presenting the perspective of the other side. And you can actually make your own arguments more convincing by anticipating and answering counterarguments and evidence.</a:t>
            </a:r>
            <a:endParaRPr lang="en-US" sz="1100" b="1" dirty="0" smtClean="0"/>
          </a:p>
          <a:p>
            <a:pPr eaLnBrk="1" hangingPunct="1">
              <a:defRPr/>
            </a:pPr>
            <a:r>
              <a:rPr lang="en-US" sz="1100" b="1" dirty="0" smtClean="0"/>
              <a:t>3. Be sensitive to &amp; tolerant to differences: </a:t>
            </a:r>
            <a:r>
              <a:rPr lang="en-US" sz="1100" dirty="0" smtClean="0"/>
              <a:t>Sensitivity to differences, sometimes called accommodation, does not mean that speakers must abandon their own convictions or pander to those of their audience members. It does mean that speakers should demonstrate a willingness to listen to opposing viewpoints and learn about different beliefs and values. Such willingness not only communicates respect; it can also help a speaker to select a topic, formulate a purpose, and design strategies to motivate an audience. A speaker who is sensitive to differences also avoids language that might be interpreted as being in any way biased or offensive. </a:t>
            </a:r>
            <a:endParaRPr lang="en-US" sz="1100" b="1" dirty="0" smtClean="0"/>
          </a:p>
          <a:p>
            <a:pPr eaLnBrk="1" hangingPunct="1">
              <a:defRPr/>
            </a:pPr>
            <a:r>
              <a:rPr lang="en-US" sz="1100" b="1" dirty="0" smtClean="0"/>
              <a:t>4. Be honest: </a:t>
            </a:r>
            <a:r>
              <a:rPr lang="en-US" sz="1100" dirty="0" smtClean="0"/>
              <a:t>Knowingly offering false or misleading information to an audience is an ethical violation. Honesty also requires that speakers give credit for ideas and information that are not their own. The Publication Manual of the American Psychological Association states that “an author does not present the work of another as if it were his or her own work. This can extend to ideas as well as written words.”22 Presenting the words and ideas of others without crediting them is called plagiarism. This ethical violation is both serious enough and widespread enough to warrant a separate discussion on </a:t>
            </a:r>
            <a:r>
              <a:rPr lang="en-US" sz="1100" b="1" dirty="0" smtClean="0"/>
              <a:t>plagiarism (next slide).</a:t>
            </a:r>
          </a:p>
          <a:p>
            <a:pPr eaLnBrk="1" hangingPunct="1">
              <a:defRPr/>
            </a:pPr>
            <a:endParaRPr lang="en-US" sz="1100" dirty="0" smtClean="0"/>
          </a:p>
          <a:p>
            <a:pPr eaLnBrk="1" hangingPunct="1">
              <a:defRPr/>
            </a:pPr>
            <a:endParaRPr lang="en-US" sz="1100" dirty="0" smtClean="0"/>
          </a:p>
          <a:p>
            <a:pPr eaLnBrk="1" hangingPunct="1">
              <a:defRPr/>
            </a:pPr>
            <a:endParaRPr lang="en-US" sz="1100" dirty="0" smtClean="0"/>
          </a:p>
        </p:txBody>
      </p:sp>
      <p:sp>
        <p:nvSpPr>
          <p:cNvPr id="4" name="Slide Number Placeholder 3"/>
          <p:cNvSpPr>
            <a:spLocks noGrp="1"/>
          </p:cNvSpPr>
          <p:nvPr>
            <p:ph type="sldNum" sz="quarter" idx="5"/>
          </p:nvPr>
        </p:nvSpPr>
        <p:spPr/>
        <p:txBody>
          <a:bodyPr/>
          <a:lstStyle/>
          <a:p>
            <a:pPr>
              <a:defRPr/>
            </a:pPr>
            <a:fld id="{B31D7648-8432-419D-920B-EDFAE59DA73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sz="1100" b="1" u="sng" dirty="0" smtClean="0"/>
              <a:t>NOTES:</a:t>
            </a:r>
          </a:p>
          <a:p>
            <a:pPr eaLnBrk="1" hangingPunct="1">
              <a:defRPr/>
            </a:pPr>
            <a:r>
              <a:rPr lang="en-US" sz="1100" b="1" u="sng" dirty="0" smtClean="0"/>
              <a:t>Do Your Own Work:</a:t>
            </a:r>
          </a:p>
          <a:p>
            <a:pPr marL="228600" indent="-228600" eaLnBrk="1" hangingPunct="1">
              <a:buFontTx/>
              <a:buAutoNum type="arabicPeriod"/>
              <a:defRPr/>
            </a:pPr>
            <a:r>
              <a:rPr lang="en-US" sz="1100" dirty="0" smtClean="0"/>
              <a:t>Think of an original approach</a:t>
            </a:r>
          </a:p>
          <a:p>
            <a:pPr marL="228600" indent="-228600" eaLnBrk="1" hangingPunct="1">
              <a:buFontTx/>
              <a:buAutoNum type="arabicPeriod"/>
              <a:defRPr/>
            </a:pPr>
            <a:r>
              <a:rPr lang="en-US" sz="1100" dirty="0" smtClean="0"/>
              <a:t>Avoid articles that can be converted into speeches</a:t>
            </a:r>
          </a:p>
          <a:p>
            <a:pPr marL="228600" indent="-228600" eaLnBrk="1" hangingPunct="1">
              <a:buFontTx/>
              <a:buAutoNum type="arabicPeriod"/>
              <a:defRPr/>
            </a:pPr>
            <a:r>
              <a:rPr lang="en-US" sz="1100" dirty="0" smtClean="0"/>
              <a:t>Edit your own work</a:t>
            </a:r>
          </a:p>
          <a:p>
            <a:pPr marL="228600" indent="-228600" eaLnBrk="1" hangingPunct="1">
              <a:defRPr/>
            </a:pPr>
            <a:r>
              <a:rPr lang="en-US" sz="1100" b="1" u="sng" dirty="0" smtClean="0"/>
              <a:t>Acknowledge Your Sources:</a:t>
            </a:r>
          </a:p>
          <a:p>
            <a:pPr marL="228600" indent="-228600" eaLnBrk="1" hangingPunct="1">
              <a:buFontTx/>
              <a:buAutoNum type="arabicPeriod"/>
              <a:defRPr/>
            </a:pPr>
            <a:r>
              <a:rPr lang="en-US" sz="1100" dirty="0" smtClean="0"/>
              <a:t>Direct quotes, not matter how short</a:t>
            </a:r>
          </a:p>
          <a:p>
            <a:pPr marL="228600" indent="-228600" eaLnBrk="1" hangingPunct="1">
              <a:buFontTx/>
              <a:buAutoNum type="arabicPeriod"/>
              <a:defRPr/>
            </a:pPr>
            <a:r>
              <a:rPr lang="en-US" sz="1100" dirty="0" smtClean="0"/>
              <a:t>Opinions or ideas of others, even if paraphrased</a:t>
            </a:r>
          </a:p>
          <a:p>
            <a:pPr marL="228600" indent="-228600" eaLnBrk="1" hangingPunct="1">
              <a:buFontTx/>
              <a:buAutoNum type="arabicPeriod"/>
              <a:defRPr/>
            </a:pPr>
            <a:r>
              <a:rPr lang="en-US" sz="1100" dirty="0" smtClean="0"/>
              <a:t>Statistics</a:t>
            </a:r>
          </a:p>
          <a:p>
            <a:pPr marL="228600" indent="-228600" eaLnBrk="1" hangingPunct="1">
              <a:buFontTx/>
              <a:buAutoNum type="arabicPeriod"/>
              <a:defRPr/>
            </a:pPr>
            <a:r>
              <a:rPr lang="en-US" sz="1100" dirty="0" smtClean="0"/>
              <a:t>Non-original visual materials (graphs, pictures &amp; tables)</a:t>
            </a:r>
          </a:p>
          <a:p>
            <a:pPr marL="228600" indent="-228600" eaLnBrk="1" hangingPunct="1">
              <a:buFontTx/>
              <a:buAutoNum type="arabicPeriod"/>
              <a:defRPr/>
            </a:pPr>
            <a:r>
              <a:rPr lang="en-US" sz="1100" dirty="0" smtClean="0"/>
              <a:t>Give oral and written citations</a:t>
            </a:r>
          </a:p>
          <a:p>
            <a:pPr marL="228600" indent="-228600" eaLnBrk="1" hangingPunct="1">
              <a:defRPr/>
            </a:pPr>
            <a:r>
              <a:rPr lang="en-US" sz="1100" b="1" u="sng" dirty="0" smtClean="0"/>
              <a:t>Take Careful Notes:</a:t>
            </a:r>
          </a:p>
          <a:p>
            <a:pPr marL="228600" indent="-228600" eaLnBrk="1" hangingPunct="1">
              <a:buFontTx/>
              <a:buAutoNum type="arabicPeriod"/>
              <a:defRPr/>
            </a:pPr>
            <a:r>
              <a:rPr lang="en-US" sz="1100" dirty="0" smtClean="0"/>
              <a:t>Practice note-taking</a:t>
            </a:r>
          </a:p>
          <a:p>
            <a:pPr marL="228600" indent="-228600" eaLnBrk="1" hangingPunct="1">
              <a:buFontTx/>
              <a:buAutoNum type="arabicPeriod"/>
              <a:defRPr/>
            </a:pPr>
            <a:r>
              <a:rPr lang="en-US" sz="1100" dirty="0" smtClean="0"/>
              <a:t>Follow a system</a:t>
            </a:r>
          </a:p>
          <a:p>
            <a:pPr marL="228600" indent="-228600" eaLnBrk="1" hangingPunct="1">
              <a:buFontTx/>
              <a:buAutoNum type="arabicPeriod"/>
              <a:defRPr/>
            </a:pPr>
            <a:r>
              <a:rPr lang="en-US" sz="1100" dirty="0" smtClean="0"/>
              <a:t>Indicate with quotes any word-for-word quotation or ideas from others</a:t>
            </a:r>
          </a:p>
          <a:p>
            <a:pPr marL="228600" indent="-228600" eaLnBrk="1" hangingPunct="1">
              <a:buFontTx/>
              <a:buAutoNum type="arabicPeriod"/>
              <a:defRPr/>
            </a:pPr>
            <a:r>
              <a:rPr lang="en-US" sz="1100" dirty="0" smtClean="0"/>
              <a:t>Record complete citation information</a:t>
            </a:r>
          </a:p>
          <a:p>
            <a:pPr marL="228600" indent="-228600" eaLnBrk="1" hangingPunct="1">
              <a:defRPr/>
            </a:pPr>
            <a:r>
              <a:rPr lang="en-US" sz="1100" b="1" u="sng" dirty="0" smtClean="0"/>
              <a:t>Cite Sources Carefully:</a:t>
            </a:r>
          </a:p>
          <a:p>
            <a:pPr marL="228600" indent="-228600" eaLnBrk="1" hangingPunct="1">
              <a:buFontTx/>
              <a:buAutoNum type="arabicPeriod"/>
              <a:defRPr/>
            </a:pPr>
            <a:r>
              <a:rPr lang="en-US" sz="1100" dirty="0" smtClean="0"/>
              <a:t>Written citations</a:t>
            </a:r>
          </a:p>
          <a:p>
            <a:pPr marL="228600" indent="-228600" eaLnBrk="1" hangingPunct="1">
              <a:buFontTx/>
              <a:buAutoNum type="arabicPeriod"/>
              <a:defRPr/>
            </a:pPr>
            <a:r>
              <a:rPr lang="en-US" sz="1100" dirty="0" smtClean="0"/>
              <a:t>Oral citations</a:t>
            </a:r>
          </a:p>
          <a:p>
            <a:pPr marL="228600" indent="-228600" eaLnBrk="1" hangingPunct="1">
              <a:buFontTx/>
              <a:buAutoNum type="arabicPeriod"/>
              <a:defRPr/>
            </a:pPr>
            <a:r>
              <a:rPr lang="en-US" sz="1100" dirty="0" smtClean="0"/>
              <a:t>APA format</a:t>
            </a:r>
          </a:p>
          <a:p>
            <a:pPr marL="228600" indent="-228600" eaLnBrk="1" hangingPunct="1">
              <a:buFontTx/>
              <a:buAutoNum type="arabicPeriod"/>
              <a:defRPr/>
            </a:pPr>
            <a:r>
              <a:rPr lang="en-US" sz="1100" dirty="0" smtClean="0"/>
              <a:t>When in doubt, always document</a:t>
            </a:r>
            <a:endParaRPr lang="en-US" sz="1100" b="1" u="sng" dirty="0"/>
          </a:p>
        </p:txBody>
      </p:sp>
      <p:sp>
        <p:nvSpPr>
          <p:cNvPr id="4" name="Slide Number Placeholder 3"/>
          <p:cNvSpPr>
            <a:spLocks noGrp="1"/>
          </p:cNvSpPr>
          <p:nvPr>
            <p:ph type="sldNum" sz="quarter" idx="5"/>
          </p:nvPr>
        </p:nvSpPr>
        <p:spPr/>
        <p:txBody>
          <a:bodyPr/>
          <a:lstStyle/>
          <a:p>
            <a:pPr>
              <a:defRPr/>
            </a:pPr>
            <a:fld id="{799D3DE4-7CA3-4CE8-8927-8AC56947D8DB}"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8C9FA93E-1873-4BC0-8792-E99A979405C1}" type="datetime1">
              <a:rPr lang="en-US"/>
              <a:pPr>
                <a:defRPr/>
              </a:pPr>
              <a:t>11/14/2011</a:t>
            </a:fld>
            <a:endParaRPr lang="en-US" dirty="0"/>
          </a:p>
        </p:txBody>
      </p:sp>
      <p:sp>
        <p:nvSpPr>
          <p:cNvPr id="12" name="Footer Placeholder 2"/>
          <p:cNvSpPr>
            <a:spLocks noGrp="1"/>
          </p:cNvSpPr>
          <p:nvPr>
            <p:ph type="ftr" sz="quarter" idx="11"/>
          </p:nvPr>
        </p:nvSpPr>
        <p:spPr/>
        <p:txBody>
          <a:bodyPr/>
          <a:lstStyle>
            <a:lvl1pPr>
              <a:defRPr sz="1800">
                <a:solidFill>
                  <a:schemeClr val="tx1"/>
                </a:solidFill>
                <a:latin typeface="Arial" charset="0"/>
              </a:defRPr>
            </a:lvl1pPr>
          </a:lstStyle>
          <a:p>
            <a:r>
              <a:rPr lang="en-US"/>
              <a:t>Copyright © 2013, 2010, 2007, 2005 Pearson Education, Inc.  All Rights Reserved.</a:t>
            </a:r>
          </a:p>
          <a:p>
            <a:endParaRPr lang="en-US"/>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360A66-F55A-4FDE-A1C9-EAFAE2C153DE}" type="datetime1">
              <a:rPr lang="en-US"/>
              <a:pPr>
                <a:defRPr/>
              </a:pPr>
              <a:t>11/14/2011</a:t>
            </a:fld>
            <a:endParaRPr lang="en-US" dirty="0"/>
          </a:p>
        </p:txBody>
      </p:sp>
      <p:sp>
        <p:nvSpPr>
          <p:cNvPr id="5" name="Footer Placeholder 2"/>
          <p:cNvSpPr>
            <a:spLocks noGrp="1"/>
          </p:cNvSpPr>
          <p:nvPr>
            <p:ph type="ftr" sz="quarter" idx="11"/>
          </p:nvPr>
        </p:nvSpPr>
        <p:spPr/>
        <p:txBody>
          <a:bodyPr/>
          <a:lstStyle>
            <a:lvl1pPr>
              <a:defRPr sz="1800">
                <a:solidFill>
                  <a:schemeClr val="tx1"/>
                </a:solidFill>
                <a:latin typeface="Arial" charset="0"/>
              </a:defRPr>
            </a:lvl1pPr>
          </a:lstStyle>
          <a:p>
            <a:r>
              <a:rPr lang="en-US"/>
              <a:t>Copyright © 2013, 2010, 2007, 2005 Pearson Education, Inc.  All Rights Reserved.</a:t>
            </a:r>
          </a:p>
          <a:p>
            <a:endParaRPr lang="en-US"/>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2826CB45-B21C-4038-98F3-43FDE7F26830}" type="datetime1">
              <a:rPr lang="en-US"/>
              <a:pPr>
                <a:defRPr/>
              </a:pPr>
              <a:t>11/14/2011</a:t>
            </a:fld>
            <a:endParaRPr lang="en-US" dirty="0"/>
          </a:p>
        </p:txBody>
      </p:sp>
      <p:sp>
        <p:nvSpPr>
          <p:cNvPr id="12" name="Footer Placeholder 2"/>
          <p:cNvSpPr>
            <a:spLocks noGrp="1"/>
          </p:cNvSpPr>
          <p:nvPr>
            <p:ph type="ftr" sz="quarter" idx="11"/>
          </p:nvPr>
        </p:nvSpPr>
        <p:spPr/>
        <p:txBody>
          <a:bodyPr/>
          <a:lstStyle>
            <a:lvl1pPr>
              <a:defRPr sz="1800">
                <a:solidFill>
                  <a:schemeClr val="tx1"/>
                </a:solidFill>
                <a:latin typeface="Arial" charset="0"/>
              </a:defRPr>
            </a:lvl1pPr>
          </a:lstStyle>
          <a:p>
            <a:r>
              <a:rPr lang="en-US"/>
              <a:t>Copyright © 2013, 2010, 2007, 2005 Pearson Education, Inc.  All Rights Reserved.</a:t>
            </a:r>
          </a:p>
          <a:p>
            <a:endParaRPr lang="en-US"/>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E00206DA-8CF4-47C6-BC23-F7637376CF29}" type="datetime1">
              <a:rPr lang="en-US"/>
              <a:pPr>
                <a:defRPr/>
              </a:pPr>
              <a:t>11/14/2011</a:t>
            </a:fld>
            <a:endParaRPr lang="en-US" dirty="0"/>
          </a:p>
        </p:txBody>
      </p:sp>
      <p:sp>
        <p:nvSpPr>
          <p:cNvPr id="5" name="Footer Placeholder 2"/>
          <p:cNvSpPr>
            <a:spLocks noGrp="1"/>
          </p:cNvSpPr>
          <p:nvPr>
            <p:ph type="ftr" sz="quarter" idx="11"/>
          </p:nvPr>
        </p:nvSpPr>
        <p:spPr/>
        <p:txBody>
          <a:bodyPr/>
          <a:lstStyle>
            <a:lvl1pPr>
              <a:defRPr sz="1800">
                <a:solidFill>
                  <a:schemeClr val="tx1"/>
                </a:solidFill>
                <a:latin typeface="Arial" charset="0"/>
              </a:defRPr>
            </a:lvl1pPr>
          </a:lstStyle>
          <a:p>
            <a:r>
              <a:rPr lang="en-US"/>
              <a:t>Copyright © 2013, 2010, 2007, 2005 Pearson Education, Inc.  All Rights Reserved.</a:t>
            </a:r>
          </a:p>
          <a:p>
            <a:endParaRPr lang="en-US"/>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61B97F5D-4312-4EDE-A255-8E0DDA5E15DB}" type="datetime1">
              <a:rPr lang="en-US"/>
              <a:pPr>
                <a:defRPr/>
              </a:pPr>
              <a:t>11/14/2011</a:t>
            </a:fld>
            <a:endParaRPr lang="en-US" dirty="0"/>
          </a:p>
        </p:txBody>
      </p:sp>
      <p:sp>
        <p:nvSpPr>
          <p:cNvPr id="11" name="Footer Placeholder 2"/>
          <p:cNvSpPr>
            <a:spLocks noGrp="1"/>
          </p:cNvSpPr>
          <p:nvPr>
            <p:ph type="ftr" sz="quarter" idx="11"/>
          </p:nvPr>
        </p:nvSpPr>
        <p:spPr/>
        <p:txBody>
          <a:bodyPr/>
          <a:lstStyle>
            <a:lvl1pPr>
              <a:defRPr sz="1800">
                <a:solidFill>
                  <a:schemeClr val="tx1"/>
                </a:solidFill>
                <a:latin typeface="Arial" charset="0"/>
              </a:defRPr>
            </a:lvl1pPr>
          </a:lstStyle>
          <a:p>
            <a:r>
              <a:rPr lang="en-US"/>
              <a:t>Copyright © 2013, 2010, 2007, 2005 Pearson Education, Inc.  All Rights Reserved.</a:t>
            </a:r>
          </a:p>
          <a:p>
            <a:endParaRPr lang="en-US"/>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48F3FD54-0393-43AB-AA86-22D5D8606BDE}" type="datetime1">
              <a:rPr lang="en-US"/>
              <a:pPr>
                <a:defRPr/>
              </a:pPr>
              <a:t>11/14/2011</a:t>
            </a:fld>
            <a:endParaRPr lang="en-US" dirty="0"/>
          </a:p>
        </p:txBody>
      </p:sp>
      <p:sp>
        <p:nvSpPr>
          <p:cNvPr id="6" name="Footer Placeholder 2"/>
          <p:cNvSpPr>
            <a:spLocks noGrp="1"/>
          </p:cNvSpPr>
          <p:nvPr>
            <p:ph type="ftr" sz="quarter" idx="16"/>
          </p:nvPr>
        </p:nvSpPr>
        <p:spPr/>
        <p:txBody>
          <a:bodyPr/>
          <a:lstStyle>
            <a:lvl1pPr>
              <a:defRPr sz="1800">
                <a:solidFill>
                  <a:schemeClr val="tx1"/>
                </a:solidFill>
                <a:latin typeface="Arial" charset="0"/>
              </a:defRPr>
            </a:lvl1pPr>
          </a:lstStyle>
          <a:p>
            <a:r>
              <a:rPr lang="en-US"/>
              <a:t>Copyright © 2013, 2010, 2007, 2005 Pearson Education, Inc.  All Rights Reserved.</a:t>
            </a:r>
          </a:p>
          <a:p>
            <a:endParaRPr lang="en-US"/>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DC1C323-45B8-4D15-B942-642984B3455D}" type="datetime1">
              <a:rPr lang="en-US"/>
              <a:pPr>
                <a:defRPr/>
              </a:pPr>
              <a:t>11/14/2011</a:t>
            </a:fld>
            <a:endParaRPr lang="en-US" dirty="0"/>
          </a:p>
        </p:txBody>
      </p:sp>
      <p:sp>
        <p:nvSpPr>
          <p:cNvPr id="8" name="Footer Placeholder 2"/>
          <p:cNvSpPr>
            <a:spLocks noGrp="1"/>
          </p:cNvSpPr>
          <p:nvPr>
            <p:ph type="ftr" sz="quarter" idx="11"/>
          </p:nvPr>
        </p:nvSpPr>
        <p:spPr/>
        <p:txBody>
          <a:bodyPr/>
          <a:lstStyle>
            <a:lvl1pPr>
              <a:defRPr sz="1800">
                <a:solidFill>
                  <a:schemeClr val="tx1"/>
                </a:solidFill>
                <a:latin typeface="Arial" charset="0"/>
              </a:defRPr>
            </a:lvl1pPr>
          </a:lstStyle>
          <a:p>
            <a:r>
              <a:rPr lang="en-US"/>
              <a:t>Copyright © 2013, 2010, 2007, 2005 Pearson Education, Inc.  All Rights Reserved.</a:t>
            </a:r>
          </a:p>
          <a:p>
            <a:endParaRPr lang="en-US"/>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A171E9-7A55-48DE-81F8-74117D8BFEF2}" type="datetime1">
              <a:rPr lang="en-US"/>
              <a:pPr>
                <a:defRPr/>
              </a:pPr>
              <a:t>11/14/2011</a:t>
            </a:fld>
            <a:endParaRPr lang="en-US" dirty="0"/>
          </a:p>
        </p:txBody>
      </p:sp>
      <p:sp>
        <p:nvSpPr>
          <p:cNvPr id="4" name="Footer Placeholder 2"/>
          <p:cNvSpPr>
            <a:spLocks noGrp="1"/>
          </p:cNvSpPr>
          <p:nvPr>
            <p:ph type="ftr" sz="quarter" idx="11"/>
          </p:nvPr>
        </p:nvSpPr>
        <p:spPr/>
        <p:txBody>
          <a:bodyPr/>
          <a:lstStyle>
            <a:lvl1pPr>
              <a:defRPr sz="1800">
                <a:solidFill>
                  <a:schemeClr val="tx1"/>
                </a:solidFill>
                <a:latin typeface="Arial" charset="0"/>
              </a:defRPr>
            </a:lvl1pPr>
          </a:lstStyle>
          <a:p>
            <a:r>
              <a:rPr lang="en-US"/>
              <a:t>Copyright © 2013, 2010, 2007, 2005 Pearson Education, Inc.  All Rights Reserved.</a:t>
            </a:r>
          </a:p>
          <a:p>
            <a:endParaRPr lang="en-US"/>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9" name="Date Placeholder 1"/>
          <p:cNvSpPr>
            <a:spLocks noGrp="1"/>
          </p:cNvSpPr>
          <p:nvPr>
            <p:ph type="dt" sz="half" idx="10"/>
          </p:nvPr>
        </p:nvSpPr>
        <p:spPr/>
        <p:txBody>
          <a:bodyPr/>
          <a:lstStyle>
            <a:lvl1pPr>
              <a:defRPr/>
            </a:lvl1pPr>
          </a:lstStyle>
          <a:p>
            <a:pPr>
              <a:defRPr/>
            </a:pPr>
            <a:fld id="{2BD4449A-E91F-4249-8546-F0812EED411D}" type="datetime1">
              <a:rPr lang="en-US"/>
              <a:pPr>
                <a:defRPr/>
              </a:pPr>
              <a:t>11/14/2011</a:t>
            </a:fld>
            <a:endParaRPr lang="en-US" dirty="0"/>
          </a:p>
        </p:txBody>
      </p:sp>
      <p:sp>
        <p:nvSpPr>
          <p:cNvPr id="10" name="Footer Placeholder 2"/>
          <p:cNvSpPr>
            <a:spLocks noGrp="1"/>
          </p:cNvSpPr>
          <p:nvPr>
            <p:ph type="ftr" sz="quarter" idx="11"/>
          </p:nvPr>
        </p:nvSpPr>
        <p:spPr/>
        <p:txBody>
          <a:bodyPr/>
          <a:lstStyle>
            <a:lvl1pPr>
              <a:defRPr sz="1800">
                <a:solidFill>
                  <a:schemeClr val="tx1"/>
                </a:solidFill>
                <a:latin typeface="Arial" charset="0"/>
              </a:defRPr>
            </a:lvl1pPr>
          </a:lstStyle>
          <a:p>
            <a:r>
              <a:rPr lang="en-US"/>
              <a:t>Copyright © 2013, 2010, 2007, 2005 Pearson Education, Inc.  All Rights Reserved.</a:t>
            </a:r>
          </a:p>
          <a:p>
            <a:endParaRPr lang="en-US"/>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85476F58-04EB-4F39-9297-5A2600CB29E3}" type="datetime1">
              <a:rPr lang="en-US"/>
              <a:pPr>
                <a:defRPr/>
              </a:pPr>
              <a:t>11/14/2011</a:t>
            </a:fld>
            <a:endParaRPr lang="en-US" dirty="0"/>
          </a:p>
        </p:txBody>
      </p:sp>
      <p:sp>
        <p:nvSpPr>
          <p:cNvPr id="13" name="Footer Placeholder 2"/>
          <p:cNvSpPr>
            <a:spLocks noGrp="1"/>
          </p:cNvSpPr>
          <p:nvPr>
            <p:ph type="ftr" sz="quarter" idx="11"/>
          </p:nvPr>
        </p:nvSpPr>
        <p:spPr/>
        <p:txBody>
          <a:bodyPr/>
          <a:lstStyle>
            <a:lvl1pPr>
              <a:defRPr sz="1800">
                <a:solidFill>
                  <a:schemeClr val="tx1"/>
                </a:solidFill>
                <a:latin typeface="Arial" charset="0"/>
              </a:defRPr>
            </a:lvl1pPr>
          </a:lstStyle>
          <a:p>
            <a:r>
              <a:rPr lang="en-US"/>
              <a:t>Copyright © 2013, 2010, 2007, 2005 Pearson Education, Inc.  All Rights Reserved.</a:t>
            </a:r>
          </a:p>
          <a:p>
            <a:endParaRPr lang="en-US"/>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548C2EA7-9856-4982-81CB-FA95D9284C78}" type="datetime1">
              <a:rPr lang="en-US"/>
              <a:pPr>
                <a:defRPr/>
              </a:pPr>
              <a:t>11/14/2011</a:t>
            </a:fld>
            <a:endParaRPr lang="en-US" dirty="0"/>
          </a:p>
        </p:txBody>
      </p:sp>
      <p:sp>
        <p:nvSpPr>
          <p:cNvPr id="13" name="Footer Placeholder 2"/>
          <p:cNvSpPr>
            <a:spLocks noGrp="1"/>
          </p:cNvSpPr>
          <p:nvPr>
            <p:ph type="ftr" sz="quarter" idx="11"/>
          </p:nvPr>
        </p:nvSpPr>
        <p:spPr/>
        <p:txBody>
          <a:bodyPr/>
          <a:lstStyle>
            <a:lvl1pPr>
              <a:defRPr sz="1800">
                <a:solidFill>
                  <a:schemeClr val="tx1"/>
                </a:solidFill>
                <a:latin typeface="Arial" charset="0"/>
              </a:defRPr>
            </a:lvl1pPr>
          </a:lstStyle>
          <a:p>
            <a:r>
              <a:rPr lang="en-US"/>
              <a:t>Copyright © 2013, 2010, 2007, 2005 Pearson Education, Inc.  All Rights Reserved.</a:t>
            </a:r>
          </a:p>
          <a:p>
            <a:endParaRPr lang="en-US"/>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918B31B8-B7E5-402E-8196-CF03FBD2C8CF}" type="datetime1">
              <a:rPr lang="en-US"/>
              <a:pPr>
                <a:defRPr/>
              </a:pPr>
              <a:t>11/14/2011</a:t>
            </a:fld>
            <a:endParaRPr lang="en-US" dirty="0"/>
          </a:p>
        </p:txBody>
      </p:sp>
      <p:sp>
        <p:nvSpPr>
          <p:cNvPr id="103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Footer Placeholder 2"/>
          <p:cNvSpPr>
            <a:spLocks noGrp="1"/>
          </p:cNvSpPr>
          <p:nvPr>
            <p:ph type="ftr" sz="quarter" idx="3"/>
          </p:nvPr>
        </p:nvSpPr>
        <p:spPr>
          <a:xfrm>
            <a:off x="193675" y="6249988"/>
            <a:ext cx="4530725"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latin typeface="Candara" pitchFamily="34" charset="0"/>
              </a:defRPr>
            </a:lvl1pPr>
          </a:lstStyle>
          <a:p>
            <a:r>
              <a:rPr lang="en-US"/>
              <a:t>Copyright © 2013, 2010, 2007, 2005 Pearson Education, Inc.  All Rights Reserved.</a:t>
            </a:r>
          </a:p>
          <a:p>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split orient="vert"/>
  </p:transition>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14338" name="TextBox 2"/>
          <p:cNvSpPr txBox="1">
            <a:spLocks noChangeArrowheads="1"/>
          </p:cNvSpPr>
          <p:nvPr/>
        </p:nvSpPr>
        <p:spPr bwMode="auto">
          <a:xfrm>
            <a:off x="4191000" y="3429000"/>
            <a:ext cx="4648200" cy="1917700"/>
          </a:xfrm>
          <a:prstGeom prst="rect">
            <a:avLst/>
          </a:prstGeom>
          <a:noFill/>
          <a:ln w="9525">
            <a:noFill/>
            <a:miter lim="800000"/>
            <a:headEnd/>
            <a:tailEnd/>
          </a:ln>
        </p:spPr>
        <p:txBody>
          <a:bodyPr>
            <a:spAutoFit/>
          </a:bodyPr>
          <a:lstStyle/>
          <a:p>
            <a:pPr algn="ctr"/>
            <a:r>
              <a:rPr lang="en-US" sz="2400">
                <a:solidFill>
                  <a:srgbClr val="002060"/>
                </a:solidFill>
                <a:latin typeface="Candara" pitchFamily="34" charset="0"/>
              </a:rPr>
              <a:t>PowerPoint™ Presentation Prepared by</a:t>
            </a:r>
          </a:p>
          <a:p>
            <a:pPr algn="ctr"/>
            <a:r>
              <a:rPr lang="en-US" sz="2400">
                <a:solidFill>
                  <a:srgbClr val="002060"/>
                </a:solidFill>
                <a:latin typeface="Candara" pitchFamily="34" charset="0"/>
              </a:rPr>
              <a:t>Diana M. Cooley, Ph.D.</a:t>
            </a:r>
          </a:p>
          <a:p>
            <a:pPr algn="ctr"/>
            <a:r>
              <a:rPr lang="en-US" sz="2400" i="1">
                <a:solidFill>
                  <a:srgbClr val="002060"/>
                </a:solidFill>
                <a:latin typeface="Candara" pitchFamily="34" charset="0"/>
              </a:rPr>
              <a:t>Lone Star College – North Harris </a:t>
            </a:r>
          </a:p>
          <a:p>
            <a:pPr algn="ctr"/>
            <a:r>
              <a:rPr lang="en-US" sz="2400" i="1">
                <a:solidFill>
                  <a:srgbClr val="002060"/>
                </a:solidFill>
                <a:latin typeface="Candara" pitchFamily="34" charset="0"/>
              </a:rPr>
              <a:t>Houston, Texas</a:t>
            </a:r>
          </a:p>
        </p:txBody>
      </p:sp>
      <p:pic>
        <p:nvPicPr>
          <p:cNvPr id="14339" name="Picture 4" descr="COVER_BeebePSHB4"/>
          <p:cNvPicPr>
            <a:picLocks noChangeAspect="1" noChangeArrowheads="1"/>
          </p:cNvPicPr>
          <p:nvPr/>
        </p:nvPicPr>
        <p:blipFill>
          <a:blip r:embed="rId3"/>
          <a:srcRect/>
          <a:stretch>
            <a:fillRect/>
          </a:stretch>
        </p:blipFill>
        <p:spPr bwMode="auto">
          <a:xfrm>
            <a:off x="274638" y="1143000"/>
            <a:ext cx="4098925" cy="51054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3" name="TextBox 2"/>
          <p:cNvSpPr txBox="1"/>
          <p:nvPr/>
        </p:nvSpPr>
        <p:spPr>
          <a:xfrm>
            <a:off x="381000" y="228600"/>
            <a:ext cx="3505200" cy="400050"/>
          </a:xfrm>
          <a:prstGeom prst="rect">
            <a:avLst/>
          </a:prstGeom>
          <a:noFill/>
        </p:spPr>
        <p:txBody>
          <a:bodyPr>
            <a:spAutoFit/>
          </a:bodyPr>
          <a:lstStyle/>
          <a:p>
            <a:pPr>
              <a:defRPr/>
            </a:pPr>
            <a:r>
              <a:rPr lang="en-US" sz="2000" b="1" dirty="0">
                <a:solidFill>
                  <a:schemeClr val="bg1"/>
                </a:solidFill>
                <a:latin typeface="+mn-lt"/>
              </a:rPr>
              <a:t>How To</a:t>
            </a:r>
          </a:p>
        </p:txBody>
      </p:sp>
      <p:sp>
        <p:nvSpPr>
          <p:cNvPr id="4" name="Rectangle 3"/>
          <p:cNvSpPr/>
          <p:nvPr/>
        </p:nvSpPr>
        <p:spPr>
          <a:xfrm>
            <a:off x="4191000" y="228600"/>
            <a:ext cx="4953000" cy="1016000"/>
          </a:xfrm>
          <a:prstGeom prst="rect">
            <a:avLst/>
          </a:prstGeom>
        </p:spPr>
        <p:txBody>
          <a:bodyPr>
            <a:spAutoFit/>
          </a:bodyPr>
          <a:lstStyle/>
          <a:p>
            <a:pPr algn="ctr">
              <a:defRPr/>
            </a:pPr>
            <a:r>
              <a:rPr lang="en-US" sz="3000" b="1" dirty="0">
                <a:solidFill>
                  <a:srgbClr val="002060"/>
                </a:solidFill>
                <a:latin typeface="+mj-lt"/>
              </a:rPr>
              <a:t>Incorporate an Oral Citation into Your Speech</a:t>
            </a:r>
            <a:endParaRPr lang="en-US" sz="3000" b="1" dirty="0">
              <a:latin typeface="+mj-lt"/>
            </a:endParaRPr>
          </a:p>
        </p:txBody>
      </p:sp>
      <p:sp>
        <p:nvSpPr>
          <p:cNvPr id="5" name="Content Placeholder 2"/>
          <p:cNvSpPr txBox="1">
            <a:spLocks/>
          </p:cNvSpPr>
          <p:nvPr/>
        </p:nvSpPr>
        <p:spPr>
          <a:xfrm>
            <a:off x="381000" y="1524000"/>
            <a:ext cx="4117975" cy="4602163"/>
          </a:xfrm>
          <a:prstGeom prst="rect">
            <a:avLst/>
          </a:prstGeom>
        </p:spPr>
        <p:txBody>
          <a:bodyPr/>
          <a:lstStyle/>
          <a:p>
            <a:pPr marL="273050" indent="-273050">
              <a:spcBef>
                <a:spcPct val="20000"/>
              </a:spcBef>
              <a:buClr>
                <a:schemeClr val="accent1"/>
              </a:buClr>
              <a:buSzPct val="100000"/>
              <a:buFont typeface="Symbol" pitchFamily="18" charset="2"/>
              <a:buNone/>
              <a:defRPr/>
            </a:pPr>
            <a:r>
              <a:rPr lang="en-US" sz="2100" dirty="0">
                <a:solidFill>
                  <a:schemeClr val="tx2"/>
                </a:solidFill>
                <a:latin typeface="+mn-lt"/>
                <a:cs typeface="+mn-cs"/>
              </a:rPr>
              <a:t>On a 2010 Web page titled</a:t>
            </a:r>
          </a:p>
          <a:p>
            <a:pPr marL="273050" indent="-273050">
              <a:spcBef>
                <a:spcPct val="20000"/>
              </a:spcBef>
              <a:buClr>
                <a:schemeClr val="accent1"/>
              </a:buClr>
              <a:buSzPct val="100000"/>
              <a:buFont typeface="Symbol" pitchFamily="18" charset="2"/>
              <a:buNone/>
              <a:defRPr/>
            </a:pPr>
            <a:r>
              <a:rPr lang="en-US" sz="2100" dirty="0">
                <a:solidFill>
                  <a:schemeClr val="tx2"/>
                </a:solidFill>
                <a:latin typeface="+mn-lt"/>
                <a:cs typeface="+mn-cs"/>
              </a:rPr>
              <a:t>Rabies, the Centers for</a:t>
            </a:r>
          </a:p>
          <a:p>
            <a:pPr marL="273050" indent="-273050">
              <a:spcBef>
                <a:spcPct val="20000"/>
              </a:spcBef>
              <a:buClr>
                <a:schemeClr val="accent1"/>
              </a:buClr>
              <a:buSzPct val="100000"/>
              <a:buFont typeface="Symbol" pitchFamily="18" charset="2"/>
              <a:buNone/>
              <a:defRPr/>
            </a:pPr>
            <a:r>
              <a:rPr lang="en-US" sz="2100" dirty="0">
                <a:solidFill>
                  <a:schemeClr val="tx2"/>
                </a:solidFill>
                <a:latin typeface="+mn-lt"/>
                <a:cs typeface="+mn-cs"/>
              </a:rPr>
              <a:t>Disease Control and</a:t>
            </a:r>
          </a:p>
          <a:p>
            <a:pPr marL="273050" indent="-273050">
              <a:spcBef>
                <a:spcPct val="20000"/>
              </a:spcBef>
              <a:buClr>
                <a:schemeClr val="accent1"/>
              </a:buClr>
              <a:buSzPct val="100000"/>
              <a:buFont typeface="Symbol" pitchFamily="18" charset="2"/>
              <a:buNone/>
              <a:defRPr/>
            </a:pPr>
            <a:r>
              <a:rPr lang="en-US" sz="2100" dirty="0">
                <a:solidFill>
                  <a:schemeClr val="tx2"/>
                </a:solidFill>
                <a:latin typeface="+mn-lt"/>
                <a:cs typeface="+mn-cs"/>
              </a:rPr>
              <a:t>Prevention define rabies as</a:t>
            </a:r>
          </a:p>
          <a:p>
            <a:pPr marL="273050" indent="-273050">
              <a:spcBef>
                <a:spcPct val="20000"/>
              </a:spcBef>
              <a:buClr>
                <a:schemeClr val="accent1"/>
              </a:buClr>
              <a:buSzPct val="100000"/>
              <a:buFont typeface="Symbol" pitchFamily="18" charset="2"/>
              <a:buNone/>
              <a:defRPr/>
            </a:pPr>
            <a:endParaRPr lang="en-US" sz="2100" dirty="0">
              <a:solidFill>
                <a:schemeClr val="tx2"/>
              </a:solidFill>
              <a:latin typeface="+mn-lt"/>
              <a:cs typeface="+mn-cs"/>
            </a:endParaRPr>
          </a:p>
          <a:p>
            <a:pPr marL="273050" indent="-273050">
              <a:spcBef>
                <a:spcPct val="20000"/>
              </a:spcBef>
              <a:buClr>
                <a:schemeClr val="accent1"/>
              </a:buClr>
              <a:buSzPct val="100000"/>
              <a:buFont typeface="Symbol" pitchFamily="18" charset="2"/>
              <a:buNone/>
              <a:defRPr/>
            </a:pPr>
            <a:r>
              <a:rPr lang="en-US" sz="2100" dirty="0">
                <a:solidFill>
                  <a:schemeClr val="tx2"/>
                </a:solidFill>
                <a:latin typeface="+mn-lt"/>
                <a:cs typeface="+mn-cs"/>
              </a:rPr>
              <a:t>“a preventable viral disease of</a:t>
            </a:r>
          </a:p>
          <a:p>
            <a:pPr marL="273050" indent="-273050">
              <a:spcBef>
                <a:spcPct val="20000"/>
              </a:spcBef>
              <a:buClr>
                <a:schemeClr val="accent1"/>
              </a:buClr>
              <a:buSzPct val="100000"/>
              <a:buFont typeface="Symbol" pitchFamily="18" charset="2"/>
              <a:buNone/>
              <a:defRPr/>
            </a:pPr>
            <a:r>
              <a:rPr lang="en-US" sz="2100" dirty="0">
                <a:solidFill>
                  <a:schemeClr val="tx2"/>
                </a:solidFill>
                <a:latin typeface="+mn-lt"/>
                <a:cs typeface="+mn-cs"/>
              </a:rPr>
              <a:t>mammals most often transmitted</a:t>
            </a:r>
          </a:p>
          <a:p>
            <a:pPr marL="273050" indent="-273050">
              <a:spcBef>
                <a:spcPct val="20000"/>
              </a:spcBef>
              <a:buClr>
                <a:schemeClr val="accent1"/>
              </a:buClr>
              <a:buSzPct val="100000"/>
              <a:buFont typeface="Symbol" pitchFamily="18" charset="2"/>
              <a:buNone/>
              <a:defRPr/>
            </a:pPr>
            <a:r>
              <a:rPr lang="en-US" sz="2100" dirty="0">
                <a:solidFill>
                  <a:schemeClr val="tx2"/>
                </a:solidFill>
                <a:latin typeface="+mn-lt"/>
                <a:cs typeface="+mn-cs"/>
              </a:rPr>
              <a:t>through the bit of a rabid</a:t>
            </a:r>
          </a:p>
          <a:p>
            <a:pPr marL="273050" indent="-273050">
              <a:spcBef>
                <a:spcPct val="20000"/>
              </a:spcBef>
              <a:buClr>
                <a:schemeClr val="accent1"/>
              </a:buClr>
              <a:buSzPct val="100000"/>
              <a:buFont typeface="Symbol" pitchFamily="18" charset="2"/>
              <a:buNone/>
              <a:defRPr/>
            </a:pPr>
            <a:r>
              <a:rPr lang="en-US" sz="2100" dirty="0">
                <a:solidFill>
                  <a:schemeClr val="tx2"/>
                </a:solidFill>
                <a:latin typeface="+mn-lt"/>
                <a:cs typeface="+mn-cs"/>
              </a:rPr>
              <a:t>animal.”</a:t>
            </a:r>
          </a:p>
        </p:txBody>
      </p:sp>
      <p:sp>
        <p:nvSpPr>
          <p:cNvPr id="7" name="Rectangle 6"/>
          <p:cNvSpPr/>
          <p:nvPr/>
        </p:nvSpPr>
        <p:spPr>
          <a:xfrm>
            <a:off x="5257800" y="1447800"/>
            <a:ext cx="3429000" cy="3970338"/>
          </a:xfrm>
          <a:prstGeom prst="rect">
            <a:avLst/>
          </a:prstGeom>
        </p:spPr>
        <p:txBody>
          <a:bodyPr>
            <a:spAutoFit/>
          </a:bodyPr>
          <a:lstStyle/>
          <a:p>
            <a:pPr>
              <a:defRPr/>
            </a:pPr>
            <a:endParaRPr lang="en-US" dirty="0">
              <a:solidFill>
                <a:srgbClr val="002060"/>
              </a:solidFill>
              <a:latin typeface="+mn-lt"/>
            </a:endParaRPr>
          </a:p>
          <a:p>
            <a:pPr>
              <a:buFont typeface="Wingdings" pitchFamily="2" charset="2"/>
              <a:buChar char="v"/>
              <a:defRPr/>
            </a:pPr>
            <a:r>
              <a:rPr lang="en-US" dirty="0">
                <a:solidFill>
                  <a:srgbClr val="002060"/>
                </a:solidFill>
                <a:latin typeface="+mn-lt"/>
              </a:rPr>
              <a:t> Provide the date</a:t>
            </a:r>
          </a:p>
          <a:p>
            <a:pPr>
              <a:buFont typeface="Wingdings" pitchFamily="2" charset="2"/>
              <a:buChar char="v"/>
              <a:defRPr/>
            </a:pPr>
            <a:r>
              <a:rPr lang="en-US" dirty="0">
                <a:solidFill>
                  <a:srgbClr val="002060"/>
                </a:solidFill>
                <a:latin typeface="+mn-lt"/>
              </a:rPr>
              <a:t> Specify the type of resource</a:t>
            </a:r>
          </a:p>
          <a:p>
            <a:pPr>
              <a:buFont typeface="Wingdings" pitchFamily="2" charset="2"/>
              <a:buChar char="v"/>
              <a:defRPr/>
            </a:pPr>
            <a:r>
              <a:rPr lang="en-US" dirty="0">
                <a:solidFill>
                  <a:srgbClr val="002060"/>
                </a:solidFill>
                <a:latin typeface="+mn-lt"/>
              </a:rPr>
              <a:t> Give the title</a:t>
            </a:r>
          </a:p>
          <a:p>
            <a:pPr>
              <a:buFont typeface="Wingdings" pitchFamily="2" charset="2"/>
              <a:buChar char="v"/>
              <a:defRPr/>
            </a:pPr>
            <a:r>
              <a:rPr lang="en-US" dirty="0">
                <a:solidFill>
                  <a:srgbClr val="002060"/>
                </a:solidFill>
                <a:latin typeface="+mn-lt"/>
              </a:rPr>
              <a:t> Provide the author or source</a:t>
            </a:r>
          </a:p>
          <a:p>
            <a:pPr>
              <a:defRPr/>
            </a:pPr>
            <a:endParaRPr lang="en-US" dirty="0">
              <a:solidFill>
                <a:srgbClr val="002060"/>
              </a:solidFill>
              <a:latin typeface="+mn-lt"/>
            </a:endParaRPr>
          </a:p>
          <a:p>
            <a:pPr>
              <a:defRPr/>
            </a:pPr>
            <a:endParaRPr lang="en-US" dirty="0">
              <a:solidFill>
                <a:srgbClr val="002060"/>
              </a:solidFill>
              <a:latin typeface="+mn-lt"/>
            </a:endParaRPr>
          </a:p>
          <a:p>
            <a:pPr>
              <a:defRPr/>
            </a:pPr>
            <a:endParaRPr lang="en-US" dirty="0">
              <a:solidFill>
                <a:srgbClr val="002060"/>
              </a:solidFill>
              <a:latin typeface="+mn-lt"/>
            </a:endParaRPr>
          </a:p>
          <a:p>
            <a:pPr>
              <a:buFont typeface="Wingdings" pitchFamily="2" charset="2"/>
              <a:buChar char="v"/>
              <a:defRPr/>
            </a:pPr>
            <a:r>
              <a:rPr lang="en-US" dirty="0">
                <a:solidFill>
                  <a:srgbClr val="002060"/>
                </a:solidFill>
                <a:latin typeface="+mn-lt"/>
              </a:rPr>
              <a:t> Pause briefly to signal that you</a:t>
            </a:r>
          </a:p>
          <a:p>
            <a:pPr>
              <a:defRPr/>
            </a:pPr>
            <a:r>
              <a:rPr lang="en-US" dirty="0">
                <a:solidFill>
                  <a:srgbClr val="002060"/>
                </a:solidFill>
                <a:latin typeface="+mn-lt"/>
              </a:rPr>
              <a:t>     are about to begin quoting</a:t>
            </a:r>
          </a:p>
          <a:p>
            <a:pPr>
              <a:buFont typeface="Wingdings" pitchFamily="2" charset="2"/>
              <a:buChar char="v"/>
              <a:defRPr/>
            </a:pPr>
            <a:r>
              <a:rPr lang="en-US" dirty="0">
                <a:solidFill>
                  <a:srgbClr val="002060"/>
                </a:solidFill>
                <a:latin typeface="+mn-lt"/>
              </a:rPr>
              <a:t> Quote the source</a:t>
            </a:r>
          </a:p>
          <a:p>
            <a:pPr>
              <a:buFont typeface="Wingdings" pitchFamily="2" charset="2"/>
              <a:buChar char="v"/>
              <a:defRPr/>
            </a:pPr>
            <a:r>
              <a:rPr lang="en-US" dirty="0">
                <a:solidFill>
                  <a:srgbClr val="002060"/>
                </a:solidFill>
                <a:latin typeface="+mn-lt"/>
              </a:rPr>
              <a:t> Pause again to indicate that</a:t>
            </a:r>
          </a:p>
          <a:p>
            <a:pPr>
              <a:defRPr/>
            </a:pPr>
            <a:r>
              <a:rPr lang="en-US" dirty="0">
                <a:solidFill>
                  <a:srgbClr val="002060"/>
                </a:solidFill>
                <a:latin typeface="+mn-lt"/>
              </a:rPr>
              <a:t>     you are ending the quoted</a:t>
            </a:r>
          </a:p>
          <a:p>
            <a:pPr>
              <a:defRPr/>
            </a:pPr>
            <a:r>
              <a:rPr lang="en-US" dirty="0">
                <a:solidFill>
                  <a:srgbClr val="002060"/>
                </a:solidFill>
                <a:latin typeface="+mn-lt"/>
              </a:rPr>
              <a:t>     passage</a:t>
            </a:r>
          </a:p>
        </p:txBody>
      </p:sp>
      <p:sp>
        <p:nvSpPr>
          <p:cNvPr id="8" name="Right Brace 7"/>
          <p:cNvSpPr/>
          <p:nvPr/>
        </p:nvSpPr>
        <p:spPr>
          <a:xfrm>
            <a:off x="4114800" y="1524000"/>
            <a:ext cx="533400" cy="1676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76200">
                <a:solidFill>
                  <a:schemeClr val="tx1"/>
                </a:solidFill>
              </a:ln>
            </a:endParaRPr>
          </a:p>
        </p:txBody>
      </p:sp>
      <p:sp>
        <p:nvSpPr>
          <p:cNvPr id="9" name="Right Brace 8"/>
          <p:cNvSpPr/>
          <p:nvPr/>
        </p:nvSpPr>
        <p:spPr>
          <a:xfrm>
            <a:off x="4267200" y="3429000"/>
            <a:ext cx="685800" cy="1676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76200">
                <a:solidFill>
                  <a:schemeClr val="tx1"/>
                </a:solidFill>
              </a:ln>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34817" name="Content Placeholder 1"/>
          <p:cNvSpPr>
            <a:spLocks noGrp="1"/>
          </p:cNvSpPr>
          <p:nvPr>
            <p:ph idx="1"/>
          </p:nvPr>
        </p:nvSpPr>
        <p:spPr/>
        <p:txBody>
          <a:bodyPr/>
          <a:lstStyle/>
          <a:p>
            <a:pPr eaLnBrk="1" hangingPunct="1"/>
            <a:r>
              <a:rPr lang="en-US" sz="2800" smtClean="0"/>
              <a:t>Credibility – a speaker’s believability and it involves:</a:t>
            </a:r>
          </a:p>
          <a:p>
            <a:pPr lvl="1" eaLnBrk="1" hangingPunct="1">
              <a:buFont typeface="Wingdings" pitchFamily="2" charset="2"/>
              <a:buChar char="Ø"/>
            </a:pPr>
            <a:r>
              <a:rPr lang="en-US" sz="2800" smtClean="0"/>
              <a:t>Competence</a:t>
            </a:r>
          </a:p>
          <a:p>
            <a:pPr lvl="1" eaLnBrk="1" hangingPunct="1">
              <a:buFont typeface="Wingdings" pitchFamily="2" charset="2"/>
              <a:buChar char="Ø"/>
            </a:pPr>
            <a:r>
              <a:rPr lang="en-US" sz="2800" smtClean="0"/>
              <a:t>Knowledge</a:t>
            </a:r>
          </a:p>
          <a:p>
            <a:pPr lvl="1" eaLnBrk="1" hangingPunct="1">
              <a:buFont typeface="Wingdings" pitchFamily="2" charset="2"/>
              <a:buChar char="Ø"/>
            </a:pPr>
            <a:r>
              <a:rPr lang="en-US" sz="2800" smtClean="0"/>
              <a:t>Dynamics</a:t>
            </a:r>
          </a:p>
          <a:p>
            <a:pPr lvl="1" eaLnBrk="1" hangingPunct="1">
              <a:buFont typeface="Wingdings" pitchFamily="2" charset="2"/>
              <a:buChar char="Ø"/>
            </a:pPr>
            <a:r>
              <a:rPr lang="en-US" sz="2800" smtClean="0"/>
              <a:t>Trustworthiness</a:t>
            </a:r>
          </a:p>
        </p:txBody>
      </p:sp>
      <p:sp>
        <p:nvSpPr>
          <p:cNvPr id="34818" name="Title 2"/>
          <p:cNvSpPr>
            <a:spLocks noGrp="1"/>
          </p:cNvSpPr>
          <p:nvPr>
            <p:ph type="title"/>
          </p:nvPr>
        </p:nvSpPr>
        <p:spPr/>
        <p:txBody>
          <a:bodyPr/>
          <a:lstStyle/>
          <a:p>
            <a:pPr eaLnBrk="1" hangingPunct="1"/>
            <a:r>
              <a:rPr lang="en-US" b="1" smtClean="0">
                <a:solidFill>
                  <a:srgbClr val="002060"/>
                </a:solidFill>
              </a:rPr>
              <a:t>Speaking Credibly</a:t>
            </a:r>
            <a:endParaRPr lang="en-US" smtClean="0"/>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3" name="TextBox 2"/>
          <p:cNvSpPr txBox="1"/>
          <p:nvPr/>
        </p:nvSpPr>
        <p:spPr>
          <a:xfrm>
            <a:off x="457200" y="228600"/>
            <a:ext cx="2514600" cy="400050"/>
          </a:xfrm>
          <a:prstGeom prst="rect">
            <a:avLst/>
          </a:prstGeom>
          <a:noFill/>
        </p:spPr>
        <p:txBody>
          <a:bodyPr>
            <a:spAutoFit/>
          </a:bodyPr>
          <a:lstStyle/>
          <a:p>
            <a:pPr>
              <a:defRPr/>
            </a:pPr>
            <a:r>
              <a:rPr lang="en-US" sz="2000" b="1" dirty="0">
                <a:solidFill>
                  <a:schemeClr val="bg1"/>
                </a:solidFill>
                <a:latin typeface="+mj-lt"/>
              </a:rPr>
              <a:t>Quick Check</a:t>
            </a:r>
          </a:p>
        </p:txBody>
      </p:sp>
      <p:sp>
        <p:nvSpPr>
          <p:cNvPr id="4" name="TextBox 3"/>
          <p:cNvSpPr txBox="1"/>
          <p:nvPr/>
        </p:nvSpPr>
        <p:spPr>
          <a:xfrm>
            <a:off x="4800600" y="304800"/>
            <a:ext cx="4343400" cy="1016000"/>
          </a:xfrm>
          <a:prstGeom prst="rect">
            <a:avLst/>
          </a:prstGeom>
          <a:noFill/>
        </p:spPr>
        <p:txBody>
          <a:bodyPr>
            <a:spAutoFit/>
          </a:bodyPr>
          <a:lstStyle/>
          <a:p>
            <a:pPr algn="ctr">
              <a:defRPr/>
            </a:pPr>
            <a:r>
              <a:rPr lang="en-US" sz="3000" b="1" dirty="0">
                <a:solidFill>
                  <a:srgbClr val="002060"/>
                </a:solidFill>
                <a:latin typeface="+mj-lt"/>
              </a:rPr>
              <a:t>The Ethical Public Speaker…</a:t>
            </a:r>
          </a:p>
        </p:txBody>
      </p:sp>
      <p:sp>
        <p:nvSpPr>
          <p:cNvPr id="5" name="TextBox 4"/>
          <p:cNvSpPr txBox="1"/>
          <p:nvPr/>
        </p:nvSpPr>
        <p:spPr>
          <a:xfrm>
            <a:off x="533400" y="2170113"/>
            <a:ext cx="7924800" cy="2554287"/>
          </a:xfrm>
          <a:prstGeom prst="rect">
            <a:avLst/>
          </a:prstGeom>
          <a:noFill/>
        </p:spPr>
        <p:txBody>
          <a:bodyPr>
            <a:spAutoFit/>
          </a:bodyPr>
          <a:lstStyle/>
          <a:p>
            <a:pPr>
              <a:buFont typeface="Wingdings" pitchFamily="2" charset="2"/>
              <a:buChar char="v"/>
              <a:defRPr/>
            </a:pPr>
            <a:r>
              <a:rPr lang="en-US" sz="3200" dirty="0">
                <a:solidFill>
                  <a:srgbClr val="002060"/>
                </a:solidFill>
                <a:latin typeface="+mn-lt"/>
              </a:rPr>
              <a:t> Has a clear, responsible goal.</a:t>
            </a:r>
          </a:p>
          <a:p>
            <a:pPr>
              <a:buFont typeface="Wingdings" pitchFamily="2" charset="2"/>
              <a:buChar char="v"/>
              <a:defRPr/>
            </a:pPr>
            <a:r>
              <a:rPr lang="en-US" sz="3200" dirty="0">
                <a:solidFill>
                  <a:srgbClr val="002060"/>
                </a:solidFill>
                <a:latin typeface="+mn-lt"/>
              </a:rPr>
              <a:t> Uses sound evidence and reasoning.</a:t>
            </a:r>
          </a:p>
          <a:p>
            <a:pPr>
              <a:buFont typeface="Wingdings" pitchFamily="2" charset="2"/>
              <a:buChar char="v"/>
              <a:defRPr/>
            </a:pPr>
            <a:r>
              <a:rPr lang="en-US" sz="3200" dirty="0">
                <a:solidFill>
                  <a:srgbClr val="002060"/>
                </a:solidFill>
                <a:latin typeface="+mn-lt"/>
              </a:rPr>
              <a:t> Is sensitive to and tolerant of differences.</a:t>
            </a:r>
          </a:p>
          <a:p>
            <a:pPr>
              <a:buFont typeface="Wingdings" pitchFamily="2" charset="2"/>
              <a:buChar char="v"/>
              <a:defRPr/>
            </a:pPr>
            <a:r>
              <a:rPr lang="en-US" sz="3200" dirty="0">
                <a:solidFill>
                  <a:srgbClr val="002060"/>
                </a:solidFill>
                <a:latin typeface="+mn-lt"/>
              </a:rPr>
              <a:t> Is honest.</a:t>
            </a:r>
          </a:p>
          <a:p>
            <a:pPr>
              <a:buFont typeface="Wingdings" pitchFamily="2" charset="2"/>
              <a:buChar char="v"/>
              <a:defRPr/>
            </a:pPr>
            <a:r>
              <a:rPr lang="en-US" sz="3200" dirty="0">
                <a:solidFill>
                  <a:srgbClr val="002060"/>
                </a:solidFill>
                <a:latin typeface="+mn-lt"/>
              </a:rPr>
              <a:t> Avoids plagiarism.</a:t>
            </a: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5" name="Rectangle 4"/>
          <p:cNvSpPr/>
          <p:nvPr/>
        </p:nvSpPr>
        <p:spPr>
          <a:xfrm>
            <a:off x="381000" y="1905000"/>
            <a:ext cx="2895600" cy="2586038"/>
          </a:xfrm>
          <a:prstGeom prst="rect">
            <a:avLst/>
          </a:prstGeom>
        </p:spPr>
        <p:txBody>
          <a:bodyPr>
            <a:spAutoFit/>
          </a:bodyPr>
          <a:lstStyle/>
          <a:p>
            <a:pPr algn="ctr" fontAlgn="auto">
              <a:spcBef>
                <a:spcPts val="0"/>
              </a:spcBef>
              <a:spcAft>
                <a:spcPts val="0"/>
              </a:spcAft>
              <a:defRPr/>
            </a:pPr>
            <a:r>
              <a:rPr lang="en-US" sz="3000" b="1" dirty="0">
                <a:solidFill>
                  <a:srgbClr val="002060"/>
                </a:solidFill>
                <a:latin typeface="+mn-lt"/>
                <a:cs typeface="+mn-cs"/>
              </a:rPr>
              <a:t>Chapter 3</a:t>
            </a:r>
          </a:p>
          <a:p>
            <a:pPr algn="ctr" fontAlgn="auto">
              <a:spcBef>
                <a:spcPts val="0"/>
              </a:spcBef>
              <a:spcAft>
                <a:spcPts val="0"/>
              </a:spcAft>
              <a:defRPr/>
            </a:pPr>
            <a:r>
              <a:rPr lang="en-US" sz="4400" b="1" dirty="0">
                <a:solidFill>
                  <a:srgbClr val="002060"/>
                </a:solidFill>
                <a:latin typeface="+mj-lt"/>
                <a:cs typeface="+mn-cs"/>
              </a:rPr>
              <a:t>Speaking Freely and Ethically</a:t>
            </a:r>
          </a:p>
        </p:txBody>
      </p:sp>
      <p:sp>
        <p:nvSpPr>
          <p:cNvPr id="16387" name="TextBox 7"/>
          <p:cNvSpPr txBox="1">
            <a:spLocks noChangeArrowheads="1"/>
          </p:cNvSpPr>
          <p:nvPr/>
        </p:nvSpPr>
        <p:spPr bwMode="auto">
          <a:xfrm>
            <a:off x="381000" y="5410200"/>
            <a:ext cx="8305800" cy="701675"/>
          </a:xfrm>
          <a:prstGeom prst="rect">
            <a:avLst/>
          </a:prstGeom>
          <a:noFill/>
          <a:ln w="9525">
            <a:noFill/>
            <a:miter lim="800000"/>
            <a:headEnd/>
            <a:tailEnd/>
          </a:ln>
        </p:spPr>
        <p:txBody>
          <a:bodyPr>
            <a:spAutoFit/>
          </a:bodyPr>
          <a:lstStyle/>
          <a:p>
            <a:pPr algn="ctr"/>
            <a:r>
              <a:rPr lang="en-US" sz="1000">
                <a:latin typeface="Candara" pitchFamily="34" charset="0"/>
              </a:rPr>
              <a:t>This multimedia product and its contents are protected under copyright law. The following are prohibited by law: </a:t>
            </a:r>
          </a:p>
          <a:p>
            <a:pPr algn="ctr">
              <a:buFont typeface="Arial" charset="0"/>
              <a:buChar char="•"/>
            </a:pPr>
            <a:r>
              <a:rPr lang="en-US" sz="1000">
                <a:latin typeface="Candara" pitchFamily="34" charset="0"/>
              </a:rPr>
              <a:t> any public performance or display, including transmission of any image over a network;  </a:t>
            </a:r>
          </a:p>
          <a:p>
            <a:pPr algn="ctr">
              <a:buFont typeface="Arial" charset="0"/>
              <a:buChar char="•"/>
            </a:pPr>
            <a:r>
              <a:rPr lang="en-US" sz="1000">
                <a:latin typeface="Candara" pitchFamily="34" charset="0"/>
              </a:rPr>
              <a:t> preparation of any derivative work, including the extraction, in whole or in part, of any images; </a:t>
            </a:r>
          </a:p>
          <a:p>
            <a:pPr algn="ctr">
              <a:buFont typeface="Arial" charset="0"/>
              <a:buChar char="•"/>
            </a:pPr>
            <a:r>
              <a:rPr lang="en-US" sz="1000">
                <a:latin typeface="Candara" pitchFamily="34" charset="0"/>
              </a:rPr>
              <a:t> any rental, lease, or lending of the program.</a:t>
            </a:r>
          </a:p>
        </p:txBody>
      </p:sp>
      <p:pic>
        <p:nvPicPr>
          <p:cNvPr id="8" name="Picture 7" descr="Screen Clipping"/>
          <p:cNvPicPr>
            <a:picLocks noChangeAspect="1"/>
          </p:cNvPicPr>
          <p:nvPr/>
        </p:nvPicPr>
        <p:blipFill>
          <a:blip r:embed="rId3" cstate="print">
            <a:lum/>
            <a:extLst>
              <a:ext uri="{28A0092B-C50C-407E-A947-70E740481C1C}"/>
            </a:extLst>
          </a:blip>
          <a:stretch>
            <a:fillRect/>
          </a:stretch>
        </p:blipFill>
        <p:spPr>
          <a:xfrm>
            <a:off x="3418752" y="533400"/>
            <a:ext cx="4725740" cy="45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18433" name="Footer Placeholder 2"/>
          <p:cNvSpPr txBox="1">
            <a:spLocks noGrp="1"/>
          </p:cNvSpPr>
          <p:nvPr/>
        </p:nvSpPr>
        <p:spPr bwMode="auto">
          <a:xfrm>
            <a:off x="193675" y="6249988"/>
            <a:ext cx="4530725" cy="365125"/>
          </a:xfrm>
          <a:prstGeom prst="rect">
            <a:avLst/>
          </a:prstGeom>
          <a:noFill/>
          <a:ln w="9525">
            <a:noFill/>
            <a:miter lim="800000"/>
            <a:headEnd/>
            <a:tailEnd/>
          </a:ln>
        </p:spPr>
        <p:txBody>
          <a:bodyPr anchor="ctr"/>
          <a:lstStyle/>
          <a:p>
            <a:pPr algn="ctr"/>
            <a:r>
              <a:rPr lang="en-US" sz="1000">
                <a:solidFill>
                  <a:schemeClr val="tx2"/>
                </a:solidFill>
                <a:latin typeface="Candara" pitchFamily="34" charset="0"/>
              </a:rPr>
              <a:t>Copyright © 2013, 2008, 2006 Pearson Education, Inc.  All Rights Reserved.</a:t>
            </a:r>
          </a:p>
          <a:p>
            <a:endParaRPr lang="en-US" sz="1000">
              <a:solidFill>
                <a:schemeClr val="tx2"/>
              </a:solidFill>
              <a:latin typeface="Candara" pitchFamily="34" charset="0"/>
            </a:endParaRPr>
          </a:p>
        </p:txBody>
      </p:sp>
      <p:pic>
        <p:nvPicPr>
          <p:cNvPr id="1843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304800" y="304800"/>
            <a:ext cx="4572000" cy="1200150"/>
          </a:xfrm>
          <a:prstGeom prst="rect">
            <a:avLst/>
          </a:prstGeom>
          <a:effectLst>
            <a:outerShdw blurRad="50800" dist="38100" dir="2700000" algn="tl" rotWithShape="0">
              <a:prstClr val="black">
                <a:alpha val="86000"/>
              </a:prstClr>
            </a:outerShdw>
          </a:effectLst>
        </p:spPr>
        <p:txBody>
          <a:bodyPr>
            <a:spAutoFit/>
          </a:bodyPr>
          <a:lstStyle/>
          <a:p>
            <a:pPr>
              <a:defRPr/>
            </a:pPr>
            <a:r>
              <a:rPr lang="en-US" sz="2800" b="1" dirty="0">
                <a:solidFill>
                  <a:schemeClr val="bg1"/>
                </a:solidFill>
              </a:rPr>
              <a:t>Free speech not only lives, it rocks!</a:t>
            </a:r>
          </a:p>
          <a:p>
            <a:pPr>
              <a:defRPr/>
            </a:pPr>
            <a:r>
              <a:rPr lang="en-US" sz="1600" dirty="0">
                <a:solidFill>
                  <a:schemeClr val="bg1"/>
                </a:solidFill>
              </a:rPr>
              <a:t>~Oprah Winfrey</a:t>
            </a:r>
          </a:p>
        </p:txBody>
      </p:sp>
      <p:sp>
        <p:nvSpPr>
          <p:cNvPr id="27" name="Footer Placeholder 2"/>
          <p:cNvSpPr>
            <a:spLocks/>
          </p:cNvSpPr>
          <p:nvPr/>
        </p:nvSpPr>
        <p:spPr bwMode="auto">
          <a:xfrm>
            <a:off x="346075" y="6402388"/>
            <a:ext cx="4530725" cy="365125"/>
          </a:xfrm>
          <a:prstGeom prst="rect">
            <a:avLst/>
          </a:prstGeom>
          <a:noFill/>
          <a:ln w="9525">
            <a:noFill/>
            <a:miter lim="800000"/>
            <a:headEnd/>
            <a:tailEnd/>
          </a:ln>
        </p:spPr>
        <p:txBody>
          <a:bodyPr anchor="ctr"/>
          <a:lstStyle/>
          <a:p>
            <a:pPr algn="ctr"/>
            <a:r>
              <a:rPr lang="en-US" sz="1000">
                <a:solidFill>
                  <a:schemeClr val="bg1"/>
                </a:solidFill>
                <a:latin typeface="Candara" pitchFamily="34" charset="0"/>
              </a:rPr>
              <a:t>Copyright © 2013, 2010, 2007, 2005 Pearson Education, Inc.  All Rights Reserved.</a:t>
            </a:r>
          </a:p>
          <a:p>
            <a:pPr algn="ctr"/>
            <a:endParaRPr lang="en-US">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20481" name="Title 1"/>
          <p:cNvSpPr>
            <a:spLocks noGrp="1"/>
          </p:cNvSpPr>
          <p:nvPr>
            <p:ph type="title"/>
          </p:nvPr>
        </p:nvSpPr>
        <p:spPr/>
        <p:txBody>
          <a:bodyPr/>
          <a:lstStyle/>
          <a:p>
            <a:pPr eaLnBrk="1" hangingPunct="1"/>
            <a:r>
              <a:rPr lang="en-US" sz="4800" b="1" smtClean="0">
                <a:solidFill>
                  <a:srgbClr val="002060"/>
                </a:solidFill>
                <a:ea typeface="Arial Unicode MS"/>
                <a:cs typeface="Arial Unicode MS"/>
              </a:rPr>
              <a:t>Ethics</a:t>
            </a:r>
          </a:p>
        </p:txBody>
      </p:sp>
      <p:sp>
        <p:nvSpPr>
          <p:cNvPr id="20482" name="Content Placeholder 2"/>
          <p:cNvSpPr>
            <a:spLocks noGrp="1"/>
          </p:cNvSpPr>
          <p:nvPr>
            <p:ph idx="1"/>
          </p:nvPr>
        </p:nvSpPr>
        <p:spPr>
          <a:xfrm>
            <a:off x="304800" y="2590800"/>
            <a:ext cx="8305800" cy="3505200"/>
          </a:xfrm>
        </p:spPr>
        <p:txBody>
          <a:bodyPr/>
          <a:lstStyle/>
          <a:p>
            <a:pPr eaLnBrk="1" hangingPunct="1"/>
            <a:r>
              <a:rPr lang="en-US" sz="3200" smtClean="0"/>
              <a:t>Beliefs, values and moral principles by which we determine what is right or wrong.</a:t>
            </a:r>
          </a:p>
          <a:p>
            <a:pPr eaLnBrk="1" hangingPunct="1"/>
            <a:r>
              <a:rPr lang="en-US" sz="3200" smtClean="0"/>
              <a:t>For public speaking, responsibly balance right to free speech with needs of audience.</a:t>
            </a: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22529" name="Content Placeholder 1"/>
          <p:cNvSpPr>
            <a:spLocks noGrp="1"/>
          </p:cNvSpPr>
          <p:nvPr>
            <p:ph idx="1"/>
          </p:nvPr>
        </p:nvSpPr>
        <p:spPr/>
        <p:txBody>
          <a:bodyPr/>
          <a:lstStyle/>
          <a:p>
            <a:pPr eaLnBrk="1" hangingPunct="1"/>
            <a:r>
              <a:rPr lang="en-US" sz="3200" smtClean="0"/>
              <a:t>Free speech and the U.S. Constitution</a:t>
            </a:r>
          </a:p>
          <a:p>
            <a:pPr eaLnBrk="1" hangingPunct="1"/>
            <a:r>
              <a:rPr lang="en-US" sz="3200" smtClean="0"/>
              <a:t>Free speech in the Twentieth Century</a:t>
            </a:r>
          </a:p>
          <a:p>
            <a:pPr eaLnBrk="1" hangingPunct="1"/>
            <a:r>
              <a:rPr lang="en-US" sz="3200" smtClean="0"/>
              <a:t>Free speech in the Twenty-First Century</a:t>
            </a:r>
          </a:p>
        </p:txBody>
      </p:sp>
      <p:sp>
        <p:nvSpPr>
          <p:cNvPr id="22530" name="Title 2"/>
          <p:cNvSpPr>
            <a:spLocks noGrp="1"/>
          </p:cNvSpPr>
          <p:nvPr>
            <p:ph type="title"/>
          </p:nvPr>
        </p:nvSpPr>
        <p:spPr/>
        <p:txBody>
          <a:bodyPr/>
          <a:lstStyle/>
          <a:p>
            <a:pPr eaLnBrk="1" hangingPunct="1"/>
            <a:r>
              <a:rPr lang="en-US" b="1" smtClean="0">
                <a:solidFill>
                  <a:srgbClr val="002060"/>
                </a:solidFill>
              </a:rPr>
              <a:t>Speaking Freely</a:t>
            </a:r>
            <a:endParaRPr lang="en-US" smtClean="0"/>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3" name="Rectangle 2"/>
          <p:cNvSpPr/>
          <p:nvPr/>
        </p:nvSpPr>
        <p:spPr>
          <a:xfrm>
            <a:off x="287338" y="1524000"/>
            <a:ext cx="8170862" cy="4664075"/>
          </a:xfrm>
          <a:prstGeom prst="rect">
            <a:avLst/>
          </a:prstGeom>
        </p:spPr>
        <p:txBody>
          <a:bodyPr>
            <a:spAutoFit/>
          </a:bodyPr>
          <a:lstStyle/>
          <a:p>
            <a:pPr>
              <a:buFont typeface="Wingdings" pitchFamily="2" charset="2"/>
              <a:buChar char="v"/>
            </a:pPr>
            <a:r>
              <a:rPr lang="en-US" sz="2000">
                <a:solidFill>
                  <a:srgbClr val="002060"/>
                </a:solidFill>
                <a:latin typeface="Candara" pitchFamily="34" charset="0"/>
              </a:rPr>
              <a:t>1791 – First Amendment guarantees that “Congress shall make no 	law…abridging the freedom of speech”</a:t>
            </a:r>
          </a:p>
          <a:p>
            <a:endParaRPr lang="en-US" sz="2000">
              <a:solidFill>
                <a:srgbClr val="002060"/>
              </a:solidFill>
              <a:latin typeface="Candara" pitchFamily="34" charset="0"/>
            </a:endParaRPr>
          </a:p>
          <a:p>
            <a:pPr>
              <a:buFont typeface="Wingdings" pitchFamily="2" charset="2"/>
              <a:buChar char="v"/>
            </a:pPr>
            <a:r>
              <a:rPr lang="en-US" sz="2000">
                <a:solidFill>
                  <a:srgbClr val="002060"/>
                </a:solidFill>
                <a:latin typeface="Candara" pitchFamily="34" charset="0"/>
              </a:rPr>
              <a:t>1798 – Sedition Act is passed (expired in 1801)</a:t>
            </a:r>
          </a:p>
          <a:p>
            <a:r>
              <a:rPr lang="en-US" sz="2000">
                <a:solidFill>
                  <a:srgbClr val="002060"/>
                </a:solidFill>
                <a:latin typeface="Candara" pitchFamily="34" charset="0"/>
              </a:rPr>
              <a:t> </a:t>
            </a:r>
          </a:p>
          <a:p>
            <a:pPr>
              <a:buFont typeface="Wingdings" pitchFamily="2" charset="2"/>
              <a:buChar char="v"/>
            </a:pPr>
            <a:r>
              <a:rPr lang="en-US" sz="2000">
                <a:solidFill>
                  <a:srgbClr val="002060"/>
                </a:solidFill>
                <a:latin typeface="Candara" pitchFamily="34" charset="0"/>
              </a:rPr>
              <a:t>1919 </a:t>
            </a:r>
            <a:r>
              <a:rPr lang="en-US" sz="2000">
                <a:solidFill>
                  <a:srgbClr val="002060"/>
                </a:solidFill>
              </a:rPr>
              <a:t>– </a:t>
            </a:r>
            <a:r>
              <a:rPr lang="en-US" sz="2000">
                <a:solidFill>
                  <a:srgbClr val="002060"/>
                </a:solidFill>
                <a:latin typeface="Candara" pitchFamily="34" charset="0"/>
              </a:rPr>
              <a:t>U.S. Supreme Court rules that speech presenting “a clear and 	present danger” may be restricted</a:t>
            </a:r>
          </a:p>
          <a:p>
            <a:endParaRPr lang="en-US" sz="2000">
              <a:solidFill>
                <a:srgbClr val="002060"/>
              </a:solidFill>
              <a:latin typeface="Candara" pitchFamily="34" charset="0"/>
            </a:endParaRPr>
          </a:p>
          <a:p>
            <a:pPr>
              <a:buFont typeface="Wingdings" pitchFamily="2" charset="2"/>
              <a:buChar char="v"/>
            </a:pPr>
            <a:r>
              <a:rPr lang="en-US" sz="2000">
                <a:solidFill>
                  <a:srgbClr val="002060"/>
                </a:solidFill>
                <a:latin typeface="Candara" pitchFamily="34" charset="0"/>
              </a:rPr>
              <a:t>1920 – American Civil Liberties Union is formed</a:t>
            </a:r>
          </a:p>
          <a:p>
            <a:pPr>
              <a:buFont typeface="Wingdings" pitchFamily="2" charset="2"/>
              <a:buChar char="v"/>
            </a:pPr>
            <a:endParaRPr lang="en-US" sz="2000">
              <a:solidFill>
                <a:srgbClr val="002060"/>
              </a:solidFill>
              <a:latin typeface="Candara" pitchFamily="34" charset="0"/>
            </a:endParaRPr>
          </a:p>
          <a:p>
            <a:pPr>
              <a:buFont typeface="Wingdings" pitchFamily="2" charset="2"/>
              <a:buChar char="v"/>
            </a:pPr>
            <a:r>
              <a:rPr lang="en-US" sz="2000">
                <a:solidFill>
                  <a:srgbClr val="002060"/>
                </a:solidFill>
                <a:latin typeface="Candara" pitchFamily="34" charset="0"/>
              </a:rPr>
              <a:t>1940 – Congress declares it illegal to urge the violent overthrow of the 	 federal government</a:t>
            </a:r>
          </a:p>
          <a:p>
            <a:pPr>
              <a:buFont typeface="Wingdings" pitchFamily="2" charset="2"/>
              <a:buChar char="v"/>
            </a:pPr>
            <a:endParaRPr lang="en-US" sz="2000">
              <a:solidFill>
                <a:srgbClr val="002060"/>
              </a:solidFill>
              <a:latin typeface="Candara" pitchFamily="34" charset="0"/>
            </a:endParaRPr>
          </a:p>
          <a:p>
            <a:pPr>
              <a:buFont typeface="Wingdings" pitchFamily="2" charset="2"/>
              <a:buChar char="v"/>
            </a:pPr>
            <a:r>
              <a:rPr lang="en-US" sz="2000">
                <a:solidFill>
                  <a:srgbClr val="002060"/>
                </a:solidFill>
                <a:latin typeface="Candara" pitchFamily="34" charset="0"/>
              </a:rPr>
              <a:t>1964 – U.S. Supreme Court restricts definition of slander; Berkeley Free 	 Speech Movement is born</a:t>
            </a:r>
          </a:p>
        </p:txBody>
      </p:sp>
      <p:sp>
        <p:nvSpPr>
          <p:cNvPr id="4" name="TextBox 3"/>
          <p:cNvSpPr txBox="1"/>
          <p:nvPr/>
        </p:nvSpPr>
        <p:spPr>
          <a:xfrm>
            <a:off x="4267200" y="304800"/>
            <a:ext cx="4419600" cy="1016000"/>
          </a:xfrm>
          <a:prstGeom prst="rect">
            <a:avLst/>
          </a:prstGeom>
          <a:noFill/>
        </p:spPr>
        <p:txBody>
          <a:bodyPr>
            <a:spAutoFit/>
          </a:bodyPr>
          <a:lstStyle/>
          <a:p>
            <a:pPr algn="ctr">
              <a:defRPr/>
            </a:pPr>
            <a:r>
              <a:rPr lang="en-US" sz="3000" b="1" dirty="0">
                <a:solidFill>
                  <a:srgbClr val="002060"/>
                </a:solidFill>
                <a:latin typeface="+mj-lt"/>
              </a:rPr>
              <a:t>History of Free Speech in The United States</a:t>
            </a:r>
          </a:p>
        </p:txBody>
      </p:sp>
      <p:sp>
        <p:nvSpPr>
          <p:cNvPr id="5" name="TextBox 4"/>
          <p:cNvSpPr txBox="1"/>
          <p:nvPr/>
        </p:nvSpPr>
        <p:spPr>
          <a:xfrm>
            <a:off x="381000" y="228600"/>
            <a:ext cx="3505200" cy="400050"/>
          </a:xfrm>
          <a:prstGeom prst="rect">
            <a:avLst/>
          </a:prstGeom>
          <a:noFill/>
        </p:spPr>
        <p:txBody>
          <a:bodyPr>
            <a:spAutoFit/>
          </a:bodyPr>
          <a:lstStyle/>
          <a:p>
            <a:pPr>
              <a:defRPr/>
            </a:pPr>
            <a:r>
              <a:rPr lang="en-US" sz="2000" b="1" dirty="0">
                <a:solidFill>
                  <a:schemeClr val="bg1"/>
                </a:solidFill>
                <a:latin typeface="+mn-lt"/>
              </a:rPr>
              <a:t>Quick Check</a:t>
            </a: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3" name="Rectangle 2"/>
          <p:cNvSpPr/>
          <p:nvPr/>
        </p:nvSpPr>
        <p:spPr>
          <a:xfrm>
            <a:off x="287338" y="1489075"/>
            <a:ext cx="8839200" cy="4800600"/>
          </a:xfrm>
          <a:prstGeom prst="rect">
            <a:avLst/>
          </a:prstGeom>
        </p:spPr>
        <p:txBody>
          <a:bodyPr>
            <a:spAutoFit/>
          </a:bodyPr>
          <a:lstStyle/>
          <a:p>
            <a:pPr>
              <a:buFont typeface="Wingdings" pitchFamily="2" charset="2"/>
              <a:buChar char="v"/>
              <a:defRPr/>
            </a:pPr>
            <a:r>
              <a:rPr lang="en-US" dirty="0">
                <a:solidFill>
                  <a:srgbClr val="002060"/>
                </a:solidFill>
                <a:latin typeface="+mn-lt"/>
              </a:rPr>
              <a:t>1989 – U.S. Supreme Court defends the burning of the U.S. flag as a </a:t>
            </a:r>
          </a:p>
          <a:p>
            <a:pPr>
              <a:defRPr/>
            </a:pPr>
            <a:r>
              <a:rPr lang="en-US" dirty="0">
                <a:solidFill>
                  <a:srgbClr val="002060"/>
                </a:solidFill>
                <a:latin typeface="+mn-lt"/>
              </a:rPr>
              <a:t>	 “speech act”</a:t>
            </a:r>
          </a:p>
          <a:p>
            <a:pPr>
              <a:buFont typeface="Wingdings" pitchFamily="2" charset="2"/>
              <a:buChar char="v"/>
              <a:defRPr/>
            </a:pPr>
            <a:endParaRPr lang="en-US" dirty="0">
              <a:solidFill>
                <a:srgbClr val="002060"/>
              </a:solidFill>
              <a:latin typeface="+mn-lt"/>
            </a:endParaRPr>
          </a:p>
          <a:p>
            <a:pPr>
              <a:buFont typeface="Wingdings" pitchFamily="2" charset="2"/>
              <a:buChar char="v"/>
              <a:defRPr/>
            </a:pPr>
            <a:r>
              <a:rPr lang="en-US" dirty="0">
                <a:solidFill>
                  <a:srgbClr val="002060"/>
                </a:solidFill>
                <a:latin typeface="+mn-lt"/>
              </a:rPr>
              <a:t>1997 – U.S. Supreme Court strikes down Communications Decency Act of 1996, </a:t>
            </a:r>
          </a:p>
          <a:p>
            <a:pPr>
              <a:defRPr/>
            </a:pPr>
            <a:r>
              <a:rPr lang="en-US" dirty="0">
                <a:solidFill>
                  <a:srgbClr val="002060"/>
                </a:solidFill>
                <a:latin typeface="+mn-lt"/>
              </a:rPr>
              <a:t> 	in defense of free speech on the Internet</a:t>
            </a:r>
          </a:p>
          <a:p>
            <a:pPr>
              <a:defRPr/>
            </a:pPr>
            <a:endParaRPr lang="en-US" dirty="0">
              <a:solidFill>
                <a:srgbClr val="002060"/>
              </a:solidFill>
              <a:latin typeface="+mn-lt"/>
            </a:endParaRPr>
          </a:p>
          <a:p>
            <a:pPr>
              <a:buFont typeface="Wingdings" pitchFamily="2" charset="2"/>
              <a:buChar char="v"/>
              <a:defRPr/>
            </a:pPr>
            <a:r>
              <a:rPr lang="en-US" dirty="0">
                <a:solidFill>
                  <a:srgbClr val="002060"/>
                </a:solidFill>
                <a:latin typeface="+mn-lt"/>
              </a:rPr>
              <a:t>1998 – Oprah Winfrey successfully defends her right to speak freely on television</a:t>
            </a:r>
          </a:p>
          <a:p>
            <a:pPr>
              <a:buFont typeface="Wingdings" pitchFamily="2" charset="2"/>
              <a:buChar char="v"/>
              <a:defRPr/>
            </a:pPr>
            <a:endParaRPr lang="en-US" dirty="0">
              <a:solidFill>
                <a:srgbClr val="002060"/>
              </a:solidFill>
              <a:latin typeface="+mn-lt"/>
            </a:endParaRPr>
          </a:p>
          <a:p>
            <a:pPr>
              <a:buFont typeface="Wingdings" pitchFamily="2" charset="2"/>
              <a:buChar char="v"/>
              <a:defRPr/>
            </a:pPr>
            <a:r>
              <a:rPr lang="en-US" dirty="0">
                <a:solidFill>
                  <a:srgbClr val="002060"/>
                </a:solidFill>
                <a:latin typeface="+mn-lt"/>
              </a:rPr>
              <a:t>2001 – September 11 terrorist attacks spark passage of the Patriot Act and new 	   	debate over the balance between national security and free speech</a:t>
            </a:r>
          </a:p>
          <a:p>
            <a:pPr>
              <a:defRPr/>
            </a:pPr>
            <a:endParaRPr lang="en-US" dirty="0">
              <a:solidFill>
                <a:srgbClr val="002060"/>
              </a:solidFill>
              <a:latin typeface="+mn-lt"/>
            </a:endParaRPr>
          </a:p>
          <a:p>
            <a:pPr>
              <a:buFont typeface="Wingdings" pitchFamily="2" charset="2"/>
              <a:buChar char="v"/>
              <a:defRPr/>
            </a:pPr>
            <a:r>
              <a:rPr lang="en-US" dirty="0">
                <a:solidFill>
                  <a:srgbClr val="002060"/>
                </a:solidFill>
                <a:latin typeface="+mn-lt"/>
              </a:rPr>
              <a:t>2006 – State of Montana pardons those convicted under the Montana 	  	 	Sedition Act of 1918</a:t>
            </a:r>
          </a:p>
          <a:p>
            <a:pPr>
              <a:buFont typeface="Wingdings" pitchFamily="2" charset="2"/>
              <a:buChar char="v"/>
              <a:defRPr/>
            </a:pPr>
            <a:endParaRPr lang="en-US" dirty="0">
              <a:solidFill>
                <a:srgbClr val="002060"/>
              </a:solidFill>
              <a:latin typeface="+mn-lt"/>
            </a:endParaRPr>
          </a:p>
          <a:p>
            <a:pPr>
              <a:buFont typeface="Wingdings" pitchFamily="2" charset="2"/>
              <a:buChar char="v"/>
              <a:defRPr/>
            </a:pPr>
            <a:r>
              <a:rPr lang="en-US" dirty="0">
                <a:solidFill>
                  <a:srgbClr val="002060"/>
                </a:solidFill>
                <a:latin typeface="+mn-lt"/>
              </a:rPr>
              <a:t>2010 </a:t>
            </a:r>
            <a:r>
              <a:rPr lang="en-US" dirty="0">
                <a:solidFill>
                  <a:srgbClr val="002060"/>
                </a:solidFill>
              </a:rPr>
              <a:t>–  </a:t>
            </a:r>
            <a:r>
              <a:rPr lang="en-US" dirty="0">
                <a:solidFill>
                  <a:srgbClr val="002060"/>
                </a:solidFill>
                <a:latin typeface="+mn-lt"/>
              </a:rPr>
              <a:t>White House Correspondent Helen Thomas retires amid controversy over what 	some saw as her exercise of free speech</a:t>
            </a:r>
          </a:p>
          <a:p>
            <a:pPr>
              <a:defRPr/>
            </a:pPr>
            <a:endParaRPr lang="en-US" dirty="0">
              <a:solidFill>
                <a:srgbClr val="002060"/>
              </a:solidFill>
              <a:latin typeface="+mn-lt"/>
            </a:endParaRPr>
          </a:p>
        </p:txBody>
      </p:sp>
      <p:sp>
        <p:nvSpPr>
          <p:cNvPr id="4" name="TextBox 3"/>
          <p:cNvSpPr txBox="1"/>
          <p:nvPr/>
        </p:nvSpPr>
        <p:spPr>
          <a:xfrm>
            <a:off x="4267200" y="304800"/>
            <a:ext cx="4419600" cy="1016000"/>
          </a:xfrm>
          <a:prstGeom prst="rect">
            <a:avLst/>
          </a:prstGeom>
          <a:noFill/>
        </p:spPr>
        <p:txBody>
          <a:bodyPr>
            <a:spAutoFit/>
          </a:bodyPr>
          <a:lstStyle/>
          <a:p>
            <a:pPr algn="ctr">
              <a:defRPr/>
            </a:pPr>
            <a:r>
              <a:rPr lang="en-US" sz="3000" b="1" dirty="0">
                <a:solidFill>
                  <a:srgbClr val="002060"/>
                </a:solidFill>
                <a:latin typeface="+mj-lt"/>
              </a:rPr>
              <a:t>History of Free Speech in The United States</a:t>
            </a:r>
          </a:p>
        </p:txBody>
      </p:sp>
      <p:sp>
        <p:nvSpPr>
          <p:cNvPr id="5" name="TextBox 4"/>
          <p:cNvSpPr txBox="1"/>
          <p:nvPr/>
        </p:nvSpPr>
        <p:spPr>
          <a:xfrm>
            <a:off x="381000" y="228600"/>
            <a:ext cx="3505200" cy="400050"/>
          </a:xfrm>
          <a:prstGeom prst="rect">
            <a:avLst/>
          </a:prstGeom>
          <a:noFill/>
        </p:spPr>
        <p:txBody>
          <a:bodyPr>
            <a:spAutoFit/>
          </a:bodyPr>
          <a:lstStyle/>
          <a:p>
            <a:pPr>
              <a:defRPr/>
            </a:pPr>
            <a:r>
              <a:rPr lang="en-US" sz="2000" b="1" dirty="0">
                <a:solidFill>
                  <a:schemeClr val="bg1"/>
                </a:solidFill>
                <a:latin typeface="+mn-lt"/>
              </a:rPr>
              <a:t>Quick Check</a:t>
            </a: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28673" name="Content Placeholder 1"/>
          <p:cNvSpPr>
            <a:spLocks noGrp="1"/>
          </p:cNvSpPr>
          <p:nvPr>
            <p:ph idx="1"/>
          </p:nvPr>
        </p:nvSpPr>
        <p:spPr>
          <a:xfrm>
            <a:off x="533400" y="2286000"/>
            <a:ext cx="7747000" cy="3840163"/>
          </a:xfrm>
        </p:spPr>
        <p:txBody>
          <a:bodyPr/>
          <a:lstStyle/>
          <a:p>
            <a:pPr eaLnBrk="1" hangingPunct="1"/>
            <a:r>
              <a:rPr lang="en-US" sz="3200" smtClean="0"/>
              <a:t>Have a clear responsible goal:</a:t>
            </a:r>
          </a:p>
          <a:p>
            <a:pPr lvl="1" eaLnBrk="1" hangingPunct="1">
              <a:buFont typeface="Wingdings" pitchFamily="2" charset="2"/>
              <a:buChar char="Ø"/>
            </a:pPr>
            <a:r>
              <a:rPr lang="en-US" sz="2800" smtClean="0"/>
              <a:t>Do not coerce</a:t>
            </a:r>
          </a:p>
          <a:p>
            <a:pPr lvl="1" eaLnBrk="1" hangingPunct="1">
              <a:buFont typeface="Wingdings" pitchFamily="2" charset="2"/>
              <a:buChar char="Ø"/>
            </a:pPr>
            <a:r>
              <a:rPr lang="en-US" sz="2800" smtClean="0"/>
              <a:t>Do not manipulate</a:t>
            </a:r>
          </a:p>
          <a:p>
            <a:pPr lvl="1" eaLnBrk="1" hangingPunct="1">
              <a:buFont typeface="Wingdings" pitchFamily="2" charset="2"/>
              <a:buChar char="Ø"/>
            </a:pPr>
            <a:r>
              <a:rPr lang="en-US" sz="2800" smtClean="0"/>
              <a:t>Reveal your true agenda</a:t>
            </a:r>
          </a:p>
          <a:p>
            <a:pPr eaLnBrk="1" hangingPunct="1"/>
            <a:r>
              <a:rPr lang="en-US" sz="3200" smtClean="0"/>
              <a:t>Use sound evidence and reasoning</a:t>
            </a:r>
          </a:p>
          <a:p>
            <a:pPr eaLnBrk="1" hangingPunct="1"/>
            <a:r>
              <a:rPr lang="en-US" sz="3200" smtClean="0"/>
              <a:t>Be sensitive to and tolerant to differences</a:t>
            </a:r>
          </a:p>
          <a:p>
            <a:pPr eaLnBrk="1" hangingPunct="1"/>
            <a:r>
              <a:rPr lang="en-US" sz="3200" smtClean="0"/>
              <a:t>Be honest</a:t>
            </a:r>
          </a:p>
        </p:txBody>
      </p:sp>
      <p:sp>
        <p:nvSpPr>
          <p:cNvPr id="28674" name="Title 2"/>
          <p:cNvSpPr>
            <a:spLocks noGrp="1"/>
          </p:cNvSpPr>
          <p:nvPr>
            <p:ph type="title"/>
          </p:nvPr>
        </p:nvSpPr>
        <p:spPr/>
        <p:txBody>
          <a:bodyPr/>
          <a:lstStyle/>
          <a:p>
            <a:pPr eaLnBrk="1" hangingPunct="1"/>
            <a:r>
              <a:rPr lang="en-US" b="1" smtClean="0">
                <a:solidFill>
                  <a:srgbClr val="002060"/>
                </a:solidFill>
                <a:ea typeface="Arial Unicode MS"/>
                <a:cs typeface="Arial Unicode MS"/>
              </a:rPr>
              <a:t>Speaking Ethically</a:t>
            </a:r>
            <a:endParaRPr lang="en-US" smtClean="0">
              <a:solidFill>
                <a:srgbClr val="002060"/>
              </a:solidFill>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z="1000">
                <a:solidFill>
                  <a:schemeClr val="tx2"/>
                </a:solidFill>
                <a:latin typeface="Candara" pitchFamily="34" charset="0"/>
              </a:rPr>
              <a:t>Copyright © 2013, 2010, 2007, 2005 Pearson Education, Inc.  All Rights Reserved.</a:t>
            </a:r>
          </a:p>
          <a:p>
            <a:endParaRPr lang="en-US"/>
          </a:p>
        </p:txBody>
      </p:sp>
      <p:sp>
        <p:nvSpPr>
          <p:cNvPr id="30721" name="Content Placeholder 1"/>
          <p:cNvSpPr>
            <a:spLocks noGrp="1"/>
          </p:cNvSpPr>
          <p:nvPr>
            <p:ph idx="1"/>
          </p:nvPr>
        </p:nvSpPr>
        <p:spPr/>
        <p:txBody>
          <a:bodyPr/>
          <a:lstStyle/>
          <a:p>
            <a:pPr eaLnBrk="1" hangingPunct="1"/>
            <a:r>
              <a:rPr lang="en-US" sz="3200" smtClean="0"/>
              <a:t>Plagiarizing: Presenting someone else’s ideas or words as though they were your own</a:t>
            </a:r>
          </a:p>
          <a:p>
            <a:pPr eaLnBrk="1" hangingPunct="1"/>
            <a:r>
              <a:rPr lang="en-US" sz="3200" smtClean="0"/>
              <a:t>Plagiaphrasing: Failing to give credit for compelling phrases taken from another source</a:t>
            </a:r>
          </a:p>
        </p:txBody>
      </p:sp>
      <p:sp>
        <p:nvSpPr>
          <p:cNvPr id="30722" name="Title 2"/>
          <p:cNvSpPr>
            <a:spLocks noGrp="1"/>
          </p:cNvSpPr>
          <p:nvPr>
            <p:ph type="title"/>
          </p:nvPr>
        </p:nvSpPr>
        <p:spPr/>
        <p:txBody>
          <a:bodyPr/>
          <a:lstStyle/>
          <a:p>
            <a:pPr eaLnBrk="1" hangingPunct="1"/>
            <a:r>
              <a:rPr lang="en-US" b="1" smtClean="0">
                <a:solidFill>
                  <a:srgbClr val="002060"/>
                </a:solidFill>
              </a:rPr>
              <a:t>Do Not Plagiarize</a:t>
            </a:r>
            <a:endParaRPr lang="en-US" smtClean="0">
              <a:solidFill>
                <a:srgbClr val="002060"/>
              </a:solidFill>
            </a:endParaRP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e3a1cf56a5a4a9275d2ee6fb5b81e67f6ee1e0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202</TotalTime>
  <Words>1680</Words>
  <Application>Microsoft Office PowerPoint</Application>
  <PresentationFormat>On-screen Show (4:3)</PresentationFormat>
  <Paragraphs>161</Paragraphs>
  <Slides>12</Slides>
  <Notes>12</Notes>
  <HiddenSlides>0</HiddenSlides>
  <MMClips>0</MMClips>
  <ScaleCrop>false</ScaleCrop>
  <HeadingPairs>
    <vt:vector size="6" baseType="variant">
      <vt:variant>
        <vt:lpstr>Fonts Used</vt:lpstr>
      </vt:variant>
      <vt:variant>
        <vt:i4>7</vt:i4>
      </vt:variant>
      <vt:variant>
        <vt:lpstr>Design Template</vt:lpstr>
      </vt:variant>
      <vt:variant>
        <vt:i4>12</vt:i4>
      </vt:variant>
      <vt:variant>
        <vt:lpstr>Slide Titles</vt:lpstr>
      </vt:variant>
      <vt:variant>
        <vt:i4>12</vt:i4>
      </vt:variant>
    </vt:vector>
  </HeadingPairs>
  <TitlesOfParts>
    <vt:vector size="31" baseType="lpstr">
      <vt:lpstr>Arial</vt:lpstr>
      <vt:lpstr>Candara</vt:lpstr>
      <vt:lpstr>Symbol</vt:lpstr>
      <vt:lpstr>Calibri</vt:lpstr>
      <vt:lpstr>Arial Unicode MS</vt:lpstr>
      <vt:lpstr>Wingdings</vt:lpstr>
      <vt:lpstr>Serifa BT</vt:lpstr>
      <vt:lpstr>Waveform</vt:lpstr>
      <vt:lpstr>Waveform</vt:lpstr>
      <vt:lpstr>Waveform</vt:lpstr>
      <vt:lpstr>Waveform</vt:lpstr>
      <vt:lpstr>Waveform</vt:lpstr>
      <vt:lpstr>Waveform</vt:lpstr>
      <vt:lpstr>Waveform</vt:lpstr>
      <vt:lpstr>Waveform</vt:lpstr>
      <vt:lpstr>Waveform</vt:lpstr>
      <vt:lpstr>Waveform</vt:lpstr>
      <vt:lpstr>Waveform</vt:lpstr>
      <vt:lpstr>Waveform</vt:lpstr>
      <vt:lpstr>Slide 1</vt:lpstr>
      <vt:lpstr>Slide 2</vt:lpstr>
      <vt:lpstr>Slide 3</vt:lpstr>
      <vt:lpstr>Ethics</vt:lpstr>
      <vt:lpstr>Speaking Freely</vt:lpstr>
      <vt:lpstr>Slide 6</vt:lpstr>
      <vt:lpstr>Slide 7</vt:lpstr>
      <vt:lpstr>Speaking Ethically</vt:lpstr>
      <vt:lpstr>Do Not Plagiarize</vt:lpstr>
      <vt:lpstr>Slide 10</vt:lpstr>
      <vt:lpstr>Speaking Credibly</vt:lpstr>
      <vt:lpstr>Slide 12</vt:lpstr>
    </vt:vector>
  </TitlesOfParts>
  <Company>Lone Star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dc:title>
  <dc:creator>Lone Star College System</dc:creator>
  <cp:lastModifiedBy>Pearson</cp:lastModifiedBy>
  <cp:revision>43</cp:revision>
  <dcterms:created xsi:type="dcterms:W3CDTF">2011-09-26T15:18:24Z</dcterms:created>
  <dcterms:modified xsi:type="dcterms:W3CDTF">2011-11-14T15:23:23Z</dcterms:modified>
</cp:coreProperties>
</file>