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7" r:id="rId2"/>
    <p:sldId id="256" r:id="rId3"/>
    <p:sldId id="259" r:id="rId4"/>
    <p:sldId id="273" r:id="rId5"/>
    <p:sldId id="274" r:id="rId6"/>
    <p:sldId id="275" r:id="rId7"/>
    <p:sldId id="276" r:id="rId8"/>
  </p:sldIdLst>
  <p:sldSz cx="9144000" cy="6858000" type="screen4x3"/>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38" autoAdjust="0"/>
  </p:normalViewPr>
  <p:slideViewPr>
    <p:cSldViewPr>
      <p:cViewPr varScale="1">
        <p:scale>
          <a:sx n="65" d="100"/>
          <a:sy n="65" d="100"/>
        </p:scale>
        <p:origin x="-726" y="-96"/>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207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95E763-1515-4A50-9886-11631052DD1D}" type="datetimeFigureOut">
              <a:rPr lang="en-US"/>
              <a:pPr>
                <a:defRPr/>
              </a:pPr>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FC8771-03E0-4982-BAAD-24034ABBBDF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BF15615-98DC-4A8D-AC1C-4224C693C023}" type="slidenum">
              <a:rPr lang="en-US" sz="1200"/>
              <a:pPr algn="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Understand Your Nervousness</a:t>
            </a:r>
          </a:p>
          <a:p>
            <a:pPr eaLnBrk="1" hangingPunct="1">
              <a:spcBef>
                <a:spcPct val="0"/>
              </a:spcBef>
              <a:buFontTx/>
              <a:buChar char="•"/>
            </a:pPr>
            <a:r>
              <a:rPr lang="en-US" smtClean="0"/>
              <a:t>Build Your Confidence</a:t>
            </a:r>
            <a:endParaRPr lang="en-US" b="1" u="sng"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4992A6-0BE2-439E-A512-8527AEA3AB6A}"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4A9C71B-2F1A-4180-B69D-A58B943573C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smtClean="0"/>
              <a:t>NOTES:</a:t>
            </a:r>
          </a:p>
          <a:p>
            <a:pPr eaLnBrk="1" hangingPunct="1"/>
            <a:r>
              <a:rPr lang="en-US" b="1" smtClean="0"/>
              <a:t>Public speaking is number one in highest anxiety.</a:t>
            </a:r>
          </a:p>
          <a:p>
            <a:pPr eaLnBrk="1" hangingPunct="1"/>
            <a:r>
              <a:rPr lang="en-US" b="1" smtClean="0"/>
              <a:t>Eighty percent of people feel anxious when speaking to others.</a:t>
            </a:r>
          </a:p>
          <a:p>
            <a:pPr eaLnBrk="1" hangingPunct="1"/>
            <a:endParaRPr lang="en-US" b="1" smtClean="0"/>
          </a:p>
          <a:p>
            <a:pPr eaLnBrk="1" hangingPunct="1"/>
            <a:r>
              <a:rPr lang="en-US" sz="1100" b="1" smtClean="0"/>
              <a:t>Your psychology affects your biology: </a:t>
            </a:r>
            <a:r>
              <a:rPr lang="en-US" sz="1100" smtClean="0"/>
              <a:t>Your view of the speaking assignment, your perception of your speaking skill, and your self-esteem interact to create anxiety. Researchers found that among the causes of anxiety about public speaking were fear of humiliation, concern about not being prepared, worry about one’s looks, pressure to perform, personal insecurity, concern that the audience wouldn’t be interested in the speaker or the speech, lack of experience, fear of making mistakes, and an overall fear of failure.</a:t>
            </a:r>
          </a:p>
          <a:p>
            <a:pPr eaLnBrk="1" hangingPunct="1"/>
            <a:r>
              <a:rPr lang="en-US" sz="1100" b="1" smtClean="0"/>
              <a:t>Your biology affects your psychology: </a:t>
            </a:r>
            <a:r>
              <a:rPr lang="en-US" sz="1100" smtClean="0"/>
              <a:t>Increasingly, researchers are concluding that communication apprehension may have a</a:t>
            </a:r>
          </a:p>
          <a:p>
            <a:pPr eaLnBrk="1" hangingPunct="1"/>
            <a:r>
              <a:rPr lang="en-US" sz="1100" smtClean="0"/>
              <a:t>long-term genetic, biological basis. Some people may inherit a tendency to feel anxious about speaking in public. Some researchers have concluded that public-speaking apprehension is both a trait (a characteristic or general tendency that you may have) and a state (anxiety triggered by the specific incidence of giving a speech to an audience).</a:t>
            </a:r>
          </a:p>
          <a:p>
            <a:pPr eaLnBrk="1" hangingPunct="1"/>
            <a:r>
              <a:rPr lang="en-US" sz="1100" b="1" smtClean="0"/>
              <a:t>Your apprehension follows a predictable pattern: Figure 2.1 </a:t>
            </a:r>
            <a:r>
              <a:rPr lang="en-US" sz="1100" smtClean="0"/>
              <a:t>shows how research suggests that many people feel most nervous right before they are to give their speech. You will feel your second-highest level of anxiety when your instructor explains the speech assignment and you’ll feel the least anxiety when you’re preparing for your speech.</a:t>
            </a:r>
            <a:endParaRPr lang="en-US" sz="1100" b="1" smtClean="0"/>
          </a:p>
          <a:p>
            <a:pPr eaLnBrk="1" hangingPunct="1"/>
            <a:endParaRPr lang="en-US" sz="1100" b="1" smtClean="0"/>
          </a:p>
        </p:txBody>
      </p:sp>
      <p:sp>
        <p:nvSpPr>
          <p:cNvPr id="4" name="Slide Number Placeholder 3"/>
          <p:cNvSpPr>
            <a:spLocks noGrp="1"/>
          </p:cNvSpPr>
          <p:nvPr>
            <p:ph type="sldNum" sz="quarter" idx="5"/>
          </p:nvPr>
        </p:nvSpPr>
        <p:spPr/>
        <p:txBody>
          <a:bodyPr/>
          <a:lstStyle/>
          <a:p>
            <a:pPr>
              <a:defRPr/>
            </a:pPr>
            <a:fld id="{6B8F0DF1-D5DA-4145-A1EB-0F1A83CEA34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eaLnBrk="1" hangingPunct="1">
              <a:defRPr/>
            </a:pPr>
            <a:r>
              <a:rPr lang="en-US" b="1" dirty="0" smtClean="0"/>
              <a:t>NOTES:</a:t>
            </a:r>
          </a:p>
          <a:p>
            <a:pPr eaLnBrk="1" hangingPunct="1">
              <a:defRPr/>
            </a:pPr>
            <a:r>
              <a:rPr lang="en-US" b="1" u="sng" dirty="0" smtClean="0"/>
              <a:t>Understand Your Nervousness</a:t>
            </a:r>
          </a:p>
          <a:p>
            <a:pPr eaLnBrk="1" hangingPunct="1">
              <a:defRPr/>
            </a:pPr>
            <a:r>
              <a:rPr lang="en-US" sz="1100" dirty="0" smtClean="0"/>
              <a:t>Keep in mind:</a:t>
            </a:r>
          </a:p>
          <a:p>
            <a:pPr eaLnBrk="1" hangingPunct="1">
              <a:defRPr/>
            </a:pPr>
            <a:r>
              <a:rPr lang="en-US" sz="1100" dirty="0" smtClean="0"/>
              <a:t>• Nervousness is your brain trying to help you.</a:t>
            </a:r>
          </a:p>
          <a:p>
            <a:pPr eaLnBrk="1" hangingPunct="1">
              <a:defRPr/>
            </a:pPr>
            <a:r>
              <a:rPr lang="en-US" sz="1100" dirty="0" smtClean="0"/>
              <a:t>• Nervousness is predictable.</a:t>
            </a:r>
          </a:p>
          <a:p>
            <a:pPr eaLnBrk="1" hangingPunct="1">
              <a:defRPr/>
            </a:pPr>
            <a:r>
              <a:rPr lang="en-US" sz="1100" dirty="0" smtClean="0"/>
              <a:t>• You’ll feel more nervous than you look.</a:t>
            </a:r>
          </a:p>
          <a:p>
            <a:pPr eaLnBrk="1" hangingPunct="1">
              <a:defRPr/>
            </a:pPr>
            <a:r>
              <a:rPr lang="en-US" sz="1100" dirty="0" smtClean="0"/>
              <a:t>• You are not alone.</a:t>
            </a:r>
          </a:p>
          <a:p>
            <a:pPr eaLnBrk="1" hangingPunct="1">
              <a:defRPr/>
            </a:pPr>
            <a:r>
              <a:rPr lang="en-US" sz="1100" dirty="0" smtClean="0"/>
              <a:t>• It’s normal to be nervous.</a:t>
            </a:r>
          </a:p>
          <a:p>
            <a:pPr eaLnBrk="1" hangingPunct="1">
              <a:defRPr/>
            </a:pPr>
            <a:r>
              <a:rPr lang="en-US" sz="1100" dirty="0" smtClean="0"/>
              <a:t>• You can re-label and use your feelings to your advantage.</a:t>
            </a:r>
            <a:endParaRPr lang="en-US" sz="1100" b="1" dirty="0" smtClean="0"/>
          </a:p>
          <a:p>
            <a:pPr eaLnBrk="1" hangingPunct="1">
              <a:defRPr/>
            </a:pPr>
            <a:endParaRPr lang="en-US" sz="1100" dirty="0" smtClean="0"/>
          </a:p>
          <a:p>
            <a:pPr eaLnBrk="1" hangingPunct="1">
              <a:defRPr/>
            </a:pPr>
            <a:r>
              <a:rPr lang="en-US" sz="1100" dirty="0" smtClean="0"/>
              <a:t>To identify patterns in how people experience communication apprehension, one researcher measured speakers’ heart rates when they were delivering speeches and also asked them several questions about their fear of speaking.16 After studying the results, he identified four styles of communication apprehension:</a:t>
            </a:r>
          </a:p>
          <a:p>
            <a:pPr eaLnBrk="1" hangingPunct="1">
              <a:defRPr/>
            </a:pPr>
            <a:r>
              <a:rPr lang="en-US" sz="1100" dirty="0" smtClean="0"/>
              <a:t>• </a:t>
            </a:r>
            <a:r>
              <a:rPr lang="en-US" sz="1100" b="1" dirty="0" smtClean="0"/>
              <a:t>Average</a:t>
            </a:r>
            <a:r>
              <a:rPr lang="en-US" sz="1100" dirty="0" smtClean="0"/>
              <a:t>. With this style, you have a generally positive approach to communicating in public; your overall heart rate when speaking publicly is in the average range. Speakers with this style rated their own speaking performance the highest.</a:t>
            </a:r>
          </a:p>
          <a:p>
            <a:pPr eaLnBrk="1" hangingPunct="1">
              <a:defRPr/>
            </a:pPr>
            <a:r>
              <a:rPr lang="en-US" sz="1100" b="1" dirty="0" smtClean="0"/>
              <a:t>• Insensitive. </a:t>
            </a:r>
            <a:r>
              <a:rPr lang="en-US" sz="1100" dirty="0" smtClean="0"/>
              <a:t>This is likely to be your style only if you have had previous experience in public speaking. Perhaps because of your experience, you tend to be less sensitive to apprehension when you speak; you have a lower heart rate when speaking, and you rate your performance as moderately successful.</a:t>
            </a:r>
          </a:p>
          <a:p>
            <a:pPr eaLnBrk="1" hangingPunct="1">
              <a:defRPr/>
            </a:pPr>
            <a:r>
              <a:rPr lang="en-US" sz="1100" b="1" dirty="0" smtClean="0"/>
              <a:t>• Inflexible. </a:t>
            </a:r>
            <a:r>
              <a:rPr lang="en-US" sz="1100" dirty="0" smtClean="0"/>
              <a:t>You have the highest heart rate when speaking publicly. Some people use this high and inflexible level of anxiety to enhance their performance. Their fear motivates them to prepare and be at their best. For others, the anxiety of the inflexible style creates so much tension that their speaking performance is diminished.</a:t>
            </a:r>
          </a:p>
          <a:p>
            <a:pPr eaLnBrk="1" hangingPunct="1">
              <a:defRPr/>
            </a:pPr>
            <a:r>
              <a:rPr lang="en-US" sz="1100" dirty="0" smtClean="0"/>
              <a:t>• </a:t>
            </a:r>
            <a:r>
              <a:rPr lang="en-US" sz="1100" b="1" dirty="0" smtClean="0"/>
              <a:t>Confrontational. </a:t>
            </a:r>
            <a:r>
              <a:rPr lang="en-US" sz="1100" dirty="0" smtClean="0"/>
              <a:t>You have a very high heart rate as you begin presenting a speech, and then your heart rate tapers off to more average levels. This style occurred in people who reported a strong emotional or affective response to speaking and was characteristic of more experienced speakers or people with at least some public speaking background.</a:t>
            </a:r>
          </a:p>
          <a:p>
            <a:pPr eaLnBrk="1" hangingPunct="1">
              <a:defRPr/>
            </a:pPr>
            <a:endParaRPr lang="en-US" sz="1100" b="1" dirty="0" smtClean="0"/>
          </a:p>
          <a:p>
            <a:pPr eaLnBrk="1" hangingPunct="1">
              <a:defRPr/>
            </a:pPr>
            <a:r>
              <a:rPr lang="en-US" sz="1100" b="1" dirty="0" smtClean="0"/>
              <a:t>Remember: Audience cannot see your nervousness; Almost every speaker is nervous; Anxiety can be useful; Think positive.</a:t>
            </a:r>
            <a:endParaRPr lang="en-US" sz="1100" b="1" dirty="0"/>
          </a:p>
        </p:txBody>
      </p:sp>
      <p:sp>
        <p:nvSpPr>
          <p:cNvPr id="4" name="Slide Number Placeholder 3"/>
          <p:cNvSpPr>
            <a:spLocks noGrp="1"/>
          </p:cNvSpPr>
          <p:nvPr>
            <p:ph type="sldNum" sz="quarter" idx="5"/>
          </p:nvPr>
        </p:nvSpPr>
        <p:spPr/>
        <p:txBody>
          <a:bodyPr/>
          <a:lstStyle/>
          <a:p>
            <a:pPr>
              <a:defRPr/>
            </a:pPr>
            <a:fld id="{94C093E1-2D3D-4501-8AC5-D601287CD0C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dirty="0" smtClean="0"/>
              <a:t>NOTES:</a:t>
            </a:r>
          </a:p>
          <a:p>
            <a:pPr eaLnBrk="1" hangingPunct="1">
              <a:defRPr/>
            </a:pPr>
            <a:r>
              <a:rPr lang="en-US" b="1" u="sng" dirty="0" smtClean="0"/>
              <a:t>Build Your Confidence:</a:t>
            </a:r>
          </a:p>
          <a:p>
            <a:pPr marL="228600" indent="-228600" eaLnBrk="1" hangingPunct="1">
              <a:buFontTx/>
              <a:buAutoNum type="arabicPeriod"/>
              <a:defRPr/>
            </a:pPr>
            <a:r>
              <a:rPr lang="en-US" dirty="0" smtClean="0"/>
              <a:t>Don’t delay in preparing</a:t>
            </a:r>
          </a:p>
          <a:p>
            <a:pPr marL="228600" indent="-228600" eaLnBrk="1" hangingPunct="1">
              <a:buFontTx/>
              <a:buAutoNum type="arabicPeriod"/>
              <a:defRPr/>
            </a:pPr>
            <a:r>
              <a:rPr lang="en-US" dirty="0" smtClean="0"/>
              <a:t>Learn as much as you can about your audience</a:t>
            </a:r>
          </a:p>
          <a:p>
            <a:pPr marL="228600" indent="-228600" eaLnBrk="1" hangingPunct="1">
              <a:buFontTx/>
              <a:buAutoNum type="arabicPeriod"/>
              <a:defRPr/>
            </a:pPr>
            <a:r>
              <a:rPr lang="en-US" dirty="0" smtClean="0"/>
              <a:t>Pick a comfortable &amp; familiar topic</a:t>
            </a:r>
          </a:p>
          <a:p>
            <a:pPr marL="228600" indent="-228600" eaLnBrk="1" hangingPunct="1">
              <a:buFontTx/>
              <a:buAutoNum type="arabicPeriod"/>
              <a:defRPr/>
            </a:pPr>
            <a:r>
              <a:rPr lang="en-US" dirty="0" smtClean="0"/>
              <a:t>Prepare &amp; rehearse</a:t>
            </a:r>
          </a:p>
          <a:p>
            <a:pPr marL="228600" indent="-228600" eaLnBrk="1" hangingPunct="1">
              <a:buFontTx/>
              <a:buAutoNum type="arabicPeriod"/>
              <a:defRPr/>
            </a:pPr>
            <a:r>
              <a:rPr lang="en-US" dirty="0" smtClean="0"/>
              <a:t>Develop a well structured speech</a:t>
            </a:r>
          </a:p>
          <a:p>
            <a:pPr marL="228600" indent="-228600" eaLnBrk="1" hangingPunct="1">
              <a:defRPr/>
            </a:pPr>
            <a:r>
              <a:rPr lang="en-US" b="1" u="sng" dirty="0" smtClean="0"/>
              <a:t>Other Advice:</a:t>
            </a:r>
          </a:p>
          <a:p>
            <a:pPr marL="228600" indent="-228600" eaLnBrk="1" hangingPunct="1">
              <a:buFontTx/>
              <a:buAutoNum type="arabicPeriod"/>
              <a:defRPr/>
            </a:pPr>
            <a:r>
              <a:rPr lang="en-US" dirty="0" smtClean="0"/>
              <a:t>Be familiar with introduction &amp; conclusion</a:t>
            </a:r>
          </a:p>
          <a:p>
            <a:pPr marL="228600" indent="-228600" eaLnBrk="1" hangingPunct="1">
              <a:buFontTx/>
              <a:buAutoNum type="arabicPeriod"/>
              <a:defRPr/>
            </a:pPr>
            <a:r>
              <a:rPr lang="en-US" dirty="0" smtClean="0"/>
              <a:t>Simulate actual speech conditions</a:t>
            </a:r>
          </a:p>
          <a:p>
            <a:pPr marL="228600" indent="-228600" eaLnBrk="1" hangingPunct="1">
              <a:buFontTx/>
              <a:buAutoNum type="arabicPeriod"/>
              <a:defRPr/>
            </a:pPr>
            <a:r>
              <a:rPr lang="en-US" dirty="0" smtClean="0"/>
              <a:t>Breathe deeply</a:t>
            </a:r>
          </a:p>
          <a:p>
            <a:pPr marL="228600" indent="-228600" eaLnBrk="1" hangingPunct="1">
              <a:buFontTx/>
              <a:buAutoNum type="arabicPeriod"/>
              <a:defRPr/>
            </a:pPr>
            <a:r>
              <a:rPr lang="en-US" dirty="0" smtClean="0"/>
              <a:t>Think &amp; act calm</a:t>
            </a:r>
          </a:p>
          <a:p>
            <a:pPr marL="228600" indent="-228600" eaLnBrk="1" hangingPunct="1">
              <a:buFontTx/>
              <a:buAutoNum type="arabicPeriod"/>
              <a:defRPr/>
            </a:pPr>
            <a:r>
              <a:rPr lang="en-US" dirty="0" smtClean="0"/>
              <a:t>Visualize success</a:t>
            </a:r>
          </a:p>
          <a:p>
            <a:pPr marL="228600" indent="-228600" eaLnBrk="1" hangingPunct="1">
              <a:buFontTx/>
              <a:buAutoNum type="arabicPeriod"/>
              <a:defRPr/>
            </a:pPr>
            <a:r>
              <a:rPr lang="en-US" dirty="0" smtClean="0"/>
              <a:t>Give yourself a mental pep talk</a:t>
            </a:r>
          </a:p>
          <a:p>
            <a:pPr eaLnBrk="1" hangingPunct="1">
              <a:defRPr/>
            </a:pPr>
            <a:endParaRPr lang="en-US" b="1" dirty="0" smtClean="0"/>
          </a:p>
        </p:txBody>
      </p:sp>
      <p:sp>
        <p:nvSpPr>
          <p:cNvPr id="4" name="Slide Number Placeholder 3"/>
          <p:cNvSpPr>
            <a:spLocks noGrp="1"/>
          </p:cNvSpPr>
          <p:nvPr>
            <p:ph type="sldNum" sz="quarter" idx="5"/>
          </p:nvPr>
        </p:nvSpPr>
        <p:spPr/>
        <p:txBody>
          <a:bodyPr/>
          <a:lstStyle/>
          <a:p>
            <a:pPr>
              <a:defRPr/>
            </a:pPr>
            <a:fld id="{9D44FE45-9A0C-45D5-AB82-D1FD0638438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eaLnBrk="1" hangingPunct="1">
              <a:defRPr/>
            </a:pPr>
            <a:r>
              <a:rPr lang="en-US" b="1" dirty="0" smtClean="0"/>
              <a:t>NOTES:</a:t>
            </a:r>
          </a:p>
          <a:p>
            <a:pPr eaLnBrk="1" hangingPunct="1">
              <a:defRPr/>
            </a:pPr>
            <a:r>
              <a:rPr lang="en-US" b="1" u="sng" dirty="0" smtClean="0"/>
              <a:t>Channel Your Energy</a:t>
            </a:r>
          </a:p>
          <a:p>
            <a:pPr eaLnBrk="1" hangingPunct="1">
              <a:defRPr/>
            </a:pPr>
            <a:r>
              <a:rPr lang="en-US" dirty="0" smtClean="0"/>
              <a:t>• To release tension, take a leisurely walk once you arrive wherever you will be speaking. A slow, relaxing walk can help to calm you down and use up some of your excess energy.</a:t>
            </a:r>
          </a:p>
          <a:p>
            <a:pPr eaLnBrk="1" hangingPunct="1">
              <a:defRPr/>
            </a:pPr>
            <a:r>
              <a:rPr lang="en-US" dirty="0" smtClean="0"/>
              <a:t>• When you are seated and waiting to speak, grab the edge of your chair (without calling attention to what you are doing) and gently squeeze the chair to release tension. No one needs to know you’re doing this—just squeeze and relax, squeeze and relax.</a:t>
            </a:r>
          </a:p>
          <a:p>
            <a:pPr eaLnBrk="1" hangingPunct="1">
              <a:defRPr/>
            </a:pPr>
            <a:r>
              <a:rPr lang="en-US" dirty="0" smtClean="0"/>
              <a:t>• You can also purposely tense and then release the muscles in your legs and arms while you’re seated. You don’t need to look as though you’re going into convulsions; just imperceptibly tense and relax your muscles to burn energy.</a:t>
            </a:r>
          </a:p>
          <a:p>
            <a:pPr eaLnBrk="1" hangingPunct="1">
              <a:defRPr/>
            </a:pPr>
            <a:r>
              <a:rPr lang="en-US" dirty="0" smtClean="0"/>
              <a:t>• One more tip: Keep both feet on the floor and gently wiggle your toes rather than sitting with your legs crossed. Crossing your legs can sometimes cause one leg or foot to go to sleep. Keeping your feet on the floor and slightly moving your toes can ensure that all of you will be wide awake and ready to go when it’s your turn to speak.</a:t>
            </a:r>
          </a:p>
          <a:p>
            <a:pPr eaLnBrk="1" hangingPunct="1">
              <a:defRPr/>
            </a:pPr>
            <a:r>
              <a:rPr lang="en-US" b="1" u="sng" dirty="0" smtClean="0"/>
              <a:t>Get and Give Support in Public-Speaking Class</a:t>
            </a:r>
          </a:p>
          <a:p>
            <a:pPr eaLnBrk="1" hangingPunct="1">
              <a:defRPr/>
            </a:pPr>
            <a:r>
              <a:rPr lang="en-US" dirty="0" smtClean="0"/>
              <a:t>One study found that speakers experienced less apprehension if they had a support group or a small “learning community” that provided positive feedback and reinforcement. This finding has implications for you as a speaker and listener.</a:t>
            </a:r>
          </a:p>
          <a:p>
            <a:pPr eaLnBrk="1" hangingPunct="1">
              <a:defRPr/>
            </a:pPr>
            <a:r>
              <a:rPr lang="en-US" dirty="0" smtClean="0"/>
              <a:t>• Join a study group. When you have a speaking assignment, work with others to provide support both as you prepare and when you present your speech.</a:t>
            </a:r>
          </a:p>
          <a:p>
            <a:pPr eaLnBrk="1" hangingPunct="1">
              <a:defRPr/>
            </a:pPr>
            <a:r>
              <a:rPr lang="en-US" dirty="0" smtClean="0"/>
              <a:t>• Listen supportively. When you’re listening to speakers in your communication class, help them by providing eye contact and positive nonverbal support, such as nodding in agreement and maintaining a positive, sincere facial expression.</a:t>
            </a:r>
          </a:p>
          <a:p>
            <a:pPr eaLnBrk="1" hangingPunct="1">
              <a:defRPr/>
            </a:pPr>
            <a:r>
              <a:rPr lang="en-US" dirty="0" smtClean="0"/>
              <a:t>• Empathize with other students’ anxieties. Providing positive supportive feedback is especially important when you know that a speaker is quite nervous. Try to understand what might make your classmates anxious. For example, one study found that nonnative speakers may feel anxious</a:t>
            </a:r>
          </a:p>
          <a:p>
            <a:pPr eaLnBrk="1" hangingPunct="1">
              <a:defRPr/>
            </a:pPr>
            <a:r>
              <a:rPr lang="en-US" dirty="0" smtClean="0"/>
              <a:t>and nervous because English is not their native language. You can help your fellow students feel more comfortable as speakers, and they can do the same for you. Watch for their support.</a:t>
            </a:r>
            <a:endParaRPr lang="en-US" b="1" dirty="0"/>
          </a:p>
        </p:txBody>
      </p:sp>
      <p:sp>
        <p:nvSpPr>
          <p:cNvPr id="4" name="Slide Number Placeholder 3"/>
          <p:cNvSpPr>
            <a:spLocks noGrp="1"/>
          </p:cNvSpPr>
          <p:nvPr>
            <p:ph type="sldNum" sz="quarter" idx="5"/>
          </p:nvPr>
        </p:nvSpPr>
        <p:spPr/>
        <p:txBody>
          <a:bodyPr/>
          <a:lstStyle/>
          <a:p>
            <a:pPr>
              <a:defRPr/>
            </a:pPr>
            <a:fld id="{073D6781-004E-4568-95F6-B1B7C07656D5}"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2586AB36-ED08-42C0-A9A2-529D7C7BA5C5}" type="datetime1">
              <a:rPr lang="en-US"/>
              <a:pPr>
                <a:defRPr/>
              </a:pPr>
              <a:t>11/14/2011</a:t>
            </a:fld>
            <a:endParaRPr lang="en-US"/>
          </a:p>
        </p:txBody>
      </p:sp>
      <p:sp>
        <p:nvSpPr>
          <p:cNvPr id="12"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546BC4-7901-4139-BECE-8A59647015E2}" type="datetime1">
              <a:rPr lang="en-US"/>
              <a:pPr>
                <a:defRPr/>
              </a:pPr>
              <a:t>11/14/2011</a:t>
            </a:fld>
            <a:endParaRPr lang="en-US"/>
          </a:p>
        </p:txBody>
      </p:sp>
      <p:sp>
        <p:nvSpPr>
          <p:cNvPr id="5"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C41AB4F3-2C4C-4FCD-9FAC-EA582C497BBE}" type="datetime1">
              <a:rPr lang="en-US"/>
              <a:pPr>
                <a:defRPr/>
              </a:pPr>
              <a:t>11/14/2011</a:t>
            </a:fld>
            <a:endParaRPr lang="en-US"/>
          </a:p>
        </p:txBody>
      </p:sp>
      <p:sp>
        <p:nvSpPr>
          <p:cNvPr id="12"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B24BE191-475A-402B-8A17-148785FBF1AE}" type="datetime1">
              <a:rPr lang="en-US"/>
              <a:pPr>
                <a:defRPr/>
              </a:pPr>
              <a:t>11/14/2011</a:t>
            </a:fld>
            <a:endParaRPr lang="en-US"/>
          </a:p>
        </p:txBody>
      </p:sp>
      <p:sp>
        <p:nvSpPr>
          <p:cNvPr id="5"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90C4DF03-6587-427D-A306-04ECB0CCB960}" type="datetime1">
              <a:rPr lang="en-US"/>
              <a:pPr>
                <a:defRPr/>
              </a:pPr>
              <a:t>11/14/2011</a:t>
            </a:fld>
            <a:endParaRPr lang="en-US"/>
          </a:p>
        </p:txBody>
      </p:sp>
      <p:sp>
        <p:nvSpPr>
          <p:cNvPr id="11"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D096FCA8-5410-4FBE-A421-603A5E37D4DE}" type="datetime1">
              <a:rPr lang="en-US"/>
              <a:pPr>
                <a:defRPr/>
              </a:pPr>
              <a:t>11/14/2011</a:t>
            </a:fld>
            <a:endParaRPr lang="en-US"/>
          </a:p>
        </p:txBody>
      </p:sp>
      <p:sp>
        <p:nvSpPr>
          <p:cNvPr id="6" name="Footer Placeholder 2"/>
          <p:cNvSpPr>
            <a:spLocks noGrp="1"/>
          </p:cNvSpPr>
          <p:nvPr>
            <p:ph type="ftr" sz="quarter" idx="16"/>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ED686F5-ADD1-49D7-A10B-64D5D5291B93}" type="datetime1">
              <a:rPr lang="en-US"/>
              <a:pPr>
                <a:defRPr/>
              </a:pPr>
              <a:t>11/14/2011</a:t>
            </a:fld>
            <a:endParaRPr lang="en-US"/>
          </a:p>
        </p:txBody>
      </p:sp>
      <p:sp>
        <p:nvSpPr>
          <p:cNvPr id="8"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9986DF-D17B-4DBA-94FA-AA8F8355E13D}" type="datetime1">
              <a:rPr lang="en-US"/>
              <a:pPr>
                <a:defRPr/>
              </a:pPr>
              <a:t>11/14/2011</a:t>
            </a:fld>
            <a:endParaRPr lang="en-US"/>
          </a:p>
        </p:txBody>
      </p:sp>
      <p:sp>
        <p:nvSpPr>
          <p:cNvPr id="4"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26628CFA-6E9A-4780-A687-5D6AF8882BCC}" type="datetime1">
              <a:rPr lang="en-US"/>
              <a:pPr>
                <a:defRPr/>
              </a:pPr>
              <a:t>11/14/2011</a:t>
            </a:fld>
            <a:endParaRPr lang="en-US"/>
          </a:p>
        </p:txBody>
      </p:sp>
      <p:sp>
        <p:nvSpPr>
          <p:cNvPr id="10"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00E5CC55-C612-4100-944E-855239CBE1B0}" type="datetime1">
              <a:rPr lang="en-US"/>
              <a:pPr>
                <a:defRPr/>
              </a:pPr>
              <a:t>11/14/2011</a:t>
            </a:fld>
            <a:endParaRPr lang="en-US"/>
          </a:p>
        </p:txBody>
      </p:sp>
      <p:sp>
        <p:nvSpPr>
          <p:cNvPr id="13"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F2BA8F8C-987B-4204-A335-60F601631218}" type="datetime1">
              <a:rPr lang="en-US"/>
              <a:pPr>
                <a:defRPr/>
              </a:pPr>
              <a:t>11/14/2011</a:t>
            </a:fld>
            <a:endParaRPr lang="en-US"/>
          </a:p>
        </p:txBody>
      </p:sp>
      <p:sp>
        <p:nvSpPr>
          <p:cNvPr id="13"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5172276E-AA8D-4B31-A592-F76E45BC2F0C}" type="datetime1">
              <a:rPr lang="en-US"/>
              <a:pPr>
                <a:defRPr/>
              </a:pPr>
              <a:t>11/14/2011</a:t>
            </a:fld>
            <a:endParaRPr lang="en-US"/>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Footer Placeholder 2"/>
          <p:cNvSpPr>
            <a:spLocks noGrp="1"/>
          </p:cNvSpPr>
          <p:nvPr>
            <p:ph type="ftr" sz="quarter" idx="3"/>
          </p:nvPr>
        </p:nvSpPr>
        <p:spPr>
          <a:xfrm>
            <a:off x="193675" y="6249988"/>
            <a:ext cx="45307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latin typeface="Candara" pitchFamily="34" charset="0"/>
              </a:defRPr>
            </a:lvl1pPr>
          </a:lstStyle>
          <a:p>
            <a:r>
              <a:rPr lang="en-US"/>
              <a:t>Copyright © 2013, 2010, 2007, 2005 Pearson Education, Inc.  All Rights Reserved.</a:t>
            </a:r>
          </a:p>
          <a:p>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4"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5" name="Rectangle 4"/>
          <p:cNvSpPr/>
          <p:nvPr/>
        </p:nvSpPr>
        <p:spPr>
          <a:xfrm>
            <a:off x="381000" y="1905000"/>
            <a:ext cx="2895600" cy="25860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2</a:t>
            </a:r>
          </a:p>
          <a:p>
            <a:pPr algn="ctr" fontAlgn="auto">
              <a:spcBef>
                <a:spcPts val="0"/>
              </a:spcBef>
              <a:spcAft>
                <a:spcPts val="0"/>
              </a:spcAft>
              <a:defRPr/>
            </a:pPr>
            <a:r>
              <a:rPr lang="en-US" sz="4400" b="1" dirty="0">
                <a:solidFill>
                  <a:srgbClr val="002060"/>
                </a:solidFill>
                <a:latin typeface="+mj-lt"/>
                <a:cs typeface="+mn-cs"/>
              </a:rPr>
              <a:t>Speaking With Confidence</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581400"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18433"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pPr algn="ctr"/>
            <a:r>
              <a:rPr lang="en-US" sz="1000">
                <a:solidFill>
                  <a:schemeClr val="tx2"/>
                </a:solidFill>
                <a:latin typeface="Candara" pitchFamily="34" charset="0"/>
              </a:rPr>
              <a:t>Copyright © 2013, 2008, 2006 Pearson Education, Inc.  All Rights Reserved.</a:t>
            </a:r>
          </a:p>
          <a:p>
            <a:endParaRPr lang="en-US" sz="1000">
              <a:solidFill>
                <a:schemeClr val="tx2"/>
              </a:solidFill>
              <a:latin typeface="Candara" pitchFamily="34" charset="0"/>
            </a:endParaRPr>
          </a:p>
        </p:txBody>
      </p:sp>
      <p:sp>
        <p:nvSpPr>
          <p:cNvPr id="18434" name="Rectangle 2"/>
          <p:cNvSpPr>
            <a:spLocks noChangeArrowheads="1"/>
          </p:cNvSpPr>
          <p:nvPr/>
        </p:nvSpPr>
        <p:spPr bwMode="auto">
          <a:xfrm>
            <a:off x="0" y="2133600"/>
            <a:ext cx="3657600" cy="3937000"/>
          </a:xfrm>
          <a:prstGeom prst="rect">
            <a:avLst/>
          </a:prstGeom>
          <a:noFill/>
          <a:ln w="9525">
            <a:noFill/>
            <a:miter lim="800000"/>
            <a:headEnd/>
            <a:tailEnd/>
          </a:ln>
        </p:spPr>
        <p:txBody>
          <a:bodyPr>
            <a:spAutoFit/>
          </a:bodyPr>
          <a:lstStyle/>
          <a:p>
            <a:pPr algn="ctr"/>
            <a:r>
              <a:rPr lang="en-US" b="1">
                <a:solidFill>
                  <a:schemeClr val="bg1"/>
                </a:solidFill>
                <a:latin typeface="Candara" pitchFamily="34" charset="0"/>
              </a:rPr>
              <a:t>If all my talents and</a:t>
            </a:r>
          </a:p>
          <a:p>
            <a:pPr algn="ctr"/>
            <a:r>
              <a:rPr lang="en-US" b="1">
                <a:solidFill>
                  <a:schemeClr val="bg1"/>
                </a:solidFill>
                <a:latin typeface="Candara" pitchFamily="34" charset="0"/>
              </a:rPr>
              <a:t>powers were to be</a:t>
            </a:r>
          </a:p>
          <a:p>
            <a:pPr algn="ctr"/>
            <a:r>
              <a:rPr lang="en-US" b="1">
                <a:solidFill>
                  <a:schemeClr val="bg1"/>
                </a:solidFill>
                <a:latin typeface="Candara" pitchFamily="34" charset="0"/>
              </a:rPr>
              <a:t>taken from me by some</a:t>
            </a:r>
          </a:p>
          <a:p>
            <a:pPr algn="ctr"/>
            <a:r>
              <a:rPr lang="en-US" b="1">
                <a:solidFill>
                  <a:schemeClr val="bg1"/>
                </a:solidFill>
                <a:latin typeface="Candara" pitchFamily="34" charset="0"/>
              </a:rPr>
              <a:t>inscrutable Providence,</a:t>
            </a:r>
          </a:p>
          <a:p>
            <a:pPr algn="ctr"/>
            <a:r>
              <a:rPr lang="en-US" b="1">
                <a:solidFill>
                  <a:schemeClr val="bg1"/>
                </a:solidFill>
                <a:latin typeface="Candara" pitchFamily="34" charset="0"/>
              </a:rPr>
              <a:t>and I had my</a:t>
            </a:r>
          </a:p>
          <a:p>
            <a:pPr algn="ctr"/>
            <a:r>
              <a:rPr lang="en-US" b="1">
                <a:solidFill>
                  <a:schemeClr val="bg1"/>
                </a:solidFill>
                <a:latin typeface="Candara" pitchFamily="34" charset="0"/>
              </a:rPr>
              <a:t>choice of keeping but</a:t>
            </a:r>
          </a:p>
          <a:p>
            <a:pPr algn="ctr"/>
            <a:r>
              <a:rPr lang="en-US" b="1">
                <a:solidFill>
                  <a:schemeClr val="bg1"/>
                </a:solidFill>
                <a:latin typeface="Candara" pitchFamily="34" charset="0"/>
              </a:rPr>
              <a:t>one, I would unhesitatingly</a:t>
            </a:r>
          </a:p>
          <a:p>
            <a:pPr algn="ctr"/>
            <a:r>
              <a:rPr lang="en-US" b="1">
                <a:solidFill>
                  <a:schemeClr val="bg1"/>
                </a:solidFill>
                <a:latin typeface="Candara" pitchFamily="34" charset="0"/>
              </a:rPr>
              <a:t>ask to be</a:t>
            </a:r>
          </a:p>
          <a:p>
            <a:pPr algn="ctr"/>
            <a:r>
              <a:rPr lang="en-US" b="1">
                <a:solidFill>
                  <a:schemeClr val="bg1"/>
                </a:solidFill>
                <a:latin typeface="Candara" pitchFamily="34" charset="0"/>
              </a:rPr>
              <a:t>allowed to keep the</a:t>
            </a:r>
          </a:p>
          <a:p>
            <a:pPr algn="ctr"/>
            <a:r>
              <a:rPr lang="en-US" b="1">
                <a:solidFill>
                  <a:schemeClr val="bg1"/>
                </a:solidFill>
                <a:latin typeface="Candara" pitchFamily="34" charset="0"/>
              </a:rPr>
              <a:t>Power of Speaking, for</a:t>
            </a:r>
          </a:p>
          <a:p>
            <a:pPr algn="ctr"/>
            <a:r>
              <a:rPr lang="en-US" b="1">
                <a:solidFill>
                  <a:schemeClr val="bg1"/>
                </a:solidFill>
                <a:latin typeface="Candara" pitchFamily="34" charset="0"/>
              </a:rPr>
              <a:t>through it, I would</a:t>
            </a:r>
          </a:p>
          <a:p>
            <a:pPr algn="ctr"/>
            <a:r>
              <a:rPr lang="en-US" b="1">
                <a:solidFill>
                  <a:schemeClr val="bg1"/>
                </a:solidFill>
                <a:latin typeface="Candara" pitchFamily="34" charset="0"/>
              </a:rPr>
              <a:t>quickly recover all</a:t>
            </a:r>
          </a:p>
          <a:p>
            <a:pPr algn="ctr"/>
            <a:r>
              <a:rPr lang="en-US" b="1">
                <a:solidFill>
                  <a:schemeClr val="bg1"/>
                </a:solidFill>
                <a:latin typeface="Candara" pitchFamily="34" charset="0"/>
              </a:rPr>
              <a:t>the rest.</a:t>
            </a:r>
          </a:p>
          <a:p>
            <a:pPr algn="ctr"/>
            <a:r>
              <a:rPr lang="en-US" b="1">
                <a:solidFill>
                  <a:schemeClr val="bg1"/>
                </a:solidFill>
                <a:latin typeface="Candara" pitchFamily="34" charset="0"/>
              </a:rPr>
              <a:t>~Daniel Webster</a:t>
            </a:r>
          </a:p>
        </p:txBody>
      </p:sp>
      <p:pic>
        <p:nvPicPr>
          <p:cNvPr id="6" name="Picture 2"/>
          <p:cNvPicPr>
            <a:picLocks noChangeAspect="1" noChangeArrowheads="1"/>
          </p:cNvPicPr>
          <p:nvPr/>
        </p:nvPicPr>
        <p:blipFill>
          <a:blip r:embed="rId3"/>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457200" y="609600"/>
            <a:ext cx="4114800" cy="2954338"/>
          </a:xfrm>
          <a:prstGeom prst="rect">
            <a:avLst/>
          </a:prstGeom>
        </p:spPr>
        <p:txBody>
          <a:bodyPr>
            <a:spAutoFit/>
          </a:bodyPr>
          <a:lstStyle/>
          <a:p>
            <a:pPr algn="ctr">
              <a:defRPr/>
            </a:pPr>
            <a:r>
              <a:rPr lang="en-US" sz="2400" dirty="0">
                <a:solidFill>
                  <a:schemeClr val="bg1"/>
                </a:solidFill>
                <a:latin typeface="+mj-lt"/>
              </a:rPr>
              <a:t>The mind is a wonderful</a:t>
            </a:r>
          </a:p>
          <a:p>
            <a:pPr algn="ctr">
              <a:defRPr/>
            </a:pPr>
            <a:r>
              <a:rPr lang="en-US" sz="2400" dirty="0">
                <a:solidFill>
                  <a:schemeClr val="bg1"/>
                </a:solidFill>
                <a:latin typeface="+mj-lt"/>
              </a:rPr>
              <a:t>thing. It starts</a:t>
            </a:r>
          </a:p>
          <a:p>
            <a:pPr algn="ctr">
              <a:defRPr/>
            </a:pPr>
            <a:r>
              <a:rPr lang="en-US" sz="2400" dirty="0">
                <a:solidFill>
                  <a:schemeClr val="bg1"/>
                </a:solidFill>
                <a:latin typeface="+mj-lt"/>
              </a:rPr>
              <a:t>working the minute</a:t>
            </a:r>
          </a:p>
          <a:p>
            <a:pPr algn="ctr">
              <a:defRPr/>
            </a:pPr>
            <a:r>
              <a:rPr lang="en-US" sz="2400" dirty="0">
                <a:solidFill>
                  <a:schemeClr val="bg1"/>
                </a:solidFill>
                <a:latin typeface="+mj-lt"/>
              </a:rPr>
              <a:t>you’re born and never</a:t>
            </a:r>
          </a:p>
          <a:p>
            <a:pPr algn="ctr">
              <a:defRPr/>
            </a:pPr>
            <a:r>
              <a:rPr lang="en-US" sz="2400" dirty="0">
                <a:solidFill>
                  <a:schemeClr val="bg1"/>
                </a:solidFill>
                <a:latin typeface="+mj-lt"/>
              </a:rPr>
              <a:t>stops . . . until you</a:t>
            </a:r>
          </a:p>
          <a:p>
            <a:pPr algn="ctr">
              <a:defRPr/>
            </a:pPr>
            <a:r>
              <a:rPr lang="en-US" sz="2400" dirty="0">
                <a:solidFill>
                  <a:schemeClr val="bg1"/>
                </a:solidFill>
                <a:latin typeface="+mj-lt"/>
              </a:rPr>
              <a:t>stand up to speak in</a:t>
            </a:r>
          </a:p>
          <a:p>
            <a:pPr algn="ctr">
              <a:defRPr/>
            </a:pPr>
            <a:r>
              <a:rPr lang="en-US" sz="2400" dirty="0">
                <a:solidFill>
                  <a:schemeClr val="bg1"/>
                </a:solidFill>
                <a:latin typeface="+mj-lt"/>
              </a:rPr>
              <a:t>public.</a:t>
            </a:r>
          </a:p>
          <a:p>
            <a:pPr algn="ctr">
              <a:defRPr/>
            </a:pPr>
            <a:r>
              <a:rPr lang="en-US" dirty="0">
                <a:solidFill>
                  <a:schemeClr val="bg1"/>
                </a:solidFill>
                <a:latin typeface="+mj-lt"/>
              </a:rPr>
              <a:t>~George </a:t>
            </a:r>
            <a:r>
              <a:rPr lang="en-US" dirty="0" err="1">
                <a:solidFill>
                  <a:schemeClr val="bg1"/>
                </a:solidFill>
                <a:latin typeface="+mj-lt"/>
              </a:rPr>
              <a:t>Jessel</a:t>
            </a:r>
            <a:endParaRPr lang="en-US" dirty="0">
              <a:solidFill>
                <a:schemeClr val="bg1"/>
              </a:solidFill>
              <a:latin typeface="+mj-lt"/>
            </a:endParaRPr>
          </a:p>
        </p:txBody>
      </p:sp>
      <p:sp>
        <p:nvSpPr>
          <p:cNvPr id="27" name="Footer Placeholder 2"/>
          <p:cNvSpPr>
            <a:spLocks/>
          </p:cNvSpPr>
          <p:nvPr/>
        </p:nvSpPr>
        <p:spPr bwMode="auto">
          <a:xfrm>
            <a:off x="346075" y="6402388"/>
            <a:ext cx="4530725" cy="365125"/>
          </a:xfrm>
          <a:prstGeom prst="rect">
            <a:avLst/>
          </a:prstGeom>
          <a:noFill/>
          <a:ln w="9525">
            <a:noFill/>
            <a:miter lim="800000"/>
            <a:headEnd/>
            <a:tailEnd/>
          </a:ln>
        </p:spPr>
        <p:txBody>
          <a:bodyPr anchor="ctr"/>
          <a:lstStyle/>
          <a:p>
            <a:pPr algn="ctr"/>
            <a:r>
              <a:rPr lang="en-US" sz="1000">
                <a:solidFill>
                  <a:schemeClr val="bg1"/>
                </a:solidFill>
                <a:latin typeface="Candara" pitchFamily="34" charset="0"/>
              </a:rPr>
              <a:t>Copyright © 2013, 2010, 2007, 2005 Pearson Education, Inc.  All Rights Reserved.</a:t>
            </a:r>
          </a:p>
          <a:p>
            <a:pPr algn="ctr"/>
            <a:endParaRPr lang="en-US">
              <a:solidFill>
                <a:schemeClr val="bg1"/>
              </a:solidFill>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0481" name="Title 1"/>
          <p:cNvSpPr>
            <a:spLocks noGrp="1"/>
          </p:cNvSpPr>
          <p:nvPr>
            <p:ph type="title"/>
          </p:nvPr>
        </p:nvSpPr>
        <p:spPr/>
        <p:txBody>
          <a:bodyPr/>
          <a:lstStyle/>
          <a:p>
            <a:pPr eaLnBrk="1" hangingPunct="1"/>
            <a:r>
              <a:rPr lang="en-US" b="1" smtClean="0">
                <a:solidFill>
                  <a:srgbClr val="002060"/>
                </a:solidFill>
              </a:rPr>
              <a:t>Understand Your Nervousness</a:t>
            </a:r>
          </a:p>
        </p:txBody>
      </p:sp>
      <p:sp>
        <p:nvSpPr>
          <p:cNvPr id="3" name="Content Placeholder 2"/>
          <p:cNvSpPr>
            <a:spLocks noGrp="1"/>
          </p:cNvSpPr>
          <p:nvPr>
            <p:ph idx="1"/>
          </p:nvPr>
        </p:nvSpPr>
        <p:spPr>
          <a:xfrm>
            <a:off x="304800" y="2209800"/>
            <a:ext cx="8382000" cy="1447800"/>
          </a:xfrm>
        </p:spPr>
        <p:txBody>
          <a:bodyPr>
            <a:normAutofit lnSpcReduction="10000"/>
          </a:bodyPr>
          <a:lstStyle/>
          <a:p>
            <a:pPr eaLnBrk="1" hangingPunct="1">
              <a:defRPr/>
            </a:pPr>
            <a:r>
              <a:rPr lang="en-US" sz="2800" dirty="0" smtClean="0"/>
              <a:t>Your psychology affects your biology</a:t>
            </a:r>
          </a:p>
          <a:p>
            <a:pPr eaLnBrk="1" hangingPunct="1">
              <a:defRPr/>
            </a:pPr>
            <a:r>
              <a:rPr lang="en-US" sz="2800" dirty="0" smtClean="0"/>
              <a:t>Your biology affects your psychology</a:t>
            </a:r>
          </a:p>
          <a:p>
            <a:pPr eaLnBrk="1" hangingPunct="1">
              <a:defRPr/>
            </a:pPr>
            <a:r>
              <a:rPr lang="en-US" sz="2800" dirty="0" smtClean="0"/>
              <a:t>Your apprehension follows a predictable pattern</a:t>
            </a:r>
            <a:endParaRPr lang="en-US" sz="2800" dirty="0"/>
          </a:p>
        </p:txBody>
      </p:sp>
      <p:pic>
        <p:nvPicPr>
          <p:cNvPr id="7" name="Picture 6" descr="Beebe III.jpg"/>
          <p:cNvPicPr>
            <a:picLocks noChangeAspect="1"/>
          </p:cNvPicPr>
          <p:nvPr/>
        </p:nvPicPr>
        <p:blipFill>
          <a:blip r:embed="rId3"/>
          <a:stretch>
            <a:fillRect/>
          </a:stretch>
        </p:blipFill>
        <p:spPr>
          <a:xfrm>
            <a:off x="762000" y="3581400"/>
            <a:ext cx="5943600" cy="2487613"/>
          </a:xfrm>
          <a:prstGeom prst="rect">
            <a:avLst/>
          </a:prstGeom>
          <a:ln>
            <a:noFill/>
          </a:ln>
          <a:effectLst>
            <a:outerShdw blurRad="292100" dist="139700" dir="2700000" algn="tl" rotWithShape="0">
              <a:srgbClr val="333333">
                <a:alpha val="65000"/>
              </a:srgbClr>
            </a:outerShdw>
          </a:effectLst>
        </p:spPr>
      </p:pic>
      <p:sp>
        <p:nvSpPr>
          <p:cNvPr id="20485" name="TextBox 10"/>
          <p:cNvSpPr txBox="1">
            <a:spLocks noChangeArrowheads="1"/>
          </p:cNvSpPr>
          <p:nvPr/>
        </p:nvSpPr>
        <p:spPr bwMode="auto">
          <a:xfrm rot="5400000">
            <a:off x="6438900" y="5372100"/>
            <a:ext cx="1143000" cy="304800"/>
          </a:xfrm>
          <a:prstGeom prst="rect">
            <a:avLst/>
          </a:prstGeom>
          <a:noFill/>
          <a:ln w="9525">
            <a:noFill/>
            <a:miter lim="800000"/>
            <a:headEnd/>
            <a:tailEnd/>
          </a:ln>
        </p:spPr>
        <p:txBody>
          <a:bodyPr>
            <a:spAutoFit/>
          </a:bodyPr>
          <a:lstStyle/>
          <a:p>
            <a:r>
              <a:rPr lang="en-US" sz="1400"/>
              <a:t>Figure 2.1</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2529" name="Title 1"/>
          <p:cNvSpPr>
            <a:spLocks noGrp="1"/>
          </p:cNvSpPr>
          <p:nvPr>
            <p:ph type="title"/>
          </p:nvPr>
        </p:nvSpPr>
        <p:spPr/>
        <p:txBody>
          <a:bodyPr/>
          <a:lstStyle/>
          <a:p>
            <a:pPr eaLnBrk="1" hangingPunct="1"/>
            <a:r>
              <a:rPr lang="en-US" b="1" smtClean="0">
                <a:solidFill>
                  <a:srgbClr val="002060"/>
                </a:solidFill>
              </a:rPr>
              <a:t>Understand Your Nervousness</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Brain triggers body</a:t>
            </a:r>
          </a:p>
          <a:p>
            <a:pPr eaLnBrk="1" hangingPunct="1">
              <a:defRPr/>
            </a:pPr>
            <a:r>
              <a:rPr lang="en-US" dirty="0" smtClean="0"/>
              <a:t>Communication apprehension (CA) is the fear of speaking</a:t>
            </a:r>
          </a:p>
          <a:p>
            <a:pPr eaLnBrk="1" hangingPunct="1">
              <a:defRPr/>
            </a:pPr>
            <a:r>
              <a:rPr lang="en-US" sz="3200" dirty="0" smtClean="0"/>
              <a:t>Types of CA:</a:t>
            </a:r>
            <a:endParaRPr lang="en-US" sz="2800" dirty="0" smtClean="0"/>
          </a:p>
          <a:p>
            <a:pPr lvl="1" eaLnBrk="1" hangingPunct="1">
              <a:buFont typeface="Wingdings" pitchFamily="2" charset="2"/>
              <a:buChar char="Ø"/>
              <a:defRPr/>
            </a:pPr>
            <a:r>
              <a:rPr lang="en-US" sz="2800" dirty="0" smtClean="0"/>
              <a:t> </a:t>
            </a:r>
            <a:r>
              <a:rPr lang="en-US" dirty="0" smtClean="0"/>
              <a:t>Average – normal heart rate</a:t>
            </a:r>
          </a:p>
          <a:p>
            <a:pPr lvl="1" eaLnBrk="1" hangingPunct="1">
              <a:buFont typeface="Wingdings" pitchFamily="2" charset="2"/>
              <a:buChar char="Ø"/>
              <a:defRPr/>
            </a:pPr>
            <a:r>
              <a:rPr lang="en-US" dirty="0" smtClean="0"/>
              <a:t> Insensitive – lower heart rate</a:t>
            </a:r>
          </a:p>
          <a:p>
            <a:pPr lvl="1" eaLnBrk="1" hangingPunct="1">
              <a:buFont typeface="Wingdings" pitchFamily="2" charset="2"/>
              <a:buChar char="Ø"/>
              <a:defRPr/>
            </a:pPr>
            <a:r>
              <a:rPr lang="en-US" dirty="0" smtClean="0"/>
              <a:t> Inflexible – higher heart rate</a:t>
            </a:r>
          </a:p>
          <a:p>
            <a:pPr lvl="1" eaLnBrk="1" hangingPunct="1">
              <a:buFont typeface="Wingdings" pitchFamily="2" charset="2"/>
              <a:buChar char="Ø"/>
              <a:defRPr/>
            </a:pPr>
            <a:r>
              <a:rPr lang="en-US" dirty="0" smtClean="0"/>
              <a:t> Confrontational – heart rate levels off in time</a:t>
            </a: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4577" name="Title 1"/>
          <p:cNvSpPr>
            <a:spLocks noGrp="1"/>
          </p:cNvSpPr>
          <p:nvPr>
            <p:ph type="title"/>
          </p:nvPr>
        </p:nvSpPr>
        <p:spPr/>
        <p:txBody>
          <a:bodyPr/>
          <a:lstStyle/>
          <a:p>
            <a:pPr eaLnBrk="1" hangingPunct="1"/>
            <a:r>
              <a:rPr lang="en-US" b="1" smtClean="0">
                <a:solidFill>
                  <a:srgbClr val="002060"/>
                </a:solidFill>
              </a:rPr>
              <a:t>Build Your Confidence</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Know your audience</a:t>
            </a:r>
          </a:p>
          <a:p>
            <a:pPr eaLnBrk="1" hangingPunct="1">
              <a:defRPr/>
            </a:pPr>
            <a:r>
              <a:rPr lang="en-US" dirty="0" smtClean="0"/>
              <a:t>Don’t procrastinate</a:t>
            </a:r>
          </a:p>
          <a:p>
            <a:pPr eaLnBrk="1" hangingPunct="1">
              <a:defRPr/>
            </a:pPr>
            <a:r>
              <a:rPr lang="en-US" dirty="0" smtClean="0"/>
              <a:t>Select an appropriate topic</a:t>
            </a:r>
          </a:p>
          <a:p>
            <a:pPr eaLnBrk="1" hangingPunct="1">
              <a:defRPr/>
            </a:pPr>
            <a:r>
              <a:rPr lang="en-US" dirty="0" smtClean="0"/>
              <a:t>Be prepared</a:t>
            </a:r>
          </a:p>
          <a:p>
            <a:pPr eaLnBrk="1" hangingPunct="1">
              <a:defRPr/>
            </a:pPr>
            <a:r>
              <a:rPr lang="en-US" dirty="0" smtClean="0"/>
              <a:t>Be organized</a:t>
            </a:r>
          </a:p>
          <a:p>
            <a:pPr eaLnBrk="1" hangingPunct="1">
              <a:defRPr/>
            </a:pPr>
            <a:r>
              <a:rPr lang="en-US" dirty="0" smtClean="0"/>
              <a:t>Know your introduction &amp; your conclusion</a:t>
            </a:r>
          </a:p>
          <a:p>
            <a:pPr eaLnBrk="1" hangingPunct="1">
              <a:defRPr/>
            </a:pPr>
            <a:r>
              <a:rPr lang="en-US" dirty="0" smtClean="0"/>
              <a:t>Make practice real</a:t>
            </a:r>
          </a:p>
          <a:p>
            <a:pPr eaLnBrk="1" hangingPunct="1">
              <a:defRPr/>
            </a:pPr>
            <a:r>
              <a:rPr lang="en-US" dirty="0" smtClean="0"/>
              <a:t>Breathe</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6625" name="Title 1"/>
          <p:cNvSpPr>
            <a:spLocks noGrp="1"/>
          </p:cNvSpPr>
          <p:nvPr>
            <p:ph type="title"/>
          </p:nvPr>
        </p:nvSpPr>
        <p:spPr/>
        <p:txBody>
          <a:bodyPr/>
          <a:lstStyle/>
          <a:p>
            <a:pPr eaLnBrk="1" hangingPunct="1"/>
            <a:r>
              <a:rPr lang="en-US" b="1" smtClean="0">
                <a:solidFill>
                  <a:srgbClr val="002060"/>
                </a:solidFill>
              </a:rPr>
              <a:t>Build Your Confidence</a:t>
            </a:r>
          </a:p>
        </p:txBody>
      </p:sp>
      <p:sp>
        <p:nvSpPr>
          <p:cNvPr id="26626" name="Content Placeholder 2"/>
          <p:cNvSpPr>
            <a:spLocks noGrp="1"/>
          </p:cNvSpPr>
          <p:nvPr>
            <p:ph idx="1"/>
          </p:nvPr>
        </p:nvSpPr>
        <p:spPr/>
        <p:txBody>
          <a:bodyPr/>
          <a:lstStyle/>
          <a:p>
            <a:pPr eaLnBrk="1" hangingPunct="1"/>
            <a:r>
              <a:rPr lang="en-US" smtClean="0"/>
              <a:t>Channel your nervous energy</a:t>
            </a:r>
          </a:p>
          <a:p>
            <a:pPr eaLnBrk="1" hangingPunct="1"/>
            <a:r>
              <a:rPr lang="en-US" smtClean="0"/>
              <a:t>Visualize your success</a:t>
            </a:r>
          </a:p>
          <a:p>
            <a:pPr eaLnBrk="1" hangingPunct="1"/>
            <a:r>
              <a:rPr lang="en-US" smtClean="0"/>
              <a:t>Give yourself a mental pep talk</a:t>
            </a:r>
          </a:p>
          <a:p>
            <a:pPr eaLnBrk="1" hangingPunct="1"/>
            <a:r>
              <a:rPr lang="en-US" smtClean="0"/>
              <a:t>Focus on your message, not your fear</a:t>
            </a:r>
          </a:p>
          <a:p>
            <a:pPr eaLnBrk="1" hangingPunct="1"/>
            <a:r>
              <a:rPr lang="en-US" smtClean="0"/>
              <a:t>Look for positive support</a:t>
            </a:r>
          </a:p>
          <a:p>
            <a:pPr eaLnBrk="1" hangingPunct="1"/>
            <a:r>
              <a:rPr lang="en-US" smtClean="0"/>
              <a:t>Focus on your accomplishment, not your fear</a:t>
            </a:r>
          </a:p>
          <a:p>
            <a:pPr eaLnBrk="1" hangingPunct="1"/>
            <a:r>
              <a:rPr lang="en-US" smtClean="0"/>
              <a:t>Seek speaking opportunities</a:t>
            </a: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d87786715bb7f1c7a358c1a684be96fd3913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62</TotalTime>
  <Words>1237</Words>
  <Application>Microsoft Office PowerPoint</Application>
  <PresentationFormat>On-screen Show (4:3)</PresentationFormat>
  <Paragraphs>125</Paragraphs>
  <Slides>7</Slides>
  <Notes>7</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7</vt:i4>
      </vt:variant>
    </vt:vector>
  </HeadingPairs>
  <TitlesOfParts>
    <vt:vector size="24" baseType="lpstr">
      <vt:lpstr>Arial</vt:lpstr>
      <vt:lpstr>Candara</vt:lpstr>
      <vt:lpstr>Symbol</vt:lpstr>
      <vt:lpstr>Calibri</vt:lpstr>
      <vt:lpstr>Wingdings</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Understand Your Nervousness</vt:lpstr>
      <vt:lpstr>Understand Your Nervousness</vt:lpstr>
      <vt:lpstr>Build Your Confidence</vt:lpstr>
      <vt:lpstr>Build Your Confidence</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23</cp:revision>
  <dcterms:created xsi:type="dcterms:W3CDTF">2011-09-26T15:18:24Z</dcterms:created>
  <dcterms:modified xsi:type="dcterms:W3CDTF">2011-11-14T15:20:50Z</dcterms:modified>
</cp:coreProperties>
</file>