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8"/>
  </p:notesMasterIdLst>
  <p:sldIdLst>
    <p:sldId id="256" r:id="rId2"/>
    <p:sldId id="257" r:id="rId3"/>
    <p:sldId id="258" r:id="rId4"/>
    <p:sldId id="259" r:id="rId5"/>
    <p:sldId id="264"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44" autoAdjust="0"/>
  </p:normalViewPr>
  <p:slideViewPr>
    <p:cSldViewPr>
      <p:cViewPr>
        <p:scale>
          <a:sx n="75" d="100"/>
          <a:sy n="75" d="100"/>
        </p:scale>
        <p:origin x="-366"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C01A80-DDCA-4156-8CDB-A1022CFDE0A0}"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30D69008-53A5-4E5D-B87F-90B599EAE600}">
      <dgm:prSet phldrT="[Text]"/>
      <dgm:spPr/>
      <dgm:t>
        <a:bodyPr/>
        <a:lstStyle/>
        <a:p>
          <a:r>
            <a:rPr lang="en-US" dirty="0" smtClean="0"/>
            <a:t>What is an after dinner speech?</a:t>
          </a:r>
          <a:endParaRPr lang="en-US" dirty="0"/>
        </a:p>
      </dgm:t>
    </dgm:pt>
    <dgm:pt modelId="{94958B12-8407-4EDD-8686-C098991DC7A9}" type="parTrans" cxnId="{15CB17E2-5D20-4A0D-B680-3154035C5364}">
      <dgm:prSet/>
      <dgm:spPr/>
      <dgm:t>
        <a:bodyPr/>
        <a:lstStyle/>
        <a:p>
          <a:endParaRPr lang="en-US"/>
        </a:p>
      </dgm:t>
    </dgm:pt>
    <dgm:pt modelId="{7BC86163-6994-40DF-A5D8-E08A85828B65}" type="sibTrans" cxnId="{15CB17E2-5D20-4A0D-B680-3154035C5364}">
      <dgm:prSet/>
      <dgm:spPr/>
      <dgm:t>
        <a:bodyPr/>
        <a:lstStyle/>
        <a:p>
          <a:endParaRPr lang="en-US"/>
        </a:p>
      </dgm:t>
    </dgm:pt>
    <dgm:pt modelId="{84BA1941-2BC0-4D6F-8C22-3D32DF780ED4}">
      <dgm:prSet phldrT="[Text]"/>
      <dgm:spPr/>
      <dgm:t>
        <a:bodyPr/>
        <a:lstStyle/>
        <a:p>
          <a:r>
            <a:rPr lang="en-US" dirty="0" smtClean="0"/>
            <a:t>How to present one.</a:t>
          </a:r>
          <a:endParaRPr lang="en-US" dirty="0"/>
        </a:p>
      </dgm:t>
    </dgm:pt>
    <dgm:pt modelId="{CE87BDD3-F1A9-4643-89EF-8E379E607930}" type="parTrans" cxnId="{72F07E75-BBE8-4EFB-9814-9FBA90A847E0}">
      <dgm:prSet/>
      <dgm:spPr/>
      <dgm:t>
        <a:bodyPr/>
        <a:lstStyle/>
        <a:p>
          <a:endParaRPr lang="en-US"/>
        </a:p>
      </dgm:t>
    </dgm:pt>
    <dgm:pt modelId="{DACC0CD6-522C-4B0C-B2AB-2DAB9079D536}" type="sibTrans" cxnId="{72F07E75-BBE8-4EFB-9814-9FBA90A847E0}">
      <dgm:prSet/>
      <dgm:spPr/>
      <dgm:t>
        <a:bodyPr/>
        <a:lstStyle/>
        <a:p>
          <a:endParaRPr lang="en-US"/>
        </a:p>
      </dgm:t>
    </dgm:pt>
    <dgm:pt modelId="{0988F712-5851-4378-A591-271752B740DC}">
      <dgm:prSet phldrT="[Text]"/>
      <dgm:spPr/>
      <dgm:t>
        <a:bodyPr/>
        <a:lstStyle/>
        <a:p>
          <a:r>
            <a:rPr lang="en-US" dirty="0" smtClean="0"/>
            <a:t>Give you an example.</a:t>
          </a:r>
          <a:endParaRPr lang="en-US" dirty="0"/>
        </a:p>
      </dgm:t>
    </dgm:pt>
    <dgm:pt modelId="{3C6759A9-68D8-4D45-BC71-D9DF1407E218}" type="parTrans" cxnId="{A06D3958-33BA-41BC-8D44-2AFA9CC9B589}">
      <dgm:prSet/>
      <dgm:spPr/>
      <dgm:t>
        <a:bodyPr/>
        <a:lstStyle/>
        <a:p>
          <a:endParaRPr lang="en-US"/>
        </a:p>
      </dgm:t>
    </dgm:pt>
    <dgm:pt modelId="{E1968246-7A62-4797-BFD2-D57E8659443E}" type="sibTrans" cxnId="{A06D3958-33BA-41BC-8D44-2AFA9CC9B589}">
      <dgm:prSet/>
      <dgm:spPr/>
      <dgm:t>
        <a:bodyPr/>
        <a:lstStyle/>
        <a:p>
          <a:endParaRPr lang="en-US"/>
        </a:p>
      </dgm:t>
    </dgm:pt>
    <dgm:pt modelId="{C878F137-0A5B-4BA0-9721-8924FE860BD3}">
      <dgm:prSet phldrT="[Text]"/>
      <dgm:spPr/>
      <dgm:t>
        <a:bodyPr/>
        <a:lstStyle/>
        <a:p>
          <a:r>
            <a:rPr lang="en-US" dirty="0" smtClean="0"/>
            <a:t>Answer your questions</a:t>
          </a:r>
          <a:endParaRPr lang="en-US" dirty="0"/>
        </a:p>
      </dgm:t>
    </dgm:pt>
    <dgm:pt modelId="{CE8B4EAA-AB9D-41A4-ABDF-577093838368}" type="parTrans" cxnId="{9BA528A6-339C-40F8-A2D8-66F6B458CF97}">
      <dgm:prSet/>
      <dgm:spPr/>
      <dgm:t>
        <a:bodyPr/>
        <a:lstStyle/>
        <a:p>
          <a:endParaRPr lang="en-US"/>
        </a:p>
      </dgm:t>
    </dgm:pt>
    <dgm:pt modelId="{F4CDCE75-20C5-4E90-AEE3-958FF32C0D99}" type="sibTrans" cxnId="{9BA528A6-339C-40F8-A2D8-66F6B458CF97}">
      <dgm:prSet/>
      <dgm:spPr/>
      <dgm:t>
        <a:bodyPr/>
        <a:lstStyle/>
        <a:p>
          <a:endParaRPr lang="en-US"/>
        </a:p>
      </dgm:t>
    </dgm:pt>
    <dgm:pt modelId="{72ACE9CA-2ADD-4FFF-BE17-1EF68E6700EB}" type="pres">
      <dgm:prSet presAssocID="{C1C01A80-DDCA-4156-8CDB-A1022CFDE0A0}" presName="matrix" presStyleCnt="0">
        <dgm:presLayoutVars>
          <dgm:chMax val="1"/>
          <dgm:dir/>
          <dgm:resizeHandles val="exact"/>
        </dgm:presLayoutVars>
      </dgm:prSet>
      <dgm:spPr/>
      <dgm:t>
        <a:bodyPr/>
        <a:lstStyle/>
        <a:p>
          <a:endParaRPr lang="en-US"/>
        </a:p>
      </dgm:t>
    </dgm:pt>
    <dgm:pt modelId="{1B093AD9-015E-43B6-AC10-A94E6F366FB9}" type="pres">
      <dgm:prSet presAssocID="{C1C01A80-DDCA-4156-8CDB-A1022CFDE0A0}" presName="diamond" presStyleLbl="bgShp" presStyleIdx="0" presStyleCnt="1"/>
      <dgm:spPr/>
    </dgm:pt>
    <dgm:pt modelId="{4A211BB0-F835-4E86-B266-18691425E5E9}" type="pres">
      <dgm:prSet presAssocID="{C1C01A80-DDCA-4156-8CDB-A1022CFDE0A0}" presName="quad1" presStyleLbl="node1" presStyleIdx="0" presStyleCnt="4">
        <dgm:presLayoutVars>
          <dgm:chMax val="0"/>
          <dgm:chPref val="0"/>
          <dgm:bulletEnabled val="1"/>
        </dgm:presLayoutVars>
      </dgm:prSet>
      <dgm:spPr/>
      <dgm:t>
        <a:bodyPr/>
        <a:lstStyle/>
        <a:p>
          <a:endParaRPr lang="en-US"/>
        </a:p>
      </dgm:t>
    </dgm:pt>
    <dgm:pt modelId="{C2B51BD5-5A4F-4365-A76C-D59BBBE62C86}" type="pres">
      <dgm:prSet presAssocID="{C1C01A80-DDCA-4156-8CDB-A1022CFDE0A0}" presName="quad2" presStyleLbl="node1" presStyleIdx="1" presStyleCnt="4">
        <dgm:presLayoutVars>
          <dgm:chMax val="0"/>
          <dgm:chPref val="0"/>
          <dgm:bulletEnabled val="1"/>
        </dgm:presLayoutVars>
      </dgm:prSet>
      <dgm:spPr/>
      <dgm:t>
        <a:bodyPr/>
        <a:lstStyle/>
        <a:p>
          <a:endParaRPr lang="en-US"/>
        </a:p>
      </dgm:t>
    </dgm:pt>
    <dgm:pt modelId="{73A91614-9B3D-43BA-AA9F-AEAC86EAE993}" type="pres">
      <dgm:prSet presAssocID="{C1C01A80-DDCA-4156-8CDB-A1022CFDE0A0}" presName="quad3" presStyleLbl="node1" presStyleIdx="2" presStyleCnt="4">
        <dgm:presLayoutVars>
          <dgm:chMax val="0"/>
          <dgm:chPref val="0"/>
          <dgm:bulletEnabled val="1"/>
        </dgm:presLayoutVars>
      </dgm:prSet>
      <dgm:spPr/>
      <dgm:t>
        <a:bodyPr/>
        <a:lstStyle/>
        <a:p>
          <a:endParaRPr lang="en-US"/>
        </a:p>
      </dgm:t>
    </dgm:pt>
    <dgm:pt modelId="{F0A5EA68-263D-4FB7-B774-F68EEBE0AB0A}" type="pres">
      <dgm:prSet presAssocID="{C1C01A80-DDCA-4156-8CDB-A1022CFDE0A0}" presName="quad4" presStyleLbl="node1" presStyleIdx="3" presStyleCnt="4">
        <dgm:presLayoutVars>
          <dgm:chMax val="0"/>
          <dgm:chPref val="0"/>
          <dgm:bulletEnabled val="1"/>
        </dgm:presLayoutVars>
      </dgm:prSet>
      <dgm:spPr/>
      <dgm:t>
        <a:bodyPr/>
        <a:lstStyle/>
        <a:p>
          <a:endParaRPr lang="en-US"/>
        </a:p>
      </dgm:t>
    </dgm:pt>
  </dgm:ptLst>
  <dgm:cxnLst>
    <dgm:cxn modelId="{9A9472E0-4E30-48ED-8883-BBE886598816}" type="presOf" srcId="{30D69008-53A5-4E5D-B87F-90B599EAE600}" destId="{4A211BB0-F835-4E86-B266-18691425E5E9}" srcOrd="0" destOrd="0" presId="urn:microsoft.com/office/officeart/2005/8/layout/matrix3"/>
    <dgm:cxn modelId="{15CB17E2-5D20-4A0D-B680-3154035C5364}" srcId="{C1C01A80-DDCA-4156-8CDB-A1022CFDE0A0}" destId="{30D69008-53A5-4E5D-B87F-90B599EAE600}" srcOrd="0" destOrd="0" parTransId="{94958B12-8407-4EDD-8686-C098991DC7A9}" sibTransId="{7BC86163-6994-40DF-A5D8-E08A85828B65}"/>
    <dgm:cxn modelId="{FFE2DF02-FA1B-49A1-ACA0-C43E63B251DA}" type="presOf" srcId="{C878F137-0A5B-4BA0-9721-8924FE860BD3}" destId="{F0A5EA68-263D-4FB7-B774-F68EEBE0AB0A}" srcOrd="0" destOrd="0" presId="urn:microsoft.com/office/officeart/2005/8/layout/matrix3"/>
    <dgm:cxn modelId="{D4B6FDF5-3D41-42F7-9FD4-860C41B11B7C}" type="presOf" srcId="{0988F712-5851-4378-A591-271752B740DC}" destId="{73A91614-9B3D-43BA-AA9F-AEAC86EAE993}" srcOrd="0" destOrd="0" presId="urn:microsoft.com/office/officeart/2005/8/layout/matrix3"/>
    <dgm:cxn modelId="{9BA528A6-339C-40F8-A2D8-66F6B458CF97}" srcId="{C1C01A80-DDCA-4156-8CDB-A1022CFDE0A0}" destId="{C878F137-0A5B-4BA0-9721-8924FE860BD3}" srcOrd="3" destOrd="0" parTransId="{CE8B4EAA-AB9D-41A4-ABDF-577093838368}" sibTransId="{F4CDCE75-20C5-4E90-AEE3-958FF32C0D99}"/>
    <dgm:cxn modelId="{7EEFD61E-33A7-46CA-BBD8-9BDAD0FF37C1}" type="presOf" srcId="{84BA1941-2BC0-4D6F-8C22-3D32DF780ED4}" destId="{C2B51BD5-5A4F-4365-A76C-D59BBBE62C86}" srcOrd="0" destOrd="0" presId="urn:microsoft.com/office/officeart/2005/8/layout/matrix3"/>
    <dgm:cxn modelId="{A06D3958-33BA-41BC-8D44-2AFA9CC9B589}" srcId="{C1C01A80-DDCA-4156-8CDB-A1022CFDE0A0}" destId="{0988F712-5851-4378-A591-271752B740DC}" srcOrd="2" destOrd="0" parTransId="{3C6759A9-68D8-4D45-BC71-D9DF1407E218}" sibTransId="{E1968246-7A62-4797-BFD2-D57E8659443E}"/>
    <dgm:cxn modelId="{41646B9F-B3A1-4A89-8D9A-012530AF63D7}" type="presOf" srcId="{C1C01A80-DDCA-4156-8CDB-A1022CFDE0A0}" destId="{72ACE9CA-2ADD-4FFF-BE17-1EF68E6700EB}" srcOrd="0" destOrd="0" presId="urn:microsoft.com/office/officeart/2005/8/layout/matrix3"/>
    <dgm:cxn modelId="{72F07E75-BBE8-4EFB-9814-9FBA90A847E0}" srcId="{C1C01A80-DDCA-4156-8CDB-A1022CFDE0A0}" destId="{84BA1941-2BC0-4D6F-8C22-3D32DF780ED4}" srcOrd="1" destOrd="0" parTransId="{CE87BDD3-F1A9-4643-89EF-8E379E607930}" sibTransId="{DACC0CD6-522C-4B0C-B2AB-2DAB9079D536}"/>
    <dgm:cxn modelId="{931E2668-B579-40F1-8A04-F4357E5A4EA2}" type="presParOf" srcId="{72ACE9CA-2ADD-4FFF-BE17-1EF68E6700EB}" destId="{1B093AD9-015E-43B6-AC10-A94E6F366FB9}" srcOrd="0" destOrd="0" presId="urn:microsoft.com/office/officeart/2005/8/layout/matrix3"/>
    <dgm:cxn modelId="{BDA9D5E8-158C-4698-A4FE-0081CBE49042}" type="presParOf" srcId="{72ACE9CA-2ADD-4FFF-BE17-1EF68E6700EB}" destId="{4A211BB0-F835-4E86-B266-18691425E5E9}" srcOrd="1" destOrd="0" presId="urn:microsoft.com/office/officeart/2005/8/layout/matrix3"/>
    <dgm:cxn modelId="{3CE3BA39-91F8-4D90-8F98-0CFF49B92B2E}" type="presParOf" srcId="{72ACE9CA-2ADD-4FFF-BE17-1EF68E6700EB}" destId="{C2B51BD5-5A4F-4365-A76C-D59BBBE62C86}" srcOrd="2" destOrd="0" presId="urn:microsoft.com/office/officeart/2005/8/layout/matrix3"/>
    <dgm:cxn modelId="{D24A423C-10A9-495D-B694-7748C730FF0C}" type="presParOf" srcId="{72ACE9CA-2ADD-4FFF-BE17-1EF68E6700EB}" destId="{73A91614-9B3D-43BA-AA9F-AEAC86EAE993}" srcOrd="3" destOrd="0" presId="urn:microsoft.com/office/officeart/2005/8/layout/matrix3"/>
    <dgm:cxn modelId="{C7654A38-1CD2-4E24-B57D-B8FCD451B324}" type="presParOf" srcId="{72ACE9CA-2ADD-4FFF-BE17-1EF68E6700EB}" destId="{F0A5EA68-263D-4FB7-B774-F68EEBE0AB0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93AD9-015E-43B6-AC10-A94E6F366FB9}">
      <dsp:nvSpPr>
        <dsp:cNvPr id="0" name=""/>
        <dsp:cNvSpPr/>
      </dsp:nvSpPr>
      <dsp:spPr>
        <a:xfrm>
          <a:off x="0" y="152400"/>
          <a:ext cx="3886200" cy="3886200"/>
        </a:xfrm>
        <a:prstGeom prst="diamond">
          <a:avLst/>
        </a:prstGeom>
        <a:solidFill>
          <a:schemeClr val="accent2">
            <a:tint val="40000"/>
            <a:hueOff val="0"/>
            <a:satOff val="0"/>
            <a:lumOff val="0"/>
            <a:alphaOff val="0"/>
          </a:schemeClr>
        </a:solidFill>
        <a:ln>
          <a:noFill/>
        </a:ln>
        <a:effectLst>
          <a:outerShdw blurRad="50800" dist="41909"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4A211BB0-F835-4E86-B266-18691425E5E9}">
      <dsp:nvSpPr>
        <dsp:cNvPr id="0" name=""/>
        <dsp:cNvSpPr/>
      </dsp:nvSpPr>
      <dsp:spPr>
        <a:xfrm>
          <a:off x="369189" y="521589"/>
          <a:ext cx="1515618" cy="1515618"/>
        </a:xfrm>
        <a:prstGeom prst="round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What is an after dinner speech?</a:t>
          </a:r>
          <a:endParaRPr lang="en-US" sz="2200" kern="1200" dirty="0"/>
        </a:p>
      </dsp:txBody>
      <dsp:txXfrm>
        <a:off x="443175" y="595575"/>
        <a:ext cx="1367646" cy="1367646"/>
      </dsp:txXfrm>
    </dsp:sp>
    <dsp:sp modelId="{C2B51BD5-5A4F-4365-A76C-D59BBBE62C86}">
      <dsp:nvSpPr>
        <dsp:cNvPr id="0" name=""/>
        <dsp:cNvSpPr/>
      </dsp:nvSpPr>
      <dsp:spPr>
        <a:xfrm>
          <a:off x="2001393" y="521589"/>
          <a:ext cx="1515618" cy="1515618"/>
        </a:xfrm>
        <a:prstGeom prst="roundRect">
          <a:avLst/>
        </a:prstGeom>
        <a:gradFill rotWithShape="0">
          <a:gsLst>
            <a:gs pos="0">
              <a:schemeClr val="accent3">
                <a:hueOff val="0"/>
                <a:satOff val="0"/>
                <a:lumOff val="0"/>
                <a:alphaOff val="0"/>
                <a:shade val="63000"/>
              </a:schemeClr>
            </a:gs>
            <a:gs pos="30000">
              <a:schemeClr val="accent3">
                <a:hueOff val="0"/>
                <a:satOff val="0"/>
                <a:lumOff val="0"/>
                <a:alphaOff val="0"/>
                <a:shade val="90000"/>
                <a:satMod val="110000"/>
              </a:schemeClr>
            </a:gs>
            <a:gs pos="45000">
              <a:schemeClr val="accent3">
                <a:hueOff val="0"/>
                <a:satOff val="0"/>
                <a:lumOff val="0"/>
                <a:alphaOff val="0"/>
                <a:shade val="100000"/>
                <a:satMod val="118000"/>
              </a:schemeClr>
            </a:gs>
            <a:gs pos="55000">
              <a:schemeClr val="accent3">
                <a:hueOff val="0"/>
                <a:satOff val="0"/>
                <a:lumOff val="0"/>
                <a:alphaOff val="0"/>
                <a:shade val="100000"/>
                <a:satMod val="118000"/>
              </a:schemeClr>
            </a:gs>
            <a:gs pos="73000">
              <a:schemeClr val="accent3">
                <a:hueOff val="0"/>
                <a:satOff val="0"/>
                <a:lumOff val="0"/>
                <a:alphaOff val="0"/>
                <a:shade val="90000"/>
                <a:satMod val="110000"/>
              </a:schemeClr>
            </a:gs>
            <a:gs pos="100000">
              <a:schemeClr val="accent3">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How to present one.</a:t>
          </a:r>
          <a:endParaRPr lang="en-US" sz="2200" kern="1200" dirty="0"/>
        </a:p>
      </dsp:txBody>
      <dsp:txXfrm>
        <a:off x="2075379" y="595575"/>
        <a:ext cx="1367646" cy="1367646"/>
      </dsp:txXfrm>
    </dsp:sp>
    <dsp:sp modelId="{73A91614-9B3D-43BA-AA9F-AEAC86EAE993}">
      <dsp:nvSpPr>
        <dsp:cNvPr id="0" name=""/>
        <dsp:cNvSpPr/>
      </dsp:nvSpPr>
      <dsp:spPr>
        <a:xfrm>
          <a:off x="369189" y="2153793"/>
          <a:ext cx="1515618" cy="1515618"/>
        </a:xfrm>
        <a:prstGeom prst="roundRect">
          <a:avLst/>
        </a:prstGeom>
        <a:gradFill rotWithShape="0">
          <a:gsLst>
            <a:gs pos="0">
              <a:schemeClr val="accent4">
                <a:hueOff val="0"/>
                <a:satOff val="0"/>
                <a:lumOff val="0"/>
                <a:alphaOff val="0"/>
                <a:shade val="63000"/>
              </a:schemeClr>
            </a:gs>
            <a:gs pos="30000">
              <a:schemeClr val="accent4">
                <a:hueOff val="0"/>
                <a:satOff val="0"/>
                <a:lumOff val="0"/>
                <a:alphaOff val="0"/>
                <a:shade val="90000"/>
                <a:satMod val="110000"/>
              </a:schemeClr>
            </a:gs>
            <a:gs pos="45000">
              <a:schemeClr val="accent4">
                <a:hueOff val="0"/>
                <a:satOff val="0"/>
                <a:lumOff val="0"/>
                <a:alphaOff val="0"/>
                <a:shade val="100000"/>
                <a:satMod val="118000"/>
              </a:schemeClr>
            </a:gs>
            <a:gs pos="55000">
              <a:schemeClr val="accent4">
                <a:hueOff val="0"/>
                <a:satOff val="0"/>
                <a:lumOff val="0"/>
                <a:alphaOff val="0"/>
                <a:shade val="100000"/>
                <a:satMod val="118000"/>
              </a:schemeClr>
            </a:gs>
            <a:gs pos="73000">
              <a:schemeClr val="accent4">
                <a:hueOff val="0"/>
                <a:satOff val="0"/>
                <a:lumOff val="0"/>
                <a:alphaOff val="0"/>
                <a:shade val="90000"/>
                <a:satMod val="110000"/>
              </a:schemeClr>
            </a:gs>
            <a:gs pos="100000">
              <a:schemeClr val="accent4">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Give you an example.</a:t>
          </a:r>
          <a:endParaRPr lang="en-US" sz="2200" kern="1200" dirty="0"/>
        </a:p>
      </dsp:txBody>
      <dsp:txXfrm>
        <a:off x="443175" y="2227779"/>
        <a:ext cx="1367646" cy="1367646"/>
      </dsp:txXfrm>
    </dsp:sp>
    <dsp:sp modelId="{F0A5EA68-263D-4FB7-B774-F68EEBE0AB0A}">
      <dsp:nvSpPr>
        <dsp:cNvPr id="0" name=""/>
        <dsp:cNvSpPr/>
      </dsp:nvSpPr>
      <dsp:spPr>
        <a:xfrm>
          <a:off x="2001393" y="2153793"/>
          <a:ext cx="1515618" cy="1515618"/>
        </a:xfrm>
        <a:prstGeom prst="roundRect">
          <a:avLst/>
        </a:prstGeom>
        <a:gradFill rotWithShape="0">
          <a:gsLst>
            <a:gs pos="0">
              <a:schemeClr val="accent5">
                <a:hueOff val="0"/>
                <a:satOff val="0"/>
                <a:lumOff val="0"/>
                <a:alphaOff val="0"/>
                <a:shade val="63000"/>
              </a:schemeClr>
            </a:gs>
            <a:gs pos="30000">
              <a:schemeClr val="accent5">
                <a:hueOff val="0"/>
                <a:satOff val="0"/>
                <a:lumOff val="0"/>
                <a:alphaOff val="0"/>
                <a:shade val="90000"/>
                <a:satMod val="110000"/>
              </a:schemeClr>
            </a:gs>
            <a:gs pos="45000">
              <a:schemeClr val="accent5">
                <a:hueOff val="0"/>
                <a:satOff val="0"/>
                <a:lumOff val="0"/>
                <a:alphaOff val="0"/>
                <a:shade val="100000"/>
                <a:satMod val="118000"/>
              </a:schemeClr>
            </a:gs>
            <a:gs pos="55000">
              <a:schemeClr val="accent5">
                <a:hueOff val="0"/>
                <a:satOff val="0"/>
                <a:lumOff val="0"/>
                <a:alphaOff val="0"/>
                <a:shade val="100000"/>
                <a:satMod val="118000"/>
              </a:schemeClr>
            </a:gs>
            <a:gs pos="73000">
              <a:schemeClr val="accent5">
                <a:hueOff val="0"/>
                <a:satOff val="0"/>
                <a:lumOff val="0"/>
                <a:alphaOff val="0"/>
                <a:shade val="90000"/>
                <a:satMod val="110000"/>
              </a:schemeClr>
            </a:gs>
            <a:gs pos="100000">
              <a:schemeClr val="accent5">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Answer your questions</a:t>
          </a:r>
          <a:endParaRPr lang="en-US" sz="2200" kern="1200" dirty="0"/>
        </a:p>
      </dsp:txBody>
      <dsp:txXfrm>
        <a:off x="2075379" y="2227779"/>
        <a:ext cx="1367646" cy="136764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3B759-2C63-468F-8D4E-F44D9A92D92F}" type="datetimeFigureOut">
              <a:rPr lang="en-US" smtClean="0"/>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9FF08-FF76-4533-AFD1-03448A6ADE0A}" type="slidenum">
              <a:rPr lang="en-US" smtClean="0"/>
              <a:t>‹#›</a:t>
            </a:fld>
            <a:endParaRPr lang="en-US"/>
          </a:p>
        </p:txBody>
      </p:sp>
    </p:spTree>
    <p:extLst>
      <p:ext uri="{BB962C8B-B14F-4D97-AF65-F5344CB8AC3E}">
        <p14:creationId xmlns:p14="http://schemas.microsoft.com/office/powerpoint/2010/main" val="268671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Your introductory or title slide should convey the overall “feeling” and focus of your presentation. For instance, I typically present about small-business trends, new business ideas, growth opportunities or other positive trends. In this sample presentation, I’m talking about new business ideas, so I used a sun graphic in this slide template to convey a positive feeling. Personalize this slide template with your company’s logo.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add a logo</a:t>
            </a:r>
            <a:r>
              <a:rPr lang="en-US" baseline="0" dirty="0" smtClean="0"/>
              <a:t> to all slides, place it on the Slide Master. To access the Slide Master, on the Themes tab of the Ribbon, click Edit Master and then click Slide Master.</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Disclaimer: </a:t>
            </a:r>
            <a:r>
              <a:rPr lang="en-US" sz="1200" i="1" kern="1200" dirty="0" smtClean="0">
                <a:solidFill>
                  <a:schemeClr val="tx1"/>
                </a:solidFill>
                <a:effectLst/>
                <a:latin typeface="+mn-lt"/>
                <a:ea typeface="+mn-ea"/>
                <a:cs typeface="+mn-cs"/>
              </a:rPr>
              <a:t>You understand that Microsoft does not endorse or control the content provided in the following presentation. Microsoft provides this content to you for informational purposes only; it is not intended to be relied upon as business or financial advice. Microsoft does not guarantee or otherwise warrant the accuracy or validity of this information and encourages you to consult with a business or financial professional as appropriate.</a:t>
            </a:r>
          </a:p>
          <a:p>
            <a:endParaRPr lang="en-US" dirty="0" smtClean="0"/>
          </a:p>
          <a:p>
            <a:endParaRPr lang="en-US" dirty="0" smtClean="0"/>
          </a:p>
          <a:p>
            <a:r>
              <a:rPr lang="en-US" sz="1200" b="1" kern="1200" dirty="0" smtClean="0">
                <a:solidFill>
                  <a:schemeClr val="tx1"/>
                </a:solidFill>
                <a:effectLst/>
                <a:latin typeface="+mn-lt"/>
                <a:ea typeface="+mn-ea"/>
                <a:cs typeface="+mn-cs"/>
              </a:rPr>
              <a:t>RIEVA LESONSKY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Founder and President, </a:t>
            </a:r>
            <a:r>
              <a:rPr lang="en-US" sz="1200" b="1" kern="1200" dirty="0" err="1" smtClean="0">
                <a:solidFill>
                  <a:schemeClr val="tx1"/>
                </a:solidFill>
                <a:effectLst/>
                <a:latin typeface="+mn-lt"/>
                <a:ea typeface="+mn-ea"/>
                <a:cs typeface="+mn-cs"/>
              </a:rPr>
              <a:t>GrowBiz</a:t>
            </a:r>
            <a:r>
              <a:rPr lang="en-US" sz="1200" b="1" kern="1200" dirty="0" smtClean="0">
                <a:solidFill>
                  <a:schemeClr val="tx1"/>
                </a:solidFill>
                <a:effectLst/>
                <a:latin typeface="+mn-lt"/>
                <a:ea typeface="+mn-ea"/>
                <a:cs typeface="+mn-cs"/>
              </a:rPr>
              <a:t> Media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Rieva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Lesonsky</a:t>
            </a:r>
            <a:r>
              <a:rPr lang="en-US" sz="1200" kern="1200" dirty="0" smtClean="0">
                <a:solidFill>
                  <a:schemeClr val="tx1"/>
                </a:solidFill>
                <a:effectLst/>
                <a:latin typeface="+mn-lt"/>
                <a:ea typeface="+mn-ea"/>
                <a:cs typeface="+mn-cs"/>
              </a:rPr>
              <a:t> is founder and president of </a:t>
            </a:r>
            <a:r>
              <a:rPr lang="en-US" sz="1200" kern="1200" dirty="0" err="1" smtClean="0">
                <a:solidFill>
                  <a:schemeClr val="tx1"/>
                </a:solidFill>
                <a:effectLst/>
                <a:latin typeface="+mn-lt"/>
                <a:ea typeface="+mn-ea"/>
                <a:cs typeface="+mn-cs"/>
              </a:rPr>
              <a:t>GrowBiz</a:t>
            </a:r>
            <a:r>
              <a:rPr lang="en-US" sz="1200" kern="1200" dirty="0" smtClean="0">
                <a:solidFill>
                  <a:schemeClr val="tx1"/>
                </a:solidFill>
                <a:effectLst/>
                <a:latin typeface="+mn-lt"/>
                <a:ea typeface="+mn-ea"/>
                <a:cs typeface="+mn-cs"/>
              </a:rPr>
              <a:t> Media, a content and consulting company specializing in covering small businesses and entrepreneurship. A nationally known speaker and authority on entrepreneurship, </a:t>
            </a:r>
            <a:r>
              <a:rPr lang="en-US" sz="1200" kern="1200" dirty="0" err="1" smtClean="0">
                <a:solidFill>
                  <a:schemeClr val="tx1"/>
                </a:solidFill>
                <a:effectLst/>
                <a:latin typeface="+mn-lt"/>
                <a:ea typeface="+mn-ea"/>
                <a:cs typeface="+mn-cs"/>
              </a:rPr>
              <a:t>Lesonsky</a:t>
            </a:r>
            <a:r>
              <a:rPr lang="en-US" sz="1200" kern="1200" dirty="0" smtClean="0">
                <a:solidFill>
                  <a:schemeClr val="tx1"/>
                </a:solidFill>
                <a:effectLst/>
                <a:latin typeface="+mn-lt"/>
                <a:ea typeface="+mn-ea"/>
                <a:cs typeface="+mn-cs"/>
              </a:rPr>
              <a:t> has been covering America’s entrepreneurs for nearly 30 years. Before co-founding </a:t>
            </a:r>
            <a:r>
              <a:rPr lang="en-US" sz="1200" kern="1200" dirty="0" err="1" smtClean="0">
                <a:solidFill>
                  <a:schemeClr val="tx1"/>
                </a:solidFill>
                <a:effectLst/>
                <a:latin typeface="+mn-lt"/>
                <a:ea typeface="+mn-ea"/>
                <a:cs typeface="+mn-cs"/>
              </a:rPr>
              <a:t>GrowBiz</a:t>
            </a:r>
            <a:r>
              <a:rPr lang="en-US" sz="1200" kern="1200" dirty="0" smtClean="0">
                <a:solidFill>
                  <a:schemeClr val="tx1"/>
                </a:solidFill>
                <a:effectLst/>
                <a:latin typeface="+mn-lt"/>
                <a:ea typeface="+mn-ea"/>
                <a:cs typeface="+mn-cs"/>
              </a:rPr>
              <a:t> Media, </a:t>
            </a:r>
            <a:r>
              <a:rPr lang="en-US" sz="1200" kern="1200" dirty="0" err="1" smtClean="0">
                <a:solidFill>
                  <a:schemeClr val="tx1"/>
                </a:solidFill>
                <a:effectLst/>
                <a:latin typeface="+mn-lt"/>
                <a:ea typeface="+mn-ea"/>
                <a:cs typeface="+mn-cs"/>
              </a:rPr>
              <a:t>Lesonsky</a:t>
            </a:r>
            <a:r>
              <a:rPr lang="en-US" sz="1200" kern="1200" dirty="0" smtClean="0">
                <a:solidFill>
                  <a:schemeClr val="tx1"/>
                </a:solidFill>
                <a:effectLst/>
                <a:latin typeface="+mn-lt"/>
                <a:ea typeface="+mn-ea"/>
                <a:cs typeface="+mn-cs"/>
              </a:rPr>
              <a:t> was Editorial Director of </a:t>
            </a:r>
            <a:r>
              <a:rPr lang="en-US" sz="1200" i="1" kern="1200" dirty="0" smtClean="0">
                <a:solidFill>
                  <a:schemeClr val="tx1"/>
                </a:solidFill>
                <a:effectLst/>
                <a:latin typeface="+mn-lt"/>
                <a:ea typeface="+mn-ea"/>
                <a:cs typeface="+mn-cs"/>
              </a:rPr>
              <a:t>Entrepreneur</a:t>
            </a:r>
            <a:r>
              <a:rPr lang="en-US" sz="1200" kern="1200" dirty="0" smtClean="0">
                <a:solidFill>
                  <a:schemeClr val="tx1"/>
                </a:solidFill>
                <a:effectLst/>
                <a:latin typeface="+mn-lt"/>
                <a:ea typeface="+mn-ea"/>
                <a:cs typeface="+mn-cs"/>
              </a:rPr>
              <a:t> Magazine.</a:t>
            </a:r>
          </a:p>
        </p:txBody>
      </p:sp>
      <p:sp>
        <p:nvSpPr>
          <p:cNvPr id="4" name="Slide Number Placeholder 3"/>
          <p:cNvSpPr>
            <a:spLocks noGrp="1"/>
          </p:cNvSpPr>
          <p:nvPr>
            <p:ph type="sldNum" sz="quarter" idx="10"/>
          </p:nvPr>
        </p:nvSpPr>
        <p:spPr/>
        <p:txBody>
          <a:bodyPr/>
          <a:lstStyle/>
          <a:p>
            <a:fld id="{9349FF08-FF76-4533-AFD1-03448A6ADE0A}" type="slidenum">
              <a:rPr lang="en-US" smtClean="0"/>
              <a:t>1</a:t>
            </a:fld>
            <a:endParaRPr lang="en-US"/>
          </a:p>
        </p:txBody>
      </p:sp>
    </p:spTree>
    <p:extLst>
      <p:ext uri="{BB962C8B-B14F-4D97-AF65-F5344CB8AC3E}">
        <p14:creationId xmlns:p14="http://schemas.microsoft.com/office/powerpoint/2010/main" val="104121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to speak spontaneously, so I use PowerPoint as an outline to keep me on track. It’s best to keep your PowerPoint text brief, simply reinforcing key points you will talk about at more length. You can use this slide template to convey a series of steps or related points in a short format.</a:t>
            </a:r>
          </a:p>
        </p:txBody>
      </p:sp>
      <p:sp>
        <p:nvSpPr>
          <p:cNvPr id="4" name="Slide Number Placeholder 3"/>
          <p:cNvSpPr>
            <a:spLocks noGrp="1"/>
          </p:cNvSpPr>
          <p:nvPr>
            <p:ph type="sldNum" sz="quarter" idx="10"/>
          </p:nvPr>
        </p:nvSpPr>
        <p:spPr/>
        <p:txBody>
          <a:bodyPr/>
          <a:lstStyle/>
          <a:p>
            <a:fld id="{9349FF08-FF76-4533-AFD1-03448A6ADE0A}" type="slidenum">
              <a:rPr lang="en-US" smtClean="0"/>
              <a:t>2</a:t>
            </a:fld>
            <a:endParaRPr lang="en-US"/>
          </a:p>
        </p:txBody>
      </p:sp>
    </p:spTree>
    <p:extLst>
      <p:ext uri="{BB962C8B-B14F-4D97-AF65-F5344CB8AC3E}">
        <p14:creationId xmlns:p14="http://schemas.microsoft.com/office/powerpoint/2010/main" val="72373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plain old bulleted list can get boring, so use graphics to liven it up. An image that conveys what you’re saying in visual format (like this diagram) can reinforce your ideas in the audience’s mind.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349FF08-FF76-4533-AFD1-03448A6ADE0A}" type="slidenum">
              <a:rPr lang="en-US" smtClean="0"/>
              <a:t>3</a:t>
            </a:fld>
            <a:endParaRPr lang="en-US"/>
          </a:p>
        </p:txBody>
      </p:sp>
    </p:spTree>
    <p:extLst>
      <p:ext uri="{BB962C8B-B14F-4D97-AF65-F5344CB8AC3E}">
        <p14:creationId xmlns:p14="http://schemas.microsoft.com/office/powerpoint/2010/main" val="3690568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like to use an off-balance layout to keep things from getting too symmetrical. Customize this slide template graphics of your choice, including photos, clip art, your logo or illustrations. Good photos really help cement an idea in the audience’s mind. </a:t>
            </a:r>
          </a:p>
          <a:p>
            <a:endParaRPr lang="en-US" dirty="0" smtClean="0"/>
          </a:p>
          <a:p>
            <a:r>
              <a:rPr lang="en-US" dirty="0" smtClean="0"/>
              <a:t>This slide is animated to display an appropriate image as you introduce each business type.</a:t>
            </a:r>
          </a:p>
          <a:p>
            <a:endParaRPr lang="en-US" dirty="0"/>
          </a:p>
        </p:txBody>
      </p:sp>
      <p:sp>
        <p:nvSpPr>
          <p:cNvPr id="4" name="Slide Number Placeholder 3"/>
          <p:cNvSpPr>
            <a:spLocks noGrp="1"/>
          </p:cNvSpPr>
          <p:nvPr>
            <p:ph type="sldNum" sz="quarter" idx="10"/>
          </p:nvPr>
        </p:nvSpPr>
        <p:spPr/>
        <p:txBody>
          <a:bodyPr/>
          <a:lstStyle/>
          <a:p>
            <a:fld id="{9349FF08-FF76-4533-AFD1-03448A6ADE0A}" type="slidenum">
              <a:rPr lang="en-US" smtClean="0"/>
              <a:t>4</a:t>
            </a:fld>
            <a:endParaRPr lang="en-US"/>
          </a:p>
        </p:txBody>
      </p:sp>
    </p:spTree>
    <p:extLst>
      <p:ext uri="{BB962C8B-B14F-4D97-AF65-F5344CB8AC3E}">
        <p14:creationId xmlns:p14="http://schemas.microsoft.com/office/powerpoint/2010/main" val="17810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69C06D-4ED8-42C6-905D-CA84CA1B6CBF}" type="datetime2">
              <a:rPr lang="en-US" smtClean="0"/>
              <a:t>Monday, July 29,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38237106-F2ED-405E-BC33-CC3CF42620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EC960-1F6D-44A9-80B8-39618AA04C5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B70FB-18ED-4CA5-8368-F946A6F2C1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EC960-1F6D-44A9-80B8-39618AA04C5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B70FB-18ED-4CA5-8368-F946A6F2C1F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Above Caption">
    <p:spTree>
      <p:nvGrpSpPr>
        <p:cNvPr id="1" name=""/>
        <p:cNvGrpSpPr/>
        <p:nvPr/>
      </p:nvGrpSpPr>
      <p:grpSpPr>
        <a:xfrm>
          <a:off x="0" y="0"/>
          <a:ext cx="0" cy="0"/>
          <a:chOff x="0" y="0"/>
          <a:chExt cx="0" cy="0"/>
        </a:xfrm>
      </p:grpSpPr>
      <p:grpSp>
        <p:nvGrpSpPr>
          <p:cNvPr id="7" name="Group 6"/>
          <p:cNvGrpSpPr/>
          <p:nvPr userDrawn="1"/>
        </p:nvGrpSpPr>
        <p:grpSpPr>
          <a:xfrm>
            <a:off x="9144" y="3810000"/>
            <a:ext cx="9125712" cy="3035300"/>
            <a:chOff x="9144" y="3810000"/>
            <a:chExt cx="9125712" cy="3035300"/>
          </a:xfrm>
        </p:grpSpPr>
        <p:sp>
          <p:nvSpPr>
            <p:cNvPr id="8" name="Rectangle 7"/>
            <p:cNvSpPr/>
            <p:nvPr/>
          </p:nvSpPr>
          <p:spPr>
            <a:xfrm>
              <a:off x="9144" y="3810000"/>
              <a:ext cx="9125712" cy="30353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9144" y="3810000"/>
              <a:ext cx="9125712" cy="1588"/>
            </a:xfrm>
            <a:prstGeom prst="line">
              <a:avLst/>
            </a:prstGeom>
            <a:ln w="25400">
              <a:solidFill>
                <a:schemeClr val="accent2">
                  <a:alpha val="40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12788" y="4444533"/>
            <a:ext cx="7716839" cy="723620"/>
          </a:xfrm>
        </p:spPr>
        <p:txBody>
          <a:bodyPr anchor="b" anchorCtr="0"/>
          <a:lstStyle>
            <a:lvl1pPr algn="ctr">
              <a:defRPr sz="3600"/>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F02B70FB-18ED-4CA5-8368-F946A6F2C1F7}" type="slidenum">
              <a:rPr lang="en-US" smtClean="0"/>
              <a:t>‹#›</a:t>
            </a:fld>
            <a:endParaRPr lang="en-US"/>
          </a:p>
        </p:txBody>
      </p:sp>
      <p:sp>
        <p:nvSpPr>
          <p:cNvPr id="4" name="Footer Placeholder 3"/>
          <p:cNvSpPr>
            <a:spLocks noGrp="1"/>
          </p:cNvSpPr>
          <p:nvPr>
            <p:ph type="ftr" sz="quarter" idx="11"/>
          </p:nvPr>
        </p:nvSpPr>
        <p:spPr/>
        <p:txBody>
          <a:bodyPr/>
          <a:lstStyle/>
          <a:p>
            <a:endParaRPr lang="en-US"/>
          </a:p>
        </p:txBody>
      </p:sp>
      <p:sp>
        <p:nvSpPr>
          <p:cNvPr id="5" name="Date Placeholder 4"/>
          <p:cNvSpPr>
            <a:spLocks noGrp="1"/>
          </p:cNvSpPr>
          <p:nvPr>
            <p:ph type="dt" sz="half" idx="12"/>
          </p:nvPr>
        </p:nvSpPr>
        <p:spPr/>
        <p:txBody>
          <a:bodyPr/>
          <a:lstStyle/>
          <a:p>
            <a:fld id="{92AEC960-1F6D-44A9-80B8-39618AA04C59}" type="datetimeFigureOut">
              <a:rPr lang="en-US" smtClean="0"/>
              <a:t>7/29/2013</a:t>
            </a:fld>
            <a:endParaRPr lang="en-US"/>
          </a:p>
        </p:txBody>
      </p:sp>
      <p:sp>
        <p:nvSpPr>
          <p:cNvPr id="11" name="Text Placeholder 10"/>
          <p:cNvSpPr>
            <a:spLocks noGrp="1"/>
          </p:cNvSpPr>
          <p:nvPr>
            <p:ph type="body" sz="quarter" idx="13"/>
          </p:nvPr>
        </p:nvSpPr>
        <p:spPr>
          <a:xfrm>
            <a:off x="713232" y="5105399"/>
            <a:ext cx="7717536" cy="1281953"/>
          </a:xfrm>
        </p:spPr>
        <p:txBody>
          <a:bodyPr>
            <a:noAutofit/>
          </a:bodyPr>
          <a:lstStyle>
            <a:lvl1pPr marL="0" indent="0" algn="ctr">
              <a:spcAft>
                <a:spcPts val="300"/>
              </a:spcAft>
              <a:buFontTx/>
              <a:buNone/>
              <a:defRPr sz="1800" b="0">
                <a:effectLst/>
              </a:defRPr>
            </a:lvl1pPr>
            <a:lvl2pPr marL="349250" indent="0">
              <a:buFontTx/>
              <a:buNone/>
              <a:defRPr/>
            </a:lvl2pPr>
            <a:lvl3pPr marL="631825" indent="0">
              <a:buFontTx/>
              <a:buNone/>
              <a:defRPr/>
            </a:lvl3pPr>
            <a:lvl4pPr marL="914400" indent="0">
              <a:buFontTx/>
              <a:buNone/>
              <a:defRPr/>
            </a:lvl4pPr>
            <a:lvl5pPr marL="1196975" indent="0">
              <a:buFontTx/>
              <a:buNone/>
              <a:defRPr/>
            </a:lvl5pPr>
          </a:lstStyle>
          <a:p>
            <a:pPr lvl="0"/>
            <a:r>
              <a:rPr lang="en-US" smtClean="0"/>
              <a:t>Click to edit Master text styles</a:t>
            </a:r>
          </a:p>
        </p:txBody>
      </p:sp>
      <p:sp>
        <p:nvSpPr>
          <p:cNvPr id="13" name="Picture Placeholder 2"/>
          <p:cNvSpPr>
            <a:spLocks noGrp="1"/>
          </p:cNvSpPr>
          <p:nvPr>
            <p:ph type="pic" idx="1"/>
          </p:nvPr>
        </p:nvSpPr>
        <p:spPr>
          <a:xfrm rot="21338992">
            <a:off x="2407361" y="921379"/>
            <a:ext cx="4329278" cy="3340716"/>
          </a:xfrm>
          <a:prstGeom prst="roundRect">
            <a:avLst>
              <a:gd name="adj" fmla="val 7476"/>
            </a:avLst>
          </a:prstGeom>
          <a:ln w="63500">
            <a:solidFill>
              <a:schemeClr val="accent2"/>
            </a:solidFill>
          </a:ln>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38435073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AEC960-1F6D-44A9-80B8-39618AA04C59}" type="datetimeFigureOut">
              <a:rPr lang="en-US" smtClean="0"/>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B70FB-18ED-4CA5-8368-F946A6F2C1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D8CDC4-3D19-4983-B478-82F6B8E5AB66}" type="datetime2">
              <a:rPr lang="en-US" smtClean="0"/>
              <a:t>Monday, July 29,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AEC960-1F6D-44A9-80B8-39618AA04C5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B70FB-18ED-4CA5-8368-F946A6F2C1F7}"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2AEC960-1F6D-44A9-80B8-39618AA04C59}" type="datetimeFigureOut">
              <a:rPr lang="en-US" smtClean="0"/>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B70FB-18ED-4CA5-8368-F946A6F2C1F7}"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92AEC960-1F6D-44A9-80B8-39618AA04C59}" type="datetimeFigureOut">
              <a:rPr lang="en-US" smtClean="0"/>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B70FB-18ED-4CA5-8368-F946A6F2C1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AEC960-1F6D-44A9-80B8-39618AA04C59}" type="datetimeFigureOut">
              <a:rPr lang="en-US" smtClean="0"/>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B70FB-18ED-4CA5-8368-F946A6F2C1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AEC960-1F6D-44A9-80B8-39618AA04C5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B70FB-18ED-4CA5-8368-F946A6F2C1F7}"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AEC960-1F6D-44A9-80B8-39618AA04C59}" type="datetimeFigureOut">
              <a:rPr lang="en-US" smtClean="0"/>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B70FB-18ED-4CA5-8368-F946A6F2C1F7}"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2AEC960-1F6D-44A9-80B8-39618AA04C59}" type="datetimeFigureOut">
              <a:rPr lang="en-US" smtClean="0"/>
              <a:pPr/>
              <a:t>7/29/2013</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02B70FB-18ED-4CA5-8368-F946A6F2C1F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683" r:id="rId1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Dinner speech</a:t>
            </a:r>
            <a:endParaRPr lang="en-US" dirty="0"/>
          </a:p>
        </p:txBody>
      </p:sp>
      <p:sp>
        <p:nvSpPr>
          <p:cNvPr id="3" name="Subtitle 2"/>
          <p:cNvSpPr>
            <a:spLocks noGrp="1"/>
          </p:cNvSpPr>
          <p:nvPr>
            <p:ph type="subTitle" idx="1"/>
          </p:nvPr>
        </p:nvSpPr>
        <p:spPr/>
        <p:txBody>
          <a:bodyPr/>
          <a:lstStyle/>
          <a:p>
            <a:r>
              <a:rPr lang="en-US" dirty="0" smtClean="0"/>
              <a:t>Group A</a:t>
            </a:r>
            <a:endParaRPr lang="en-US" dirty="0"/>
          </a:p>
        </p:txBody>
      </p:sp>
    </p:spTree>
    <p:extLst>
      <p:ext uri="{BB962C8B-B14F-4D97-AF65-F5344CB8AC3E}">
        <p14:creationId xmlns:p14="http://schemas.microsoft.com/office/powerpoint/2010/main" val="7564649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3733800" cy="1524000"/>
          </a:xfrm>
        </p:spPr>
        <p:txBody>
          <a:bodyPr>
            <a:noAutofit/>
          </a:bodyPr>
          <a:lstStyle/>
          <a:p>
            <a:r>
              <a:rPr lang="en-US" sz="3200" dirty="0" smtClean="0"/>
              <a:t>How to give an after dinner speech.</a:t>
            </a:r>
            <a:endParaRPr lang="en-US" sz="32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921545987"/>
              </p:ext>
            </p:extLst>
          </p:nvPr>
        </p:nvGraphicFramePr>
        <p:xfrm>
          <a:off x="4572000" y="609600"/>
          <a:ext cx="3886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52400" y="5434568"/>
            <a:ext cx="3505200" cy="369332"/>
          </a:xfrm>
          <a:prstGeom prst="rect">
            <a:avLst/>
          </a:prstGeom>
          <a:noFill/>
        </p:spPr>
        <p:txBody>
          <a:bodyPr wrap="square" rtlCol="0">
            <a:spAutoFit/>
          </a:bodyPr>
          <a:lstStyle/>
          <a:p>
            <a:r>
              <a:rPr lang="en-US" dirty="0" smtClean="0"/>
              <a:t>Speech-Topics-Today.com</a:t>
            </a:r>
            <a:endParaRPr lang="en-US" dirty="0"/>
          </a:p>
        </p:txBody>
      </p:sp>
    </p:spTree>
    <p:extLst>
      <p:ext uri="{BB962C8B-B14F-4D97-AF65-F5344CB8AC3E}">
        <p14:creationId xmlns:p14="http://schemas.microsoft.com/office/powerpoint/2010/main" val="35518436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graphicEl>
                                              <a:dgm id="{4A211BB0-F835-4E86-B266-18691425E5E9}"/>
                                            </p:graphicEl>
                                          </p:spTgt>
                                        </p:tgtEl>
                                        <p:attrNameLst>
                                          <p:attrName>style.visibility</p:attrName>
                                        </p:attrNameLst>
                                      </p:cBhvr>
                                      <p:to>
                                        <p:strVal val="visible"/>
                                      </p:to>
                                    </p:set>
                                    <p:animEffect transition="in" filter="circle(out)">
                                      <p:cBhvr>
                                        <p:cTn id="7" dur="750"/>
                                        <p:tgtEl>
                                          <p:spTgt spid="4">
                                            <p:graphicEl>
                                              <a:dgm id="{4A211BB0-F835-4E86-B266-18691425E5E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graphicEl>
                                              <a:dgm id="{C2B51BD5-5A4F-4365-A76C-D59BBBE62C86}"/>
                                            </p:graphicEl>
                                          </p:spTgt>
                                        </p:tgtEl>
                                        <p:attrNameLst>
                                          <p:attrName>style.visibility</p:attrName>
                                        </p:attrNameLst>
                                      </p:cBhvr>
                                      <p:to>
                                        <p:strVal val="visible"/>
                                      </p:to>
                                    </p:set>
                                    <p:animEffect transition="in" filter="circle(out)">
                                      <p:cBhvr>
                                        <p:cTn id="12" dur="750"/>
                                        <p:tgtEl>
                                          <p:spTgt spid="4">
                                            <p:graphicEl>
                                              <a:dgm id="{C2B51BD5-5A4F-4365-A76C-D59BBBE62C8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4">
                                            <p:graphicEl>
                                              <a:dgm id="{73A91614-9B3D-43BA-AA9F-AEAC86EAE993}"/>
                                            </p:graphicEl>
                                          </p:spTgt>
                                        </p:tgtEl>
                                        <p:attrNameLst>
                                          <p:attrName>style.visibility</p:attrName>
                                        </p:attrNameLst>
                                      </p:cBhvr>
                                      <p:to>
                                        <p:strVal val="visible"/>
                                      </p:to>
                                    </p:set>
                                    <p:animEffect transition="in" filter="circle(out)">
                                      <p:cBhvr>
                                        <p:cTn id="17" dur="750"/>
                                        <p:tgtEl>
                                          <p:spTgt spid="4">
                                            <p:graphicEl>
                                              <a:dgm id="{73A91614-9B3D-43BA-AA9F-AEAC86EAE99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4">
                                            <p:graphicEl>
                                              <a:dgm id="{F0A5EA68-263D-4FB7-B774-F68EEBE0AB0A}"/>
                                            </p:graphicEl>
                                          </p:spTgt>
                                        </p:tgtEl>
                                        <p:attrNameLst>
                                          <p:attrName>style.visibility</p:attrName>
                                        </p:attrNameLst>
                                      </p:cBhvr>
                                      <p:to>
                                        <p:strVal val="visible"/>
                                      </p:to>
                                    </p:set>
                                    <p:animEffect transition="in" filter="circle(out)">
                                      <p:cBhvr>
                                        <p:cTn id="22" dur="750"/>
                                        <p:tgtEl>
                                          <p:spTgt spid="4">
                                            <p:graphicEl>
                                              <a:dgm id="{F0A5EA68-263D-4FB7-B774-F68EEBE0AB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533400"/>
            <a:ext cx="4654285" cy="4953000"/>
            <a:chOff x="76200" y="1143000"/>
            <a:chExt cx="4730485" cy="4602480"/>
          </a:xfrm>
        </p:grpSpPr>
        <p:sp>
          <p:nvSpPr>
            <p:cNvPr id="7" name="Freeform 6"/>
            <p:cNvSpPr/>
            <p:nvPr/>
          </p:nvSpPr>
          <p:spPr>
            <a:xfrm>
              <a:off x="152400" y="1143000"/>
              <a:ext cx="3803912" cy="2133600"/>
            </a:xfrm>
            <a:custGeom>
              <a:avLst/>
              <a:gdLst>
                <a:gd name="connsiteX0" fmla="*/ 0 w 3956312"/>
                <a:gd name="connsiteY0" fmla="*/ 0 h 2240280"/>
                <a:gd name="connsiteX1" fmla="*/ 3956312 w 3956312"/>
                <a:gd name="connsiteY1" fmla="*/ 0 h 2240280"/>
                <a:gd name="connsiteX2" fmla="*/ 3956312 w 3956312"/>
                <a:gd name="connsiteY2" fmla="*/ 2240280 h 2240280"/>
                <a:gd name="connsiteX3" fmla="*/ 0 w 3956312"/>
                <a:gd name="connsiteY3" fmla="*/ 2240280 h 2240280"/>
                <a:gd name="connsiteX4" fmla="*/ 0 w 3956312"/>
                <a:gd name="connsiteY4" fmla="*/ 0 h 2240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6312" h="2240280">
                  <a:moveTo>
                    <a:pt x="0" y="0"/>
                  </a:moveTo>
                  <a:lnTo>
                    <a:pt x="3956312" y="0"/>
                  </a:lnTo>
                  <a:lnTo>
                    <a:pt x="3956312" y="2240280"/>
                  </a:lnTo>
                  <a:lnTo>
                    <a:pt x="0" y="22402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6032" tIns="256032" rIns="256032" bIns="256032" numCol="1" spcCol="1270" anchor="ctr" anchorCtr="0">
              <a:noAutofit/>
            </a:bodyPr>
            <a:lstStyle/>
            <a:p>
              <a:pPr lvl="0" algn="l" defTabSz="1600200">
                <a:lnSpc>
                  <a:spcPct val="90000"/>
                </a:lnSpc>
                <a:spcBef>
                  <a:spcPct val="0"/>
                </a:spcBef>
                <a:spcAft>
                  <a:spcPct val="35000"/>
                </a:spcAft>
              </a:pPr>
              <a:r>
                <a:rPr lang="en-US" sz="2800" b="1" kern="1200" dirty="0" smtClean="0">
                  <a:ln>
                    <a:solidFill>
                      <a:schemeClr val="bg1"/>
                    </a:solidFill>
                  </a:ln>
                  <a:solidFill>
                    <a:schemeClr val="accent3"/>
                  </a:solidFill>
                  <a:effectLst>
                    <a:outerShdw blurRad="38100" dist="38100" dir="2700000" algn="tl">
                      <a:srgbClr val="000000">
                        <a:alpha val="43137"/>
                      </a:srgbClr>
                    </a:outerShdw>
                  </a:effectLst>
                </a:rPr>
                <a:t>Where?</a:t>
              </a:r>
              <a:endParaRPr lang="en-US" sz="2800" b="1" kern="1200" dirty="0">
                <a:ln>
                  <a:solidFill>
                    <a:schemeClr val="bg1"/>
                  </a:solidFill>
                </a:ln>
                <a:solidFill>
                  <a:schemeClr val="accent3"/>
                </a:solidFill>
                <a:effectLst>
                  <a:outerShdw blurRad="38100" dist="38100" dir="2700000" algn="tl">
                    <a:srgbClr val="000000">
                      <a:alpha val="43137"/>
                    </a:srgbClr>
                  </a:outerShdw>
                </a:effectLst>
              </a:endParaRPr>
            </a:p>
            <a:p>
              <a:pPr marL="342900" indent="-342900">
                <a:lnSpc>
                  <a:spcPct val="90000"/>
                </a:lnSpc>
                <a:spcBef>
                  <a:spcPct val="0"/>
                </a:spcBef>
                <a:spcAft>
                  <a:spcPts val="600"/>
                </a:spcAft>
                <a:buBlip>
                  <a:blip r:embed="rId3"/>
                </a:buBlip>
              </a:pPr>
              <a:r>
                <a:rPr lang="en-US" sz="2000" dirty="0" smtClean="0">
                  <a:solidFill>
                    <a:schemeClr val="tx1"/>
                  </a:solidFill>
                  <a:effectLst>
                    <a:outerShdw blurRad="38100" dist="38100" dir="2700000" algn="tl">
                      <a:srgbClr val="000000">
                        <a:alpha val="43137"/>
                      </a:srgbClr>
                    </a:outerShdw>
                  </a:effectLst>
                  <a:latin typeface="Times New Roman"/>
                  <a:cs typeface="Times New Roman"/>
                </a:rPr>
                <a:t>Breakfast meeting.</a:t>
              </a:r>
              <a:endParaRPr lang="en-US" sz="2000" dirty="0">
                <a:solidFill>
                  <a:schemeClr val="tx1"/>
                </a:solidFill>
                <a:effectLst>
                  <a:outerShdw blurRad="38100" dist="38100" dir="2700000" algn="tl">
                    <a:srgbClr val="000000">
                      <a:alpha val="43137"/>
                    </a:srgbClr>
                  </a:outerShdw>
                </a:effectLst>
                <a:latin typeface="Times New Roman"/>
                <a:cs typeface="Times New Roman"/>
              </a:endParaRPr>
            </a:p>
            <a:p>
              <a:pPr marL="342900" indent="-342900">
                <a:lnSpc>
                  <a:spcPct val="90000"/>
                </a:lnSpc>
                <a:spcBef>
                  <a:spcPct val="0"/>
                </a:spcBef>
                <a:spcAft>
                  <a:spcPts val="600"/>
                </a:spcAft>
                <a:buBlip>
                  <a:blip r:embed="rId3"/>
                </a:buBlip>
              </a:pPr>
              <a:r>
                <a:rPr lang="en-US" sz="2000" dirty="0" smtClean="0">
                  <a:solidFill>
                    <a:schemeClr val="tx1"/>
                  </a:solidFill>
                  <a:effectLst>
                    <a:outerShdw blurRad="38100" dist="38100" dir="2700000" algn="tl">
                      <a:srgbClr val="000000">
                        <a:alpha val="43137"/>
                      </a:srgbClr>
                    </a:outerShdw>
                  </a:effectLst>
                  <a:latin typeface="Times New Roman"/>
                  <a:cs typeface="Times New Roman"/>
                </a:rPr>
                <a:t>Wedding.</a:t>
              </a:r>
              <a:endParaRPr lang="en-US" sz="2000" dirty="0">
                <a:solidFill>
                  <a:schemeClr val="tx1"/>
                </a:solidFill>
                <a:effectLst>
                  <a:outerShdw blurRad="38100" dist="38100" dir="2700000" algn="tl">
                    <a:srgbClr val="000000">
                      <a:alpha val="43137"/>
                    </a:srgbClr>
                  </a:outerShdw>
                </a:effectLst>
                <a:latin typeface="Times New Roman"/>
                <a:cs typeface="Times New Roman"/>
              </a:endParaRPr>
            </a:p>
            <a:p>
              <a:pPr marL="342900" indent="-342900">
                <a:lnSpc>
                  <a:spcPct val="90000"/>
                </a:lnSpc>
                <a:spcBef>
                  <a:spcPct val="0"/>
                </a:spcBef>
                <a:spcAft>
                  <a:spcPts val="600"/>
                </a:spcAft>
                <a:buBlip>
                  <a:blip r:embed="rId3"/>
                </a:buBlip>
              </a:pPr>
              <a:r>
                <a:rPr lang="en-US" sz="2000" dirty="0" smtClean="0">
                  <a:solidFill>
                    <a:schemeClr val="tx1"/>
                  </a:solidFill>
                  <a:effectLst>
                    <a:outerShdw blurRad="38100" dist="38100" dir="2700000" algn="tl">
                      <a:srgbClr val="000000">
                        <a:alpha val="43137"/>
                      </a:srgbClr>
                    </a:outerShdw>
                  </a:effectLst>
                  <a:latin typeface="Times New Roman"/>
                  <a:cs typeface="Times New Roman"/>
                </a:rPr>
                <a:t>College.</a:t>
              </a:r>
            </a:p>
            <a:p>
              <a:pPr marL="342900" indent="-342900">
                <a:lnSpc>
                  <a:spcPct val="90000"/>
                </a:lnSpc>
                <a:spcBef>
                  <a:spcPct val="0"/>
                </a:spcBef>
                <a:spcAft>
                  <a:spcPts val="600"/>
                </a:spcAft>
                <a:buBlip>
                  <a:blip r:embed="rId3"/>
                </a:buBlip>
              </a:pPr>
              <a:r>
                <a:rPr lang="en-US" sz="2000" dirty="0" smtClean="0">
                  <a:solidFill>
                    <a:schemeClr val="tx1"/>
                  </a:solidFill>
                  <a:effectLst>
                    <a:outerShdw blurRad="38100" dist="38100" dir="2700000" algn="tl">
                      <a:srgbClr val="000000">
                        <a:alpha val="43137"/>
                      </a:srgbClr>
                    </a:outerShdw>
                  </a:effectLst>
                  <a:latin typeface="Times New Roman"/>
                  <a:cs typeface="Times New Roman"/>
                </a:rPr>
                <a:t>Birthday.</a:t>
              </a:r>
            </a:p>
            <a:p>
              <a:pPr marL="342900" indent="-342900">
                <a:lnSpc>
                  <a:spcPct val="90000"/>
                </a:lnSpc>
                <a:spcBef>
                  <a:spcPct val="0"/>
                </a:spcBef>
                <a:spcAft>
                  <a:spcPts val="600"/>
                </a:spcAft>
                <a:buBlip>
                  <a:blip r:embed="rId3"/>
                </a:buBlip>
              </a:pPr>
              <a:r>
                <a:rPr lang="en-US" sz="2000" dirty="0" smtClean="0">
                  <a:solidFill>
                    <a:schemeClr val="tx1"/>
                  </a:solidFill>
                  <a:effectLst>
                    <a:outerShdw blurRad="38100" dist="38100" dir="2700000" algn="tl">
                      <a:srgbClr val="000000">
                        <a:alpha val="43137"/>
                      </a:srgbClr>
                    </a:outerShdw>
                  </a:effectLst>
                  <a:latin typeface="Times New Roman"/>
                  <a:cs typeface="Times New Roman"/>
                </a:rPr>
                <a:t>Casual affairs.</a:t>
              </a:r>
              <a:endParaRPr lang="en-US" sz="2000" kern="1200" dirty="0">
                <a:solidFill>
                  <a:schemeClr val="tx1"/>
                </a:solidFill>
                <a:effectLst>
                  <a:outerShdw blurRad="38100" dist="38100" dir="2700000" algn="tl">
                    <a:srgbClr val="000000">
                      <a:alpha val="43137"/>
                    </a:srgbClr>
                  </a:outerShdw>
                </a:effectLst>
                <a:latin typeface="Times New Roman"/>
                <a:cs typeface="Times New Roman"/>
              </a:endParaRPr>
            </a:p>
          </p:txBody>
        </p:sp>
        <p:sp>
          <p:nvSpPr>
            <p:cNvPr id="9" name="Freeform 8"/>
            <p:cNvSpPr/>
            <p:nvPr/>
          </p:nvSpPr>
          <p:spPr>
            <a:xfrm>
              <a:off x="76200" y="3505200"/>
              <a:ext cx="4730485" cy="2240280"/>
            </a:xfrm>
            <a:custGeom>
              <a:avLst/>
              <a:gdLst>
                <a:gd name="connsiteX0" fmla="*/ 0 w 4730485"/>
                <a:gd name="connsiteY0" fmla="*/ 0 h 2240280"/>
                <a:gd name="connsiteX1" fmla="*/ 4730485 w 4730485"/>
                <a:gd name="connsiteY1" fmla="*/ 0 h 2240280"/>
                <a:gd name="connsiteX2" fmla="*/ 4730485 w 4730485"/>
                <a:gd name="connsiteY2" fmla="*/ 2240280 h 2240280"/>
                <a:gd name="connsiteX3" fmla="*/ 0 w 4730485"/>
                <a:gd name="connsiteY3" fmla="*/ 2240280 h 2240280"/>
                <a:gd name="connsiteX4" fmla="*/ 0 w 4730485"/>
                <a:gd name="connsiteY4" fmla="*/ 0 h 2240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0485" h="2240280">
                  <a:moveTo>
                    <a:pt x="0" y="0"/>
                  </a:moveTo>
                  <a:lnTo>
                    <a:pt x="4730485" y="0"/>
                  </a:lnTo>
                  <a:lnTo>
                    <a:pt x="4730485" y="2240280"/>
                  </a:lnTo>
                  <a:lnTo>
                    <a:pt x="0" y="22402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6032" tIns="256032" rIns="256032" bIns="256032" numCol="1" spcCol="1270" anchor="ctr" anchorCtr="0">
              <a:noAutofit/>
            </a:bodyPr>
            <a:lstStyle/>
            <a:p>
              <a:pPr lvl="0" algn="l" defTabSz="1600200">
                <a:lnSpc>
                  <a:spcPct val="90000"/>
                </a:lnSpc>
                <a:spcBef>
                  <a:spcPct val="0"/>
                </a:spcBef>
                <a:spcAft>
                  <a:spcPct val="35000"/>
                </a:spcAft>
              </a:pPr>
              <a:r>
                <a:rPr lang="en-US" sz="2800" b="1" kern="1200" dirty="0" smtClean="0">
                  <a:ln>
                    <a:solidFill>
                      <a:schemeClr val="bg1"/>
                    </a:solidFill>
                  </a:ln>
                  <a:solidFill>
                    <a:schemeClr val="accent3"/>
                  </a:solidFill>
                  <a:effectLst>
                    <a:outerShdw blurRad="38100" dist="38100" dir="2700000" algn="tl">
                      <a:srgbClr val="000000">
                        <a:alpha val="43137"/>
                      </a:srgbClr>
                    </a:outerShdw>
                  </a:effectLst>
                  <a:latin typeface="Times New Roman"/>
                  <a:cs typeface="Times New Roman"/>
                </a:rPr>
                <a:t>Purpose?</a:t>
              </a:r>
              <a:endParaRPr lang="en-US" sz="2800" b="1" kern="1200" dirty="0">
                <a:ln>
                  <a:solidFill>
                    <a:schemeClr val="bg1"/>
                  </a:solidFill>
                </a:ln>
                <a:solidFill>
                  <a:schemeClr val="accent3"/>
                </a:solidFill>
                <a:effectLst>
                  <a:outerShdw blurRad="38100" dist="38100" dir="2700000" algn="tl">
                    <a:srgbClr val="000000">
                      <a:alpha val="43137"/>
                    </a:srgbClr>
                  </a:outerShdw>
                </a:effectLst>
                <a:latin typeface="Times New Roman"/>
                <a:cs typeface="Times New Roman"/>
              </a:endParaRPr>
            </a:p>
            <a:p>
              <a:pPr marL="342900" lvl="0" indent="-342900">
                <a:spcAft>
                  <a:spcPts val="600"/>
                </a:spcAft>
                <a:buBlip>
                  <a:blip r:embed="rId3"/>
                </a:buBlip>
              </a:pPr>
              <a:r>
                <a:rPr lang="en-US" sz="2000" dirty="0">
                  <a:solidFill>
                    <a:prstClr val="white"/>
                  </a:solidFill>
                  <a:effectLst>
                    <a:outerShdw blurRad="38100" dist="38100" dir="2700000" algn="tl">
                      <a:srgbClr val="000000">
                        <a:alpha val="43137"/>
                      </a:srgbClr>
                    </a:outerShdw>
                  </a:effectLst>
                  <a:latin typeface="Times New Roman"/>
                  <a:cs typeface="Times New Roman"/>
                </a:rPr>
                <a:t>To make a thoughtful </a:t>
              </a:r>
              <a:r>
                <a:rPr lang="en-US" sz="2000" dirty="0" smtClean="0">
                  <a:solidFill>
                    <a:prstClr val="white"/>
                  </a:solidFill>
                  <a:effectLst>
                    <a:outerShdw blurRad="38100" dist="38100" dir="2700000" algn="tl">
                      <a:srgbClr val="000000">
                        <a:alpha val="43137"/>
                      </a:srgbClr>
                    </a:outerShdw>
                  </a:effectLst>
                  <a:latin typeface="Times New Roman"/>
                  <a:cs typeface="Times New Roman"/>
                </a:rPr>
                <a:t>point.</a:t>
              </a:r>
            </a:p>
            <a:p>
              <a:pPr marL="342900" lvl="0" indent="-342900">
                <a:spcAft>
                  <a:spcPts val="600"/>
                </a:spcAft>
                <a:buBlip>
                  <a:blip r:embed="rId3"/>
                </a:buBlip>
              </a:pPr>
              <a:r>
                <a:rPr lang="en-US" sz="2000" dirty="0">
                  <a:solidFill>
                    <a:prstClr val="white"/>
                  </a:solidFill>
                  <a:effectLst>
                    <a:outerShdw blurRad="38100" dist="38100" dir="2700000" algn="tl">
                      <a:srgbClr val="000000">
                        <a:alpha val="43137"/>
                      </a:srgbClr>
                    </a:outerShdw>
                  </a:effectLst>
                  <a:latin typeface="Times New Roman"/>
                  <a:cs typeface="Times New Roman"/>
                </a:rPr>
                <a:t>Built team </a:t>
              </a:r>
              <a:r>
                <a:rPr lang="en-US" sz="2000" dirty="0" smtClean="0">
                  <a:solidFill>
                    <a:prstClr val="white"/>
                  </a:solidFill>
                  <a:effectLst>
                    <a:outerShdw blurRad="38100" dist="38100" dir="2700000" algn="tl">
                      <a:srgbClr val="000000">
                        <a:alpha val="43137"/>
                      </a:srgbClr>
                    </a:outerShdw>
                  </a:effectLst>
                  <a:latin typeface="Times New Roman"/>
                  <a:cs typeface="Times New Roman"/>
                </a:rPr>
                <a:t>spirit.</a:t>
              </a:r>
              <a:endParaRPr lang="en-US" sz="2000" dirty="0">
                <a:solidFill>
                  <a:prstClr val="white"/>
                </a:solidFill>
                <a:effectLst>
                  <a:outerShdw blurRad="38100" dist="38100" dir="2700000" algn="tl">
                    <a:srgbClr val="000000">
                      <a:alpha val="43137"/>
                    </a:srgbClr>
                  </a:outerShdw>
                </a:effectLst>
                <a:latin typeface="Times New Roman"/>
                <a:cs typeface="Times New Roman"/>
              </a:endParaRPr>
            </a:p>
            <a:p>
              <a:pPr marL="342900" lvl="0" indent="-342900">
                <a:spcAft>
                  <a:spcPts val="600"/>
                </a:spcAft>
                <a:buBlip>
                  <a:blip r:embed="rId3"/>
                </a:buBlip>
              </a:pPr>
              <a:r>
                <a:rPr lang="en-US" sz="2000" dirty="0" smtClean="0">
                  <a:solidFill>
                    <a:prstClr val="white"/>
                  </a:solidFill>
                  <a:effectLst>
                    <a:outerShdw blurRad="38100" dist="38100" dir="2700000" algn="tl">
                      <a:srgbClr val="000000">
                        <a:alpha val="43137"/>
                      </a:srgbClr>
                    </a:outerShdw>
                  </a:effectLst>
                  <a:latin typeface="Times New Roman"/>
                  <a:cs typeface="Times New Roman"/>
                </a:rPr>
                <a:t>Help guests </a:t>
              </a:r>
              <a:r>
                <a:rPr lang="en-US" sz="2000" dirty="0">
                  <a:solidFill>
                    <a:prstClr val="white"/>
                  </a:solidFill>
                  <a:effectLst>
                    <a:outerShdw blurRad="38100" dist="38100" dir="2700000" algn="tl">
                      <a:srgbClr val="000000">
                        <a:alpha val="43137"/>
                      </a:srgbClr>
                    </a:outerShdw>
                  </a:effectLst>
                  <a:latin typeface="Times New Roman"/>
                  <a:cs typeface="Times New Roman"/>
                </a:rPr>
                <a:t>enjoy </a:t>
              </a:r>
              <a:r>
                <a:rPr lang="en-US" sz="2000" dirty="0" smtClean="0">
                  <a:solidFill>
                    <a:prstClr val="white"/>
                  </a:solidFill>
                  <a:effectLst>
                    <a:outerShdw blurRad="38100" dist="38100" dir="2700000" algn="tl">
                      <a:srgbClr val="000000">
                        <a:alpha val="43137"/>
                      </a:srgbClr>
                    </a:outerShdw>
                  </a:effectLst>
                  <a:latin typeface="Times New Roman"/>
                  <a:cs typeface="Times New Roman"/>
                </a:rPr>
                <a:t>themselves</a:t>
              </a:r>
              <a:r>
                <a:rPr lang="en-US" sz="2000" dirty="0" smtClean="0">
                  <a:solidFill>
                    <a:prstClr val="white"/>
                  </a:solidFill>
                  <a:effectLst>
                    <a:outerShdw blurRad="38100" dist="38100" dir="2700000" algn="tl">
                      <a:srgbClr val="000000">
                        <a:alpha val="43137"/>
                      </a:srgbClr>
                    </a:outerShdw>
                  </a:effectLst>
                </a:rPr>
                <a:t>.</a:t>
              </a:r>
              <a:endParaRPr lang="en-US" sz="2000" dirty="0">
                <a:solidFill>
                  <a:prstClr val="white"/>
                </a:solidFill>
                <a:effectLst>
                  <a:outerShdw blurRad="38100" dist="38100" dir="2700000" algn="tl">
                    <a:srgbClr val="000000">
                      <a:alpha val="43137"/>
                    </a:srgbClr>
                  </a:outerShdw>
                </a:effectLst>
              </a:endParaRPr>
            </a:p>
          </p:txBody>
        </p:sp>
      </p:grpSp>
      <p:pic>
        <p:nvPicPr>
          <p:cNvPr id="10" name="Picture 9"/>
          <p:cNvPicPr>
            <a:picLocks noChangeAspect="1"/>
          </p:cNvPicPr>
          <p:nvPr/>
        </p:nvPicPr>
        <p:blipFill>
          <a:blip r:embed="rId4"/>
          <a:stretch>
            <a:fillRect/>
          </a:stretch>
        </p:blipFill>
        <p:spPr>
          <a:xfrm>
            <a:off x="4267200" y="1828800"/>
            <a:ext cx="4583459" cy="3048000"/>
          </a:xfrm>
          <a:prstGeom prst="rect">
            <a:avLst/>
          </a:prstGeom>
        </p:spPr>
      </p:pic>
      <p:sp>
        <p:nvSpPr>
          <p:cNvPr id="11" name="TextBox 10"/>
          <p:cNvSpPr txBox="1"/>
          <p:nvPr/>
        </p:nvSpPr>
        <p:spPr>
          <a:xfrm>
            <a:off x="4953000" y="5224790"/>
            <a:ext cx="3577854" cy="261610"/>
          </a:xfrm>
          <a:prstGeom prst="rect">
            <a:avLst/>
          </a:prstGeom>
          <a:noFill/>
        </p:spPr>
        <p:txBody>
          <a:bodyPr wrap="none" rtlCol="0">
            <a:spAutoFit/>
          </a:bodyPr>
          <a:lstStyle/>
          <a:p>
            <a:r>
              <a:rPr lang="en-US" sz="1100" dirty="0"/>
              <a:t>http://</a:t>
            </a:r>
            <a:r>
              <a:rPr lang="en-US" sz="1100" dirty="0" err="1"/>
              <a:t>img.ehowcdn.com</a:t>
            </a:r>
            <a:r>
              <a:rPr lang="en-US" sz="1100" dirty="0"/>
              <a:t>/article-new/</a:t>
            </a:r>
            <a:r>
              <a:rPr lang="en-US" sz="1100" dirty="0" err="1"/>
              <a:t>ehow</a:t>
            </a:r>
            <a:r>
              <a:rPr lang="en-US" sz="1100" dirty="0"/>
              <a:t>/</a:t>
            </a:r>
            <a:r>
              <a:rPr lang="en-US" sz="1100" dirty="0" smtClean="0"/>
              <a:t>images</a:t>
            </a:r>
            <a:endParaRPr lang="en-US" sz="1100" dirty="0"/>
          </a:p>
        </p:txBody>
      </p:sp>
      <p:sp>
        <p:nvSpPr>
          <p:cNvPr id="8" name="TextBox 7"/>
          <p:cNvSpPr txBox="1"/>
          <p:nvPr/>
        </p:nvSpPr>
        <p:spPr>
          <a:xfrm>
            <a:off x="0" y="5975866"/>
            <a:ext cx="3505200" cy="369332"/>
          </a:xfrm>
          <a:prstGeom prst="rect">
            <a:avLst/>
          </a:prstGeom>
          <a:noFill/>
        </p:spPr>
        <p:txBody>
          <a:bodyPr wrap="square" rtlCol="0">
            <a:spAutoFit/>
          </a:bodyPr>
          <a:lstStyle/>
          <a:p>
            <a:r>
              <a:rPr lang="en-US" dirty="0" smtClean="0"/>
              <a:t>Speech-Topics-Today.com</a:t>
            </a:r>
            <a:endParaRPr lang="en-US" dirty="0"/>
          </a:p>
        </p:txBody>
      </p:sp>
    </p:spTree>
    <p:extLst>
      <p:ext uri="{BB962C8B-B14F-4D97-AF65-F5344CB8AC3E}">
        <p14:creationId xmlns:p14="http://schemas.microsoft.com/office/powerpoint/2010/main" val="2335453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3"/>
          <a:srcRect l="19056" r="19056"/>
          <a:stretch>
            <a:fillRect/>
          </a:stretch>
        </p:blipFill>
        <p:spPr/>
      </p:pic>
      <p:sp>
        <p:nvSpPr>
          <p:cNvPr id="2" name="Title 1"/>
          <p:cNvSpPr>
            <a:spLocks noGrp="1"/>
          </p:cNvSpPr>
          <p:nvPr>
            <p:ph type="title"/>
          </p:nvPr>
        </p:nvSpPr>
        <p:spPr/>
        <p:txBody>
          <a:bodyPr/>
          <a:lstStyle/>
          <a:p>
            <a:r>
              <a:rPr lang="en-US" b="1" u="sng" dirty="0" smtClean="0">
                <a:solidFill>
                  <a:schemeClr val="accent3"/>
                </a:solidFill>
                <a:latin typeface="Times New Roman"/>
                <a:cs typeface="Times New Roman"/>
              </a:rPr>
              <a:t>The Four Golden</a:t>
            </a:r>
            <a:br>
              <a:rPr lang="en-US" b="1" u="sng" dirty="0" smtClean="0">
                <a:solidFill>
                  <a:schemeClr val="accent3"/>
                </a:solidFill>
                <a:latin typeface="Times New Roman"/>
                <a:cs typeface="Times New Roman"/>
              </a:rPr>
            </a:br>
            <a:r>
              <a:rPr lang="en-US" b="1" u="sng" dirty="0" smtClean="0">
                <a:solidFill>
                  <a:schemeClr val="accent3"/>
                </a:solidFill>
                <a:latin typeface="Times New Roman"/>
                <a:cs typeface="Times New Roman"/>
              </a:rPr>
              <a:t>Rules.</a:t>
            </a:r>
            <a:endParaRPr lang="en-US" b="1" u="sng" dirty="0">
              <a:solidFill>
                <a:schemeClr val="accent3"/>
              </a:solidFill>
              <a:latin typeface="Times New Roman"/>
              <a:cs typeface="Times New Roman"/>
            </a:endParaRPr>
          </a:p>
        </p:txBody>
      </p:sp>
      <p:sp>
        <p:nvSpPr>
          <p:cNvPr id="4" name="Text Placeholder 3"/>
          <p:cNvSpPr>
            <a:spLocks noGrp="1"/>
          </p:cNvSpPr>
          <p:nvPr>
            <p:ph type="body" sz="quarter" idx="14"/>
          </p:nvPr>
        </p:nvSpPr>
        <p:spPr/>
        <p:txBody>
          <a:bodyPr>
            <a:normAutofit/>
          </a:bodyPr>
          <a:lstStyle/>
          <a:p>
            <a:r>
              <a:rPr lang="en-US" sz="2000" dirty="0" smtClean="0">
                <a:latin typeface="Times New Roman"/>
                <a:cs typeface="Times New Roman"/>
              </a:rPr>
              <a:t>Offer something to think about.</a:t>
            </a:r>
          </a:p>
          <a:p>
            <a:r>
              <a:rPr lang="en-US" sz="2000" dirty="0" smtClean="0">
                <a:latin typeface="Times New Roman"/>
                <a:cs typeface="Times New Roman"/>
              </a:rPr>
              <a:t>Recognize Audience.</a:t>
            </a:r>
          </a:p>
          <a:p>
            <a:r>
              <a:rPr lang="en-US" sz="2000" dirty="0" smtClean="0">
                <a:latin typeface="Times New Roman"/>
                <a:cs typeface="Times New Roman"/>
              </a:rPr>
              <a:t>Recognize topic.</a:t>
            </a:r>
          </a:p>
          <a:p>
            <a:r>
              <a:rPr lang="en-US" sz="2000" dirty="0" smtClean="0">
                <a:latin typeface="Times New Roman"/>
                <a:cs typeface="Times New Roman"/>
              </a:rPr>
              <a:t>Use humor.</a:t>
            </a:r>
          </a:p>
        </p:txBody>
      </p:sp>
      <p:sp>
        <p:nvSpPr>
          <p:cNvPr id="12" name="TextBox 11"/>
          <p:cNvSpPr txBox="1"/>
          <p:nvPr/>
        </p:nvSpPr>
        <p:spPr>
          <a:xfrm>
            <a:off x="5181600" y="6596390"/>
            <a:ext cx="3421016" cy="261610"/>
          </a:xfrm>
          <a:prstGeom prst="rect">
            <a:avLst/>
          </a:prstGeom>
          <a:noFill/>
        </p:spPr>
        <p:txBody>
          <a:bodyPr wrap="none" rtlCol="0">
            <a:spAutoFit/>
          </a:bodyPr>
          <a:lstStyle/>
          <a:p>
            <a:r>
              <a:rPr lang="en-US" sz="1100" dirty="0"/>
              <a:t>http://</a:t>
            </a:r>
            <a:r>
              <a:rPr lang="en-US" sz="1100" dirty="0" err="1"/>
              <a:t>www.surrey.ac.uk</a:t>
            </a:r>
            <a:r>
              <a:rPr lang="en-US" sz="1100" dirty="0"/>
              <a:t>/</a:t>
            </a:r>
            <a:r>
              <a:rPr lang="en-US" sz="1100" dirty="0" err="1"/>
              <a:t>cee</a:t>
            </a:r>
            <a:r>
              <a:rPr lang="en-US" sz="1100" dirty="0"/>
              <a:t>/images/</a:t>
            </a:r>
            <a:r>
              <a:rPr lang="en-US" sz="1100" dirty="0" smtClean="0"/>
              <a:t>29030_civil</a:t>
            </a:r>
            <a:endParaRPr lang="en-US" sz="1100" dirty="0"/>
          </a:p>
        </p:txBody>
      </p:sp>
      <p:sp>
        <p:nvSpPr>
          <p:cNvPr id="6" name="TextBox 5"/>
          <p:cNvSpPr txBox="1"/>
          <p:nvPr/>
        </p:nvSpPr>
        <p:spPr>
          <a:xfrm>
            <a:off x="127000" y="5791200"/>
            <a:ext cx="3505200" cy="369332"/>
          </a:xfrm>
          <a:prstGeom prst="rect">
            <a:avLst/>
          </a:prstGeom>
          <a:noFill/>
        </p:spPr>
        <p:txBody>
          <a:bodyPr wrap="square" rtlCol="0">
            <a:spAutoFit/>
          </a:bodyPr>
          <a:lstStyle/>
          <a:p>
            <a:r>
              <a:rPr lang="en-US" dirty="0" smtClean="0">
                <a:solidFill>
                  <a:schemeClr val="bg1"/>
                </a:solidFill>
              </a:rPr>
              <a:t>Speech-Topics-Today.com</a:t>
            </a:r>
            <a:endParaRPr lang="en-US" dirty="0">
              <a:solidFill>
                <a:schemeClr val="bg1"/>
              </a:solidFill>
            </a:endParaRPr>
          </a:p>
        </p:txBody>
      </p:sp>
    </p:spTree>
    <p:extLst>
      <p:ext uri="{BB962C8B-B14F-4D97-AF65-F5344CB8AC3E}">
        <p14:creationId xmlns:p14="http://schemas.microsoft.com/office/powerpoint/2010/main" val="21596950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srcRect l="19632" r="19632"/>
          <a:stretch>
            <a:fillRect/>
          </a:stretch>
        </p:blipFill>
        <p:spPr>
          <a:xfrm>
            <a:off x="2514600" y="1219200"/>
            <a:ext cx="3886200" cy="4191000"/>
          </a:xfrm>
        </p:spPr>
      </p:pic>
      <p:sp>
        <p:nvSpPr>
          <p:cNvPr id="3" name="Title 2"/>
          <p:cNvSpPr>
            <a:spLocks noGrp="1"/>
          </p:cNvSpPr>
          <p:nvPr>
            <p:ph type="title"/>
          </p:nvPr>
        </p:nvSpPr>
        <p:spPr>
          <a:xfrm>
            <a:off x="3352800" y="5926667"/>
            <a:ext cx="3383280" cy="914400"/>
          </a:xfrm>
        </p:spPr>
        <p:txBody>
          <a:bodyPr/>
          <a:lstStyle/>
          <a:p>
            <a:endParaRPr lang="en-US" dirty="0"/>
          </a:p>
        </p:txBody>
      </p:sp>
      <p:sp>
        <p:nvSpPr>
          <p:cNvPr id="4" name="Text Placeholder 3"/>
          <p:cNvSpPr>
            <a:spLocks noGrp="1"/>
          </p:cNvSpPr>
          <p:nvPr>
            <p:ph type="body" sz="quarter" idx="14"/>
          </p:nvPr>
        </p:nvSpPr>
        <p:spPr>
          <a:xfrm rot="10800000" flipV="1">
            <a:off x="1905000" y="0"/>
            <a:ext cx="5343144" cy="1066800"/>
          </a:xfrm>
        </p:spPr>
        <p:txBody>
          <a:bodyPr>
            <a:normAutofit/>
          </a:bodyPr>
          <a:lstStyle/>
          <a:p>
            <a:pPr algn="ctr"/>
            <a:r>
              <a:rPr lang="en-US" sz="3200" b="1" dirty="0" smtClean="0">
                <a:latin typeface="Apple Chancery"/>
                <a:cs typeface="Apple Chancery"/>
              </a:rPr>
              <a:t>Kellogg's </a:t>
            </a:r>
            <a:br>
              <a:rPr lang="en-US" sz="3200" b="1" dirty="0" smtClean="0">
                <a:latin typeface="Apple Chancery"/>
                <a:cs typeface="Apple Chancery"/>
              </a:rPr>
            </a:br>
            <a:r>
              <a:rPr lang="en-US" sz="3200" b="1" dirty="0" smtClean="0">
                <a:latin typeface="Apple Chancery"/>
                <a:cs typeface="Apple Chancery"/>
              </a:rPr>
              <a:t>Annual Breakfast Retreat</a:t>
            </a:r>
            <a:endParaRPr lang="en-US" sz="3200" b="1" dirty="0">
              <a:latin typeface="Apple Chancery"/>
              <a:cs typeface="Apple Chancery"/>
            </a:endParaRPr>
          </a:p>
        </p:txBody>
      </p:sp>
      <p:sp>
        <p:nvSpPr>
          <p:cNvPr id="5" name="Rectangle 4"/>
          <p:cNvSpPr/>
          <p:nvPr/>
        </p:nvSpPr>
        <p:spPr>
          <a:xfrm>
            <a:off x="5181600" y="6476537"/>
            <a:ext cx="3962400" cy="381463"/>
          </a:xfrm>
          <a:prstGeom prst="rect">
            <a:avLst/>
          </a:prstGeom>
        </p:spPr>
        <p:txBody>
          <a:bodyPr wrap="square">
            <a:spAutoFit/>
          </a:bodyPr>
          <a:lstStyle/>
          <a:p>
            <a:r>
              <a:rPr lang="en-US" dirty="0"/>
              <a:t>http://</a:t>
            </a:r>
            <a:r>
              <a:rPr lang="en-US" dirty="0" err="1"/>
              <a:t>blogs.babble.com</a:t>
            </a:r>
            <a:r>
              <a:rPr lang="en-US" dirty="0"/>
              <a:t>/</a:t>
            </a:r>
            <a:r>
              <a:rPr lang="en-US" dirty="0" err="1"/>
              <a:t>strollerderby</a:t>
            </a:r>
            <a:r>
              <a:rPr lang="en-US" dirty="0"/>
              <a:t>/</a:t>
            </a:r>
            <a:r>
              <a:rPr lang="en-US" dirty="0" err="1" smtClean="0"/>
              <a:t>wp</a:t>
            </a:r>
            <a:endParaRPr lang="en-US" dirty="0"/>
          </a:p>
        </p:txBody>
      </p:sp>
    </p:spTree>
    <p:extLst>
      <p:ext uri="{BB962C8B-B14F-4D97-AF65-F5344CB8AC3E}">
        <p14:creationId xmlns:p14="http://schemas.microsoft.com/office/powerpoint/2010/main" val="4112884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52800" y="533400"/>
            <a:ext cx="3383280" cy="914400"/>
          </a:xfrm>
        </p:spPr>
        <p:txBody>
          <a:bodyPr/>
          <a:lstStyle/>
          <a:p>
            <a:r>
              <a:rPr lang="en-US" dirty="0" smtClean="0">
                <a:solidFill>
                  <a:srgbClr val="FFC000"/>
                </a:solidFill>
              </a:rPr>
              <a:t>Conclusion</a:t>
            </a:r>
            <a:endParaRPr lang="en-US" dirty="0">
              <a:solidFill>
                <a:srgbClr val="FFC000"/>
              </a:solidFill>
            </a:endParaRPr>
          </a:p>
        </p:txBody>
      </p:sp>
      <p:sp>
        <p:nvSpPr>
          <p:cNvPr id="5" name="Rectangle 4"/>
          <p:cNvSpPr/>
          <p:nvPr/>
        </p:nvSpPr>
        <p:spPr>
          <a:xfrm>
            <a:off x="1295400" y="1752600"/>
            <a:ext cx="6553200" cy="2354491"/>
          </a:xfrm>
          <a:prstGeom prst="rect">
            <a:avLst/>
          </a:prstGeom>
        </p:spPr>
        <p:txBody>
          <a:bodyPr wrap="square">
            <a:spAutoFit/>
          </a:bodyPr>
          <a:lstStyle/>
          <a:p>
            <a:pPr marL="285750" lvl="0" indent="-285750">
              <a:spcBef>
                <a:spcPts val="700"/>
              </a:spcBef>
              <a:buClr>
                <a:srgbClr val="86CE24"/>
              </a:buClr>
              <a:buSzPct val="85000"/>
              <a:buFont typeface="Arial" pitchFamily="34" charset="0"/>
              <a:buChar char="•"/>
            </a:pPr>
            <a:r>
              <a:rPr lang="en-US" sz="1600" dirty="0">
                <a:solidFill>
                  <a:srgbClr val="FFFFFF"/>
                </a:solidFill>
              </a:rPr>
              <a:t>We have described an after dinner speech</a:t>
            </a:r>
          </a:p>
          <a:p>
            <a:pPr marL="285750" lvl="0" indent="-285750">
              <a:spcBef>
                <a:spcPts val="700"/>
              </a:spcBef>
              <a:buClr>
                <a:srgbClr val="86CE24"/>
              </a:buClr>
              <a:buSzPct val="85000"/>
              <a:buFont typeface="Arial" pitchFamily="34" charset="0"/>
              <a:buChar char="•"/>
            </a:pPr>
            <a:r>
              <a:rPr lang="en-US" sz="1600" dirty="0">
                <a:solidFill>
                  <a:srgbClr val="FFFFFF"/>
                </a:solidFill>
              </a:rPr>
              <a:t>4 Golden Rules </a:t>
            </a:r>
          </a:p>
          <a:p>
            <a:pPr marL="285750" lvl="0" indent="-285750">
              <a:spcBef>
                <a:spcPts val="700"/>
              </a:spcBef>
              <a:buClr>
                <a:srgbClr val="86CE24"/>
              </a:buClr>
              <a:buSzPct val="85000"/>
              <a:buFont typeface="Arial" pitchFamily="34" charset="0"/>
              <a:buChar char="•"/>
            </a:pPr>
            <a:r>
              <a:rPr lang="en-US" sz="1600" dirty="0">
                <a:solidFill>
                  <a:srgbClr val="FFFFFF"/>
                </a:solidFill>
              </a:rPr>
              <a:t>Offer something to think about </a:t>
            </a:r>
          </a:p>
          <a:p>
            <a:pPr marL="285750" lvl="0" indent="-285750">
              <a:spcBef>
                <a:spcPts val="700"/>
              </a:spcBef>
              <a:buClr>
                <a:srgbClr val="86CE24"/>
              </a:buClr>
              <a:buSzPct val="85000"/>
              <a:buFont typeface="Arial" pitchFamily="34" charset="0"/>
              <a:buChar char="•"/>
            </a:pPr>
            <a:r>
              <a:rPr lang="en-US" sz="1600" dirty="0">
                <a:solidFill>
                  <a:srgbClr val="FFFFFF"/>
                </a:solidFill>
              </a:rPr>
              <a:t>Recognize your audience  </a:t>
            </a:r>
          </a:p>
          <a:p>
            <a:pPr marL="285750" lvl="0" indent="-285750">
              <a:spcBef>
                <a:spcPts val="700"/>
              </a:spcBef>
              <a:buClr>
                <a:srgbClr val="86CE24"/>
              </a:buClr>
              <a:buSzPct val="85000"/>
              <a:buFont typeface="Arial" pitchFamily="34" charset="0"/>
              <a:buChar char="•"/>
            </a:pPr>
            <a:r>
              <a:rPr lang="en-US" sz="1600" dirty="0">
                <a:solidFill>
                  <a:srgbClr val="FFFFFF"/>
                </a:solidFill>
              </a:rPr>
              <a:t>Recognize the topic of the dinner</a:t>
            </a:r>
          </a:p>
          <a:p>
            <a:pPr marL="285750" lvl="0" indent="-285750">
              <a:spcBef>
                <a:spcPts val="700"/>
              </a:spcBef>
              <a:buClr>
                <a:srgbClr val="86CE24"/>
              </a:buClr>
              <a:buSzPct val="85000"/>
              <a:buFont typeface="Arial" pitchFamily="34" charset="0"/>
              <a:buChar char="•"/>
            </a:pPr>
            <a:r>
              <a:rPr lang="en-US" sz="1600" dirty="0">
                <a:solidFill>
                  <a:srgbClr val="FFFFFF"/>
                </a:solidFill>
              </a:rPr>
              <a:t>Use humor</a:t>
            </a:r>
          </a:p>
          <a:p>
            <a:pPr marL="285750" lvl="0" indent="-285750">
              <a:spcBef>
                <a:spcPts val="700"/>
              </a:spcBef>
              <a:buClr>
                <a:srgbClr val="86CE24"/>
              </a:buClr>
              <a:buSzPct val="85000"/>
              <a:buFont typeface="Arial" pitchFamily="34" charset="0"/>
              <a:buChar char="•"/>
            </a:pPr>
            <a:r>
              <a:rPr lang="en-US" sz="1600" dirty="0">
                <a:solidFill>
                  <a:srgbClr val="FFFFFF"/>
                </a:solidFill>
              </a:rPr>
              <a:t>REMEMBER have fun </a:t>
            </a:r>
          </a:p>
        </p:txBody>
      </p:sp>
    </p:spTree>
    <p:extLst>
      <p:ext uri="{BB962C8B-B14F-4D97-AF65-F5344CB8AC3E}">
        <p14:creationId xmlns:p14="http://schemas.microsoft.com/office/powerpoint/2010/main" val="191582841"/>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370</TotalTime>
  <Words>409</Words>
  <Application>Microsoft Office PowerPoint</Application>
  <PresentationFormat>On-screen Show (4:3)</PresentationFormat>
  <Paragraphs>57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 Pop</vt:lpstr>
      <vt:lpstr>After Dinner speech</vt:lpstr>
      <vt:lpstr>How to give an after dinner speech.</vt:lpstr>
      <vt:lpstr>PowerPoint Presentation</vt:lpstr>
      <vt:lpstr>The Four Golden Rules.</vt:lpstr>
      <vt:lpstr>PowerPoint Presentation</vt:lpstr>
      <vt:lpstr>Conclusion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Businesses to Start Now!</dc:title>
  <dc:creator>binstructor</dc:creator>
  <cp:lastModifiedBy>binstructor</cp:lastModifiedBy>
  <cp:revision>73</cp:revision>
  <dcterms:created xsi:type="dcterms:W3CDTF">2010-05-28T00:09:10Z</dcterms:created>
  <dcterms:modified xsi:type="dcterms:W3CDTF">2013-07-29T15:56:40Z</dcterms:modified>
</cp:coreProperties>
</file>