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4" r:id="rId2"/>
    <p:sldId id="256" r:id="rId3"/>
    <p:sldId id="273" r:id="rId4"/>
    <p:sldId id="275" r:id="rId5"/>
    <p:sldId id="274" r:id="rId6"/>
    <p:sldId id="276" r:id="rId7"/>
    <p:sldId id="277" r:id="rId8"/>
    <p:sldId id="278" r:id="rId9"/>
    <p:sldId id="279" r:id="rId10"/>
    <p:sldId id="281" r:id="rId11"/>
    <p:sldId id="282" r:id="rId12"/>
    <p:sldId id="283" r:id="rId13"/>
  </p:sldIdLst>
  <p:sldSz cx="9144000" cy="6858000" type="screen4x3"/>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77" autoAdjust="0"/>
  </p:normalViewPr>
  <p:slideViewPr>
    <p:cSldViewPr>
      <p:cViewPr varScale="1">
        <p:scale>
          <a:sx n="64" d="100"/>
          <a:sy n="64" d="100"/>
        </p:scale>
        <p:origin x="-756" y="-108"/>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0C92C48-3A20-4A7B-B90D-D177DE887635}" type="datetimeFigureOut">
              <a:rPr lang="en-US"/>
              <a:pPr>
                <a:defRPr/>
              </a:pPr>
              <a:t>11/14/2011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C5C28D8-798C-4EE3-B72B-6284596DFFD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59CC8F0-0411-4DC5-B0A8-A6FA4136D0CC}"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sz="1100" b="1" u="sng" dirty="0" smtClean="0"/>
              <a:t>NOTES: </a:t>
            </a:r>
            <a:r>
              <a:rPr lang="en-US" sz="1100" dirty="0" smtClean="0"/>
              <a:t>One way to make your message memorable is to use figures of speech to create arresting images. A figure of speech deviates from the ordinary, expected meanings of words to make a description or comparison unique, vivid, and memorable. Common figures of speech include metaphors, similes, and personification.</a:t>
            </a:r>
          </a:p>
          <a:p>
            <a:pPr marL="228600" indent="-228600" eaLnBrk="1" hangingPunct="1">
              <a:buFontTx/>
              <a:buAutoNum type="arabicPeriod"/>
              <a:defRPr/>
            </a:pPr>
            <a:r>
              <a:rPr lang="en-US" sz="1100" dirty="0" smtClean="0"/>
              <a:t>A metaphor is an implied comparison of two things or concepts that are similar in some vital way.  A simile is a more direct comparison that includes the word </a:t>
            </a:r>
            <a:r>
              <a:rPr lang="en-US" sz="1100" i="1" dirty="0" smtClean="0"/>
              <a:t>like or as.</a:t>
            </a:r>
          </a:p>
          <a:p>
            <a:pPr marL="228600" indent="-228600" eaLnBrk="1" hangingPunct="1">
              <a:buFontTx/>
              <a:buAutoNum type="arabicPeriod"/>
              <a:defRPr/>
            </a:pPr>
            <a:r>
              <a:rPr lang="en-US" sz="1100" dirty="0" smtClean="0"/>
              <a:t>Personification is the attribution of human qualities to inanimate things or ideas.</a:t>
            </a:r>
          </a:p>
          <a:p>
            <a:pPr eaLnBrk="1" hangingPunct="1">
              <a:defRPr/>
            </a:pPr>
            <a:r>
              <a:rPr lang="en-US" sz="1100" b="1" dirty="0" smtClean="0"/>
              <a:t>Creating Drama - </a:t>
            </a:r>
            <a:r>
              <a:rPr lang="en-US" sz="1100" dirty="0" smtClean="0"/>
              <a:t>Another way in which you can make phrases and sentences memorable is to use them to create drama in your speech.</a:t>
            </a:r>
          </a:p>
          <a:p>
            <a:pPr marL="228600" indent="-228600" eaLnBrk="1" hangingPunct="1">
              <a:buFontTx/>
              <a:buAutoNum type="arabicPeriod"/>
              <a:defRPr/>
            </a:pPr>
            <a:r>
              <a:rPr lang="en-US" sz="1100" dirty="0" smtClean="0"/>
              <a:t>Use a short sentence to express a vitally important thought.</a:t>
            </a:r>
          </a:p>
          <a:p>
            <a:pPr marL="228600" indent="-228600" eaLnBrk="1" hangingPunct="1">
              <a:buFontTx/>
              <a:buAutoNum type="arabicPeriod"/>
              <a:defRPr/>
            </a:pPr>
            <a:r>
              <a:rPr lang="en-US" sz="1100" dirty="0" smtClean="0"/>
              <a:t>Use omission: Leave out a word or phrase that the audience expects to hear.</a:t>
            </a:r>
          </a:p>
          <a:p>
            <a:pPr marL="228600" indent="-228600" eaLnBrk="1" hangingPunct="1">
              <a:buFontTx/>
              <a:buAutoNum type="arabicPeriod"/>
              <a:defRPr/>
            </a:pPr>
            <a:r>
              <a:rPr lang="en-US" sz="1100" dirty="0" smtClean="0"/>
              <a:t>Use inversion: Reverse the normal word order of a phrase or sentence.</a:t>
            </a:r>
          </a:p>
          <a:p>
            <a:pPr marL="228600" indent="-228600" eaLnBrk="1" hangingPunct="1">
              <a:buFontTx/>
              <a:buAutoNum type="arabicPeriod"/>
              <a:defRPr/>
            </a:pPr>
            <a:r>
              <a:rPr lang="en-US" sz="1100" dirty="0" smtClean="0"/>
              <a:t>Use suspension: Place a key word or phrase at the end of a sentence rather than at the beginning.</a:t>
            </a:r>
          </a:p>
          <a:p>
            <a:pPr marL="228600" indent="-228600" eaLnBrk="1" hangingPunct="1">
              <a:defRPr/>
            </a:pPr>
            <a:r>
              <a:rPr lang="en-US" sz="1100" b="1" dirty="0" smtClean="0"/>
              <a:t>Creating Cadence:</a:t>
            </a:r>
          </a:p>
          <a:p>
            <a:pPr marL="228600" indent="-228600" eaLnBrk="1" hangingPunct="1">
              <a:buFontTx/>
              <a:buAutoNum type="arabicPeriod"/>
              <a:defRPr/>
            </a:pPr>
            <a:r>
              <a:rPr lang="en-US" dirty="0" smtClean="0"/>
              <a:t>Repetition: repetition of a key word or phrase gives rhythm and power to your message and makes it memorable.</a:t>
            </a:r>
          </a:p>
          <a:p>
            <a:pPr marL="228600" indent="-228600" eaLnBrk="1" hangingPunct="1">
              <a:buFontTx/>
              <a:buAutoNum type="arabicPeriod"/>
              <a:defRPr/>
            </a:pPr>
            <a:r>
              <a:rPr lang="en-US" dirty="0" smtClean="0"/>
              <a:t>Whereas repetition refers to using identical words, parallelism refers to using different words but the identical grammatical patterns.</a:t>
            </a:r>
          </a:p>
          <a:p>
            <a:pPr marL="228600" indent="-228600" eaLnBrk="1" hangingPunct="1">
              <a:buFontTx/>
              <a:buAutoNum type="arabicPeriod"/>
              <a:defRPr/>
            </a:pPr>
            <a:r>
              <a:rPr lang="en-US" dirty="0" smtClean="0"/>
              <a:t>The word antithesis means “opposition.” A sentence that uses antithesis has two parts with parallel structures but contrasting meanings.</a:t>
            </a:r>
          </a:p>
          <a:p>
            <a:pPr marL="228600" indent="-228600" eaLnBrk="1" hangingPunct="1">
              <a:buFontTx/>
              <a:buAutoNum type="arabicPeriod"/>
              <a:defRPr/>
            </a:pPr>
            <a:r>
              <a:rPr lang="en-US" dirty="0" smtClean="0"/>
              <a:t>Alliteration is the repetition of a consonant sound (usually an initial consonant) several times in a phrase, clause, or sentence. Alliteration adds cadence to a thought.</a:t>
            </a:r>
            <a:endParaRPr lang="en-US" sz="1100" dirty="0"/>
          </a:p>
        </p:txBody>
      </p:sp>
      <p:sp>
        <p:nvSpPr>
          <p:cNvPr id="4" name="Slide Number Placeholder 3"/>
          <p:cNvSpPr>
            <a:spLocks noGrp="1"/>
          </p:cNvSpPr>
          <p:nvPr>
            <p:ph type="sldNum" sz="quarter" idx="5"/>
          </p:nvPr>
        </p:nvSpPr>
        <p:spPr/>
        <p:txBody>
          <a:bodyPr/>
          <a:lstStyle/>
          <a:p>
            <a:pPr>
              <a:defRPr/>
            </a:pPr>
            <a:fld id="{4CA03BF9-200E-477D-9635-C1460B2D0E6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r>
              <a:rPr lang="en-US" smtClean="0"/>
              <a:t>  How to create figurative images, drama and cadence.</a:t>
            </a:r>
            <a:endParaRPr lang="en-US" b="1" u="sng" smtClean="0"/>
          </a:p>
        </p:txBody>
      </p:sp>
      <p:sp>
        <p:nvSpPr>
          <p:cNvPr id="4" name="Slide Number Placeholder 3"/>
          <p:cNvSpPr>
            <a:spLocks noGrp="1"/>
          </p:cNvSpPr>
          <p:nvPr>
            <p:ph type="sldNum" sz="quarter" idx="5"/>
          </p:nvPr>
        </p:nvSpPr>
        <p:spPr/>
        <p:txBody>
          <a:bodyPr/>
          <a:lstStyle/>
          <a:p>
            <a:pPr>
              <a:defRPr/>
            </a:pPr>
            <a:fld id="{D454565E-5DB3-49A5-A054-A48846DA120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b="1" u="sng" dirty="0" smtClean="0"/>
              <a:t>NOTES: </a:t>
            </a:r>
            <a:r>
              <a:rPr lang="en-US" dirty="0" smtClean="0"/>
              <a:t>Having reviewed ways to add style and interest to the language of your speech, we must now consider how best to put those techniques into practice.</a:t>
            </a:r>
          </a:p>
          <a:p>
            <a:pPr marL="228600" indent="-228600" eaLnBrk="1" hangingPunct="1">
              <a:buFontTx/>
              <a:buAutoNum type="arabicPeriod"/>
              <a:defRPr/>
            </a:pPr>
            <a:r>
              <a:rPr lang="en-US" dirty="0" smtClean="0"/>
              <a:t>Use distinctive stylistic devices sparingly. Even though we have made great claims for the value of style, do not overdo it. Including too much highly stylized language can put the focus on your language rather than on your content.</a:t>
            </a:r>
          </a:p>
          <a:p>
            <a:pPr marL="228600" indent="-228600" eaLnBrk="1" hangingPunct="1">
              <a:buFontTx/>
              <a:buAutoNum type="arabicPeriod"/>
              <a:defRPr/>
            </a:pPr>
            <a:r>
              <a:rPr lang="en-US" dirty="0" smtClean="0"/>
              <a:t>Use stylistic devices at specific points in your speech. Save your use of stylistic devices for times during your speech when you want your audience to remember your key ideas or when you wish to capture their attention. Some kitchen mixers have a “burst of power” switch to help churn through difficult mixing chores with extra force. Think of the stylistic devices that we have reviewed as opportunities to provide a burst of power to your ideas. Use them in your opening sentences, statements of key ideas, and conclusion.</a:t>
            </a:r>
          </a:p>
          <a:p>
            <a:pPr marL="228600" indent="-228600" eaLnBrk="1" hangingPunct="1">
              <a:buFontTx/>
              <a:buAutoNum type="arabicPeriod"/>
              <a:defRPr/>
            </a:pPr>
            <a:r>
              <a:rPr lang="en-US" dirty="0" smtClean="0"/>
              <a:t>Use stylistic devices to economize. When sentences become too long or complex, try to recast them with antithesis or suspension. Also, consider the possibility of omission.</a:t>
            </a:r>
            <a:endParaRPr lang="en-US" b="1" u="sng" dirty="0"/>
          </a:p>
        </p:txBody>
      </p:sp>
      <p:sp>
        <p:nvSpPr>
          <p:cNvPr id="4" name="Slide Number Placeholder 3"/>
          <p:cNvSpPr>
            <a:spLocks noGrp="1"/>
          </p:cNvSpPr>
          <p:nvPr>
            <p:ph type="sldNum" sz="quarter" idx="5"/>
          </p:nvPr>
        </p:nvSpPr>
        <p:spPr/>
        <p:txBody>
          <a:bodyPr/>
          <a:lstStyle/>
          <a:p>
            <a:pPr>
              <a:defRPr/>
            </a:pPr>
            <a:fld id="{4EECFFEC-0203-4D76-BEA6-F75AB1486C75}"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smtClean="0"/>
              <a:t>Chapter Overview:</a:t>
            </a:r>
          </a:p>
          <a:p>
            <a:pPr eaLnBrk="1" hangingPunct="1">
              <a:buFontTx/>
              <a:buChar char="•"/>
            </a:pPr>
            <a:r>
              <a:rPr lang="en-US" smtClean="0"/>
              <a:t>Differentiating Oral and Written Language Styles</a:t>
            </a:r>
          </a:p>
          <a:p>
            <a:pPr eaLnBrk="1" hangingPunct="1">
              <a:buFontTx/>
              <a:buChar char="•"/>
            </a:pPr>
            <a:r>
              <a:rPr lang="en-US" smtClean="0"/>
              <a:t>Using Words Effectively</a:t>
            </a:r>
          </a:p>
          <a:p>
            <a:pPr eaLnBrk="1" hangingPunct="1">
              <a:buFontTx/>
              <a:buChar char="•"/>
            </a:pPr>
            <a:r>
              <a:rPr lang="en-US" smtClean="0"/>
              <a:t>Adapting Your Language Style to Diverse Listeners</a:t>
            </a:r>
          </a:p>
          <a:p>
            <a:pPr eaLnBrk="1" hangingPunct="1">
              <a:buFontTx/>
              <a:buChar char="•"/>
            </a:pPr>
            <a:r>
              <a:rPr lang="en-US" smtClean="0"/>
              <a:t>Crafting Memorable Word Structures</a:t>
            </a:r>
          </a:p>
          <a:p>
            <a:pPr eaLnBrk="1" hangingPunct="1">
              <a:buFontTx/>
              <a:buChar char="•"/>
            </a:pPr>
            <a:r>
              <a:rPr lang="en-US" smtClean="0"/>
              <a:t>Using Memorable Word Structures Effectively</a:t>
            </a:r>
            <a:endParaRPr lang="en-US" b="1" u="sng"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3EB156-21E8-4580-9DCA-F91665450DD9}"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ECF83FD-18B2-4CF6-8A9C-CAB33F959FB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 </a:t>
            </a:r>
            <a:r>
              <a:rPr lang="en-US" smtClean="0"/>
              <a:t>Figure 12.1 Sometimes our word choices are unintentionally amusing.</a:t>
            </a:r>
            <a:endParaRPr lang="en-US" b="1" u="sng" smtClean="0"/>
          </a:p>
        </p:txBody>
      </p:sp>
      <p:sp>
        <p:nvSpPr>
          <p:cNvPr id="4" name="Slide Number Placeholder 3"/>
          <p:cNvSpPr>
            <a:spLocks noGrp="1"/>
          </p:cNvSpPr>
          <p:nvPr>
            <p:ph type="sldNum" sz="quarter" idx="5"/>
          </p:nvPr>
        </p:nvSpPr>
        <p:spPr/>
        <p:txBody>
          <a:bodyPr/>
          <a:lstStyle/>
          <a:p>
            <a:pPr>
              <a:defRPr/>
            </a:pPr>
            <a:fld id="{87842E34-73ED-40EA-BB5D-575B7258ABB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b="1" u="sng" dirty="0" smtClean="0"/>
              <a:t>NOTES:  </a:t>
            </a:r>
            <a:r>
              <a:rPr lang="en-US" dirty="0" smtClean="0"/>
              <a:t>Your instructor has probably told you not to write your speech out word for word. The professor has said this because of the differences between speaking and writing. There are at least three major differences between oral and written language styles:</a:t>
            </a:r>
          </a:p>
          <a:p>
            <a:pPr marL="228600" indent="-228600" eaLnBrk="1" hangingPunct="1">
              <a:buFontTx/>
              <a:buAutoNum type="arabicPeriod"/>
              <a:defRPr/>
            </a:pPr>
            <a:r>
              <a:rPr lang="en-US" dirty="0" smtClean="0"/>
              <a:t>Oral style is more personal than written style. When speaking, you can look your listeners in the eye and talk to them directly. That personal contact affects your speech and your verbal style.</a:t>
            </a:r>
          </a:p>
          <a:p>
            <a:pPr marL="228600" indent="-228600" eaLnBrk="1" hangingPunct="1">
              <a:buFontTx/>
              <a:buAutoNum type="arabicPeriod"/>
              <a:defRPr/>
            </a:pPr>
            <a:r>
              <a:rPr lang="en-US" dirty="0" smtClean="0"/>
              <a:t>Oral style is less formal than written style. Memorized speeches usually sound as if they were written, because the words and phrases are longer, more complex, and more formal than those used by most speakers. Spoken communication, by contrast, is usually less formal, characterized by shorter words and phrases and less complex sentence structures.</a:t>
            </a:r>
          </a:p>
          <a:p>
            <a:pPr marL="228600" indent="-228600" eaLnBrk="1" hangingPunct="1">
              <a:buFontTx/>
              <a:buAutoNum type="arabicPeriod"/>
              <a:defRPr/>
            </a:pPr>
            <a:r>
              <a:rPr lang="en-US" dirty="0" smtClean="0"/>
              <a:t>Oral style is more repetitive than written style. When you don’t understand something that you are reading in a book or an article, you can stop and reread a passage, look up unfamiliar words in the dictionary, or ask someone for help. When you’re listening to a speech, those opportunities usually aren’t available. For this reason, an oral style is and should be more repetitive.</a:t>
            </a:r>
            <a:endParaRPr lang="en-US" b="1" u="sng" dirty="0"/>
          </a:p>
        </p:txBody>
      </p:sp>
      <p:sp>
        <p:nvSpPr>
          <p:cNvPr id="4" name="Slide Number Placeholder 3"/>
          <p:cNvSpPr>
            <a:spLocks noGrp="1"/>
          </p:cNvSpPr>
          <p:nvPr>
            <p:ph type="sldNum" sz="quarter" idx="5"/>
          </p:nvPr>
        </p:nvSpPr>
        <p:spPr/>
        <p:txBody>
          <a:bodyPr/>
          <a:lstStyle/>
          <a:p>
            <a:pPr>
              <a:defRPr/>
            </a:pPr>
            <a:fld id="{A9ACDAA9-3845-47E9-837C-C86D10CE2506}"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1100" b="1" u="sng" dirty="0" smtClean="0"/>
              <a:t>NOTES: </a:t>
            </a:r>
            <a:r>
              <a:rPr lang="en-US" sz="1100" dirty="0" smtClean="0"/>
              <a:t>As a speaker, your challenge is to use words well so that you can communicate your intended message. Ideally, language should be specific and concrete, simple, and correct. </a:t>
            </a:r>
          </a:p>
          <a:p>
            <a:pPr marL="228600" indent="-228600" eaLnBrk="1" hangingPunct="1">
              <a:buFontTx/>
              <a:buAutoNum type="arabicPeriod"/>
              <a:defRPr/>
            </a:pPr>
            <a:r>
              <a:rPr lang="en-US" sz="1100" b="1" dirty="0" smtClean="0"/>
              <a:t>Specific/concrete words: </a:t>
            </a:r>
            <a:r>
              <a:rPr lang="en-US" sz="1100" dirty="0" smtClean="0"/>
              <a:t>Specific words are often concrete words, which appeal to one of our five senses, whereas general words are often abstract words, which refer to ideas or qualities.</a:t>
            </a:r>
          </a:p>
          <a:p>
            <a:pPr marL="228600" indent="-228600" eaLnBrk="1" hangingPunct="1">
              <a:buFontTx/>
              <a:buAutoNum type="arabicPeriod"/>
              <a:defRPr/>
            </a:pPr>
            <a:r>
              <a:rPr lang="en-US" sz="1100" b="1" dirty="0" smtClean="0"/>
              <a:t>Simple words: </a:t>
            </a:r>
            <a:r>
              <a:rPr lang="en-US" sz="1100" dirty="0" smtClean="0"/>
              <a:t>The best language is often the simplest. Your words should be immediately understandable to your listeners. Don’t try to impress them with jargon and pompous language. </a:t>
            </a:r>
          </a:p>
          <a:p>
            <a:pPr marL="228600" indent="-228600" eaLnBrk="1" hangingPunct="1">
              <a:buFontTx/>
              <a:buAutoNum type="arabicPeriod"/>
              <a:defRPr/>
            </a:pPr>
            <a:r>
              <a:rPr lang="en-US" sz="1100" b="1" dirty="0" smtClean="0"/>
              <a:t>Using words correctly:  </a:t>
            </a:r>
            <a:r>
              <a:rPr lang="en-US" sz="1100" dirty="0" smtClean="0"/>
              <a:t>A public speech is not the place to demonstrate your lack of familiarity with English vocabulary and grammar. In fact, your effectiveness with your audience depends in part on your ability to use the English language correctly. If you are unsure of the way to apply a grammatical rule, seek assistance from a good English usage handbook. If you are unsure of a word’s pronunciation or meaning, use a dictionary. Language operates on two levels, and perhaps the greatest challenge to using words correctly is remaining aware of connotations as well as denotations. </a:t>
            </a:r>
            <a:r>
              <a:rPr lang="en-US" sz="1100" b="1" dirty="0" smtClean="0"/>
              <a:t>Denotation. </a:t>
            </a:r>
            <a:r>
              <a:rPr lang="en-US" sz="1100" dirty="0" smtClean="0"/>
              <a:t>The denotation of a word is its literal meaning, the definition that you find in a dictionary. The </a:t>
            </a:r>
            <a:r>
              <a:rPr lang="en-US" sz="1100" b="1" dirty="0" smtClean="0"/>
              <a:t>connotation </a:t>
            </a:r>
            <a:r>
              <a:rPr lang="en-US" sz="1100" dirty="0" smtClean="0"/>
              <a:t>of a word is not usually found in a dictionary but consists of the meaning we associate with the word, based on our past experiences.</a:t>
            </a:r>
          </a:p>
          <a:p>
            <a:pPr marL="228600" indent="-228600" eaLnBrk="1" hangingPunct="1">
              <a:buFontTx/>
              <a:buAutoNum type="arabicPeriod"/>
              <a:defRPr/>
            </a:pPr>
            <a:r>
              <a:rPr lang="en-US" sz="1100" b="1" dirty="0" smtClean="0"/>
              <a:t>Using words concisely: </a:t>
            </a:r>
            <a:r>
              <a:rPr lang="en-US" dirty="0" smtClean="0"/>
              <a:t>Eliminate phrases that add no meaning to your message. Keeping your words concise helps your audience to follow your organization and can enhance your credibility. Avoid narrating your speaking technique. Avoid long phrases when a short one will do (see how to slide).</a:t>
            </a:r>
            <a:endParaRPr lang="en-US" sz="1100" b="1" dirty="0"/>
          </a:p>
        </p:txBody>
      </p:sp>
      <p:sp>
        <p:nvSpPr>
          <p:cNvPr id="4" name="Slide Number Placeholder 3"/>
          <p:cNvSpPr>
            <a:spLocks noGrp="1"/>
          </p:cNvSpPr>
          <p:nvPr>
            <p:ph type="sldNum" sz="quarter" idx="5"/>
          </p:nvPr>
        </p:nvSpPr>
        <p:spPr/>
        <p:txBody>
          <a:bodyPr/>
          <a:lstStyle/>
          <a:p>
            <a:pPr>
              <a:defRPr/>
            </a:pPr>
            <a:fld id="{1AAC9A9C-3FDD-472B-9D97-1DC243DC28F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 </a:t>
            </a:r>
            <a:r>
              <a:rPr lang="en-US" smtClean="0"/>
              <a:t>Figure 12.2 Semanticists use a “ladder of abstraction” to show how a concept, idea, or thing can be described in either concrete or abstract terms.</a:t>
            </a:r>
            <a:endParaRPr lang="en-US" b="1" u="sng" smtClean="0"/>
          </a:p>
        </p:txBody>
      </p:sp>
      <p:sp>
        <p:nvSpPr>
          <p:cNvPr id="4" name="Slide Number Placeholder 3"/>
          <p:cNvSpPr>
            <a:spLocks noGrp="1"/>
          </p:cNvSpPr>
          <p:nvPr>
            <p:ph type="sldNum" sz="quarter" idx="5"/>
          </p:nvPr>
        </p:nvSpPr>
        <p:spPr/>
        <p:txBody>
          <a:bodyPr/>
          <a:lstStyle/>
          <a:p>
            <a:pPr>
              <a:defRPr/>
            </a:pPr>
            <a:fld id="{5534C324-17AD-48F6-B29A-2409FA2401A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r>
              <a:rPr lang="en-US" smtClean="0"/>
              <a:t>:</a:t>
            </a:r>
          </a:p>
        </p:txBody>
      </p:sp>
      <p:sp>
        <p:nvSpPr>
          <p:cNvPr id="4" name="Slide Number Placeholder 3"/>
          <p:cNvSpPr>
            <a:spLocks noGrp="1"/>
          </p:cNvSpPr>
          <p:nvPr>
            <p:ph type="sldNum" sz="quarter" idx="5"/>
          </p:nvPr>
        </p:nvSpPr>
        <p:spPr/>
        <p:txBody>
          <a:bodyPr/>
          <a:lstStyle/>
          <a:p>
            <a:pPr>
              <a:defRPr/>
            </a:pPr>
            <a:fld id="{A368B024-566C-4942-B7E9-A9F34BBC7E2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b="1" u="sng" dirty="0" smtClean="0"/>
              <a:t>NOTES: </a:t>
            </a:r>
            <a:r>
              <a:rPr lang="en-US" dirty="0" smtClean="0"/>
              <a:t>To communicate successfully with a diverse group of listeners, make sure your language is understandable, appropriate, and unbiased.</a:t>
            </a:r>
          </a:p>
          <a:p>
            <a:pPr marL="228600" indent="-228600" eaLnBrk="1" hangingPunct="1">
              <a:buFontTx/>
              <a:buAutoNum type="arabicPeriod"/>
              <a:defRPr/>
            </a:pPr>
            <a:r>
              <a:rPr lang="en-US" dirty="0" smtClean="0"/>
              <a:t>Use standard U.S. English. Standard U.S. English is the language taught by schools and used in the media, business, and government in the United States. “Standard” does not imply that standard U.S. English is inherently right and all other forms are wrong, only that it conforms to a standard that most speakers of U.S. English will readily understand, even though they may represent a variety of ethnic, regional, and professional backgrounds.</a:t>
            </a:r>
          </a:p>
          <a:p>
            <a:pPr marL="228600" indent="-228600" eaLnBrk="1" hangingPunct="1">
              <a:buFontTx/>
              <a:buAutoNum type="arabicPeriod"/>
              <a:defRPr/>
            </a:pPr>
            <a:r>
              <a:rPr lang="en-US" dirty="0" smtClean="0"/>
              <a:t>A speaker whose language defames any subgroup—such as people of particular ethnic, racial, and religious backgrounds or sexual orientations; women; or people with disabilities—or whose language might be otherwise considered offensive or risqué runs a great risk of antagonizing audience members</a:t>
            </a:r>
          </a:p>
          <a:p>
            <a:pPr marL="228600" indent="-228600" eaLnBrk="1" hangingPunct="1">
              <a:buFontTx/>
              <a:buAutoNum type="arabicPeriod"/>
              <a:defRPr/>
            </a:pPr>
            <a:r>
              <a:rPr lang="en-US" dirty="0" smtClean="0"/>
              <a:t>Even speakers who would never dream of using overtly offensive language may find it difficult to avoid language that more subtly stereotypes or discriminates. Sexist language falls largely into this second category.</a:t>
            </a:r>
            <a:endParaRPr lang="en-US" b="1" dirty="0"/>
          </a:p>
        </p:txBody>
      </p:sp>
      <p:sp>
        <p:nvSpPr>
          <p:cNvPr id="4" name="Slide Number Placeholder 3"/>
          <p:cNvSpPr>
            <a:spLocks noGrp="1"/>
          </p:cNvSpPr>
          <p:nvPr>
            <p:ph type="sldNum" sz="quarter" idx="5"/>
          </p:nvPr>
        </p:nvSpPr>
        <p:spPr/>
        <p:txBody>
          <a:bodyPr/>
          <a:lstStyle/>
          <a:p>
            <a:pPr>
              <a:defRPr/>
            </a:pPr>
            <a:fld id="{15BA85A2-9207-4F76-96EB-D6FE1533973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0BE52E67-6647-4BDE-96D9-4356EFD285BE}" type="datetime1">
              <a:rPr lang="en-US"/>
              <a:pPr>
                <a:defRPr/>
              </a:pPr>
              <a:t>11/14/2011</a:t>
            </a:fld>
            <a:endParaRPr lang="en-US"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59E3F8C6-5DA9-451C-B7F5-5FE2B7E36931}" type="datetime1">
              <a:rPr lang="en-US"/>
              <a:pPr>
                <a:defRPr/>
              </a:pPr>
              <a:t>11/14/2011</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51566025-F2D9-459C-8D0F-BB0030EE26EB}" type="datetime1">
              <a:rPr lang="en-US"/>
              <a:pPr>
                <a:defRPr/>
              </a:pPr>
              <a:t>11/14/2011</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3" name="Date Placeholder 3"/>
          <p:cNvSpPr>
            <a:spLocks noGrp="1"/>
          </p:cNvSpPr>
          <p:nvPr>
            <p:ph type="dt" sz="half" idx="10"/>
          </p:nvPr>
        </p:nvSpPr>
        <p:spPr/>
        <p:txBody>
          <a:bodyPr/>
          <a:lstStyle>
            <a:lvl1pPr>
              <a:defRPr/>
            </a:lvl1pPr>
          </a:lstStyle>
          <a:p>
            <a:pPr>
              <a:defRPr/>
            </a:pPr>
            <a:fld id="{A56F2A83-D7A5-462F-94E6-13D32C97BBDB}" type="datetime1">
              <a:rPr lang="en-US"/>
              <a:pPr>
                <a:defRPr/>
              </a:pPr>
              <a:t>11/14/2011</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E3769062-2055-4BAA-9D7E-D07C4EF83EB4}" type="datetime1">
              <a:rPr lang="en-US"/>
              <a:pPr>
                <a:defRPr/>
              </a:pPr>
              <a:t>11/14/2011</a:t>
            </a:fld>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5"/>
          <p:cNvGrpSpPr>
            <a:grpSpLocks noChangeAspect="1"/>
          </p:cNvGrpSpPr>
          <p:nvPr/>
        </p:nvGrpSpPr>
        <p:grpSpPr bwMode="auto">
          <a:xfrm>
            <a:off x="211138" y="1679575"/>
            <a:ext cx="8723312" cy="1330325"/>
            <a:chOff x="-3905251" y="4294188"/>
            <a:chExt cx="13027839" cy="1892300"/>
          </a:xfrm>
        </p:grpSpPr>
        <p:sp>
          <p:nvSpPr>
            <p:cNvPr id="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5"/>
          </p:nvPr>
        </p:nvSpPr>
        <p:spPr/>
        <p:txBody>
          <a:bodyPr/>
          <a:lstStyle>
            <a:lvl1pPr>
              <a:defRPr/>
            </a:lvl1pPr>
          </a:lstStyle>
          <a:p>
            <a:pPr>
              <a:defRPr/>
            </a:pPr>
            <a:fld id="{72029EDE-A09C-4378-85DF-DEB8052E752A}" type="datetime1">
              <a:rPr lang="en-US"/>
              <a:pPr>
                <a:defRPr/>
              </a:pPr>
              <a:t>11/14/2011</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 name="Group 15"/>
          <p:cNvGrpSpPr>
            <a:grpSpLocks noChangeAspect="1"/>
          </p:cNvGrpSpPr>
          <p:nvPr/>
        </p:nvGrpSpPr>
        <p:grpSpPr bwMode="auto">
          <a:xfrm>
            <a:off x="211138" y="1679575"/>
            <a:ext cx="8723312" cy="1330325"/>
            <a:chOff x="-3905251" y="4294188"/>
            <a:chExt cx="13027839" cy="1892300"/>
          </a:xfrm>
        </p:grpSpPr>
        <p:sp>
          <p:nvSpPr>
            <p:cNvPr id="9"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10"/>
          </p:nvPr>
        </p:nvSpPr>
        <p:spPr/>
        <p:txBody>
          <a:bodyPr/>
          <a:lstStyle>
            <a:lvl1pPr>
              <a:defRPr/>
            </a:lvl1pPr>
          </a:lstStyle>
          <a:p>
            <a:pPr>
              <a:defRPr/>
            </a:pPr>
            <a:fld id="{837C0A68-2002-41FD-A5AA-BDDAA14F046D}" type="datetime1">
              <a:rPr lang="en-US"/>
              <a:pPr>
                <a:defRPr/>
              </a:pPr>
              <a:t>11/14/2011</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 name="Group 15"/>
          <p:cNvGrpSpPr>
            <a:grpSpLocks noChangeAspect="1"/>
          </p:cNvGrpSpPr>
          <p:nvPr/>
        </p:nvGrpSpPr>
        <p:grpSpPr bwMode="auto">
          <a:xfrm>
            <a:off x="211138" y="1679575"/>
            <a:ext cx="8723312" cy="1330325"/>
            <a:chOff x="-3905251" y="4294188"/>
            <a:chExt cx="13027839" cy="1892300"/>
          </a:xfrm>
        </p:grpSpPr>
        <p:sp>
          <p:nvSpPr>
            <p:cNvPr id="5"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Date Placeholder 3"/>
          <p:cNvSpPr>
            <a:spLocks noGrp="1"/>
          </p:cNvSpPr>
          <p:nvPr>
            <p:ph type="dt" sz="half" idx="10"/>
          </p:nvPr>
        </p:nvSpPr>
        <p:spPr/>
        <p:txBody>
          <a:bodyPr/>
          <a:lstStyle>
            <a:lvl1pPr>
              <a:defRPr/>
            </a:lvl1pPr>
          </a:lstStyle>
          <a:p>
            <a:pPr>
              <a:defRPr/>
            </a:pPr>
            <a:fld id="{33C681AA-D4F6-4520-988A-B1C3402B4E7A}" type="datetime1">
              <a:rPr lang="en-US"/>
              <a:pPr>
                <a:defRPr/>
              </a:pPr>
              <a:t>11/14/2011</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9"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10" name="Date Placeholder 1"/>
          <p:cNvSpPr>
            <a:spLocks noGrp="1"/>
          </p:cNvSpPr>
          <p:nvPr>
            <p:ph type="dt" sz="half" idx="10"/>
          </p:nvPr>
        </p:nvSpPr>
        <p:spPr/>
        <p:txBody>
          <a:bodyPr/>
          <a:lstStyle>
            <a:lvl1pPr>
              <a:defRPr/>
            </a:lvl1pPr>
          </a:lstStyle>
          <a:p>
            <a:pPr>
              <a:defRPr/>
            </a:pPr>
            <a:fld id="{B69018D8-16B1-4EB1-8898-FD988FA8C410}" type="datetime1">
              <a:rPr lang="en-US"/>
              <a:pPr>
                <a:defRPr/>
              </a:pPr>
              <a:t>11/14/2011</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4"/>
          <p:cNvSpPr>
            <a:spLocks noGrp="1"/>
          </p:cNvSpPr>
          <p:nvPr>
            <p:ph type="dt" sz="half" idx="10"/>
          </p:nvPr>
        </p:nvSpPr>
        <p:spPr/>
        <p:txBody>
          <a:bodyPr/>
          <a:lstStyle>
            <a:lvl1pPr>
              <a:defRPr/>
            </a:lvl1pPr>
          </a:lstStyle>
          <a:p>
            <a:pPr>
              <a:defRPr/>
            </a:pPr>
            <a:fld id="{B9C00A7C-B937-41C0-AE7D-9E5F88BE632A}" type="datetime1">
              <a:rPr lang="en-US"/>
              <a:pPr>
                <a:defRPr/>
              </a:pPr>
              <a:t>11/14/2011</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6E64A804-0164-4AF9-8B32-2D2E74CC9D0A}" type="datetime1">
              <a:rPr lang="en-US"/>
              <a:pPr>
                <a:defRPr/>
              </a:pPr>
              <a:t>11/14/2011</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40D08A67-5BDC-4BF4-AB4D-2C536B96A7B5}" type="datetime1">
              <a:rPr lang="en-US"/>
              <a:pPr>
                <a:defRPr/>
              </a:pPr>
              <a:t>11/14/2011</a:t>
            </a:fld>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split orient="vert"/>
  </p:transition>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191000" y="3429000"/>
            <a:ext cx="4648200" cy="1917700"/>
          </a:xfrm>
          <a:prstGeom prst="rect">
            <a:avLst/>
          </a:prstGeom>
          <a:noFill/>
          <a:ln w="9525">
            <a:noFill/>
            <a:miter lim="800000"/>
            <a:headEnd/>
            <a:tailEnd/>
          </a:ln>
        </p:spPr>
        <p:txBody>
          <a:bodyPr>
            <a:spAutoFit/>
          </a:bodyPr>
          <a:lstStyle/>
          <a:p>
            <a:pPr algn="ctr"/>
            <a:r>
              <a:rPr lang="en-US" sz="2400">
                <a:solidFill>
                  <a:srgbClr val="002060"/>
                </a:solidFill>
                <a:latin typeface="Candara" pitchFamily="34" charset="0"/>
              </a:rPr>
              <a:t>PowerPoint™ Presentation Prepared by</a:t>
            </a:r>
          </a:p>
          <a:p>
            <a:pPr algn="ctr"/>
            <a:r>
              <a:rPr lang="en-US" sz="2400">
                <a:solidFill>
                  <a:srgbClr val="002060"/>
                </a:solidFill>
                <a:latin typeface="Candara" pitchFamily="34" charset="0"/>
              </a:rPr>
              <a:t>Diana M. Cooley, Ph.D.</a:t>
            </a:r>
          </a:p>
          <a:p>
            <a:pPr algn="ctr"/>
            <a:r>
              <a:rPr lang="en-US" sz="2400" i="1">
                <a:solidFill>
                  <a:srgbClr val="002060"/>
                </a:solidFill>
                <a:latin typeface="Candara" pitchFamily="34" charset="0"/>
              </a:rPr>
              <a:t>Lone Star College – North Harris </a:t>
            </a:r>
          </a:p>
          <a:p>
            <a:pPr algn="ctr"/>
            <a:r>
              <a:rPr lang="en-US" sz="2400" i="1">
                <a:solidFill>
                  <a:srgbClr val="002060"/>
                </a:solidFill>
                <a:latin typeface="Candara" pitchFamily="34" charset="0"/>
              </a:rPr>
              <a:t>Houston, Texas</a:t>
            </a:r>
          </a:p>
        </p:txBody>
      </p:sp>
      <p:pic>
        <p:nvPicPr>
          <p:cNvPr id="14339" name="Picture 5" descr="COVER_BeebePSHB4"/>
          <p:cNvPicPr>
            <a:picLocks noChangeAspect="1" noChangeArrowheads="1"/>
          </p:cNvPicPr>
          <p:nvPr/>
        </p:nvPicPr>
        <p:blipFill>
          <a:blip r:embed="rId3"/>
          <a:srcRect/>
          <a:stretch>
            <a:fillRect/>
          </a:stretch>
        </p:blipFill>
        <p:spPr bwMode="auto">
          <a:xfrm>
            <a:off x="274638" y="1143000"/>
            <a:ext cx="4098925" cy="5105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b="1" smtClean="0">
                <a:solidFill>
                  <a:srgbClr val="002060"/>
                </a:solidFill>
              </a:rPr>
              <a:t>Crafting Memorable Word Structures</a:t>
            </a:r>
            <a:endParaRPr lang="en-US" smtClean="0"/>
          </a:p>
        </p:txBody>
      </p:sp>
      <p:sp>
        <p:nvSpPr>
          <p:cNvPr id="3" name="Content Placeholder 2"/>
          <p:cNvSpPr>
            <a:spLocks noGrp="1"/>
          </p:cNvSpPr>
          <p:nvPr>
            <p:ph sz="quarter" idx="13"/>
          </p:nvPr>
        </p:nvSpPr>
        <p:spPr>
          <a:xfrm>
            <a:off x="676275" y="2679700"/>
            <a:ext cx="4048125" cy="3446463"/>
          </a:xfrm>
        </p:spPr>
        <p:txBody>
          <a:bodyPr/>
          <a:lstStyle/>
          <a:p>
            <a:pPr eaLnBrk="1" hangingPunct="1">
              <a:defRPr/>
            </a:pPr>
            <a:r>
              <a:rPr lang="en-US" dirty="0" smtClean="0">
                <a:solidFill>
                  <a:schemeClr val="tx1">
                    <a:lumMod val="85000"/>
                    <a:lumOff val="15000"/>
                  </a:schemeClr>
                </a:solidFill>
              </a:rPr>
              <a:t>Creating figurative images</a:t>
            </a:r>
          </a:p>
          <a:p>
            <a:pPr lvl="1" eaLnBrk="1" hangingPunct="1">
              <a:buFont typeface="Wingdings" pitchFamily="2" charset="2"/>
              <a:buChar char="Ø"/>
              <a:defRPr/>
            </a:pPr>
            <a:r>
              <a:rPr lang="en-US" sz="2000" dirty="0" smtClean="0">
                <a:solidFill>
                  <a:schemeClr val="tx1">
                    <a:lumMod val="85000"/>
                    <a:lumOff val="15000"/>
                  </a:schemeClr>
                </a:solidFill>
              </a:rPr>
              <a:t>Metaphors and similes</a:t>
            </a:r>
          </a:p>
          <a:p>
            <a:pPr lvl="1" eaLnBrk="1" hangingPunct="1">
              <a:buFont typeface="Wingdings" pitchFamily="2" charset="2"/>
              <a:buChar char="Ø"/>
              <a:defRPr/>
            </a:pPr>
            <a:r>
              <a:rPr lang="en-US" sz="2000" dirty="0" smtClean="0">
                <a:solidFill>
                  <a:schemeClr val="tx1">
                    <a:lumMod val="85000"/>
                    <a:lumOff val="15000"/>
                  </a:schemeClr>
                </a:solidFill>
              </a:rPr>
              <a:t>Personification</a:t>
            </a:r>
          </a:p>
          <a:p>
            <a:pPr eaLnBrk="1" hangingPunct="1">
              <a:defRPr/>
            </a:pPr>
            <a:r>
              <a:rPr lang="en-US" dirty="0" smtClean="0">
                <a:solidFill>
                  <a:schemeClr val="tx1">
                    <a:lumMod val="85000"/>
                    <a:lumOff val="15000"/>
                  </a:schemeClr>
                </a:solidFill>
              </a:rPr>
              <a:t>Creating drama </a:t>
            </a:r>
          </a:p>
          <a:p>
            <a:pPr lvl="1" eaLnBrk="1" hangingPunct="1">
              <a:buFont typeface="Wingdings" pitchFamily="2" charset="2"/>
              <a:buChar char="Ø"/>
              <a:defRPr/>
            </a:pPr>
            <a:r>
              <a:rPr lang="en-US" sz="2000" dirty="0" smtClean="0">
                <a:solidFill>
                  <a:schemeClr val="tx1">
                    <a:lumMod val="85000"/>
                    <a:lumOff val="15000"/>
                  </a:schemeClr>
                </a:solidFill>
              </a:rPr>
              <a:t>Use a short sentences </a:t>
            </a:r>
          </a:p>
          <a:p>
            <a:pPr lvl="1" eaLnBrk="1" hangingPunct="1">
              <a:buFont typeface="Wingdings" pitchFamily="2" charset="2"/>
              <a:buChar char="Ø"/>
              <a:defRPr/>
            </a:pPr>
            <a:r>
              <a:rPr lang="en-US" sz="2000" dirty="0" smtClean="0">
                <a:solidFill>
                  <a:schemeClr val="tx1">
                    <a:lumMod val="85000"/>
                    <a:lumOff val="15000"/>
                  </a:schemeClr>
                </a:solidFill>
              </a:rPr>
              <a:t>Use omission </a:t>
            </a:r>
          </a:p>
          <a:p>
            <a:pPr lvl="1" eaLnBrk="1" hangingPunct="1">
              <a:buFont typeface="Wingdings" pitchFamily="2" charset="2"/>
              <a:buChar char="Ø"/>
              <a:defRPr/>
            </a:pPr>
            <a:r>
              <a:rPr lang="en-US" sz="2000" dirty="0" smtClean="0">
                <a:solidFill>
                  <a:schemeClr val="tx1">
                    <a:lumMod val="85000"/>
                    <a:lumOff val="15000"/>
                  </a:schemeClr>
                </a:solidFill>
              </a:rPr>
              <a:t>Use inversion</a:t>
            </a:r>
          </a:p>
          <a:p>
            <a:pPr lvl="1" eaLnBrk="1" hangingPunct="1">
              <a:buFont typeface="Wingdings" pitchFamily="2" charset="2"/>
              <a:buChar char="Ø"/>
              <a:defRPr/>
            </a:pPr>
            <a:r>
              <a:rPr lang="en-US" sz="2000" dirty="0" smtClean="0">
                <a:solidFill>
                  <a:schemeClr val="tx1">
                    <a:lumMod val="85000"/>
                    <a:lumOff val="15000"/>
                  </a:schemeClr>
                </a:solidFill>
              </a:rPr>
              <a:t>Use suspension</a:t>
            </a:r>
          </a:p>
          <a:p>
            <a:pPr eaLnBrk="1" hangingPunct="1">
              <a:buFont typeface="Symbol" pitchFamily="18" charset="2"/>
              <a:buNone/>
              <a:defRPr/>
            </a:pPr>
            <a:endParaRPr lang="en-US" dirty="0"/>
          </a:p>
        </p:txBody>
      </p:sp>
      <p:sp>
        <p:nvSpPr>
          <p:cNvPr id="4" name="Content Placeholder 3"/>
          <p:cNvSpPr>
            <a:spLocks noGrp="1"/>
          </p:cNvSpPr>
          <p:nvPr>
            <p:ph sz="quarter" idx="14"/>
          </p:nvPr>
        </p:nvSpPr>
        <p:spPr>
          <a:xfrm>
            <a:off x="4876800" y="2679700"/>
            <a:ext cx="3590925" cy="3446463"/>
          </a:xfrm>
        </p:spPr>
        <p:txBody>
          <a:bodyPr/>
          <a:lstStyle/>
          <a:p>
            <a:pPr eaLnBrk="1" hangingPunct="1">
              <a:defRPr/>
            </a:pPr>
            <a:r>
              <a:rPr lang="en-US" dirty="0" smtClean="0">
                <a:solidFill>
                  <a:schemeClr val="tx1">
                    <a:lumMod val="85000"/>
                    <a:lumOff val="15000"/>
                  </a:schemeClr>
                </a:solidFill>
              </a:rPr>
              <a:t>Creating Cadence </a:t>
            </a:r>
          </a:p>
          <a:p>
            <a:pPr lvl="1" eaLnBrk="1" hangingPunct="1">
              <a:buFont typeface="Wingdings" pitchFamily="2" charset="2"/>
              <a:buChar char="Ø"/>
              <a:defRPr/>
            </a:pPr>
            <a:r>
              <a:rPr lang="en-US" sz="2000" dirty="0" smtClean="0">
                <a:solidFill>
                  <a:schemeClr val="tx1">
                    <a:lumMod val="85000"/>
                    <a:lumOff val="15000"/>
                  </a:schemeClr>
                </a:solidFill>
              </a:rPr>
              <a:t>Repetition </a:t>
            </a:r>
          </a:p>
          <a:p>
            <a:pPr lvl="1" eaLnBrk="1" hangingPunct="1">
              <a:buFont typeface="Wingdings" pitchFamily="2" charset="2"/>
              <a:buChar char="Ø"/>
              <a:defRPr/>
            </a:pPr>
            <a:r>
              <a:rPr lang="en-US" sz="2000" dirty="0" smtClean="0">
                <a:solidFill>
                  <a:schemeClr val="tx1">
                    <a:lumMod val="85000"/>
                    <a:lumOff val="15000"/>
                  </a:schemeClr>
                </a:solidFill>
              </a:rPr>
              <a:t>Parallelism </a:t>
            </a:r>
          </a:p>
          <a:p>
            <a:pPr lvl="1" eaLnBrk="1" hangingPunct="1">
              <a:buFont typeface="Wingdings" pitchFamily="2" charset="2"/>
              <a:buChar char="Ø"/>
              <a:defRPr/>
            </a:pPr>
            <a:r>
              <a:rPr lang="en-US" sz="2000" dirty="0" smtClean="0">
                <a:solidFill>
                  <a:schemeClr val="tx1">
                    <a:lumMod val="85000"/>
                    <a:lumOff val="15000"/>
                  </a:schemeClr>
                </a:solidFill>
              </a:rPr>
              <a:t>Antithesis </a:t>
            </a:r>
          </a:p>
          <a:p>
            <a:pPr lvl="1" eaLnBrk="1" hangingPunct="1">
              <a:buFont typeface="Wingdings" pitchFamily="2" charset="2"/>
              <a:buChar char="Ø"/>
              <a:defRPr/>
            </a:pPr>
            <a:r>
              <a:rPr lang="en-US" sz="2000" dirty="0" smtClean="0">
                <a:solidFill>
                  <a:schemeClr val="tx1">
                    <a:lumMod val="85000"/>
                    <a:lumOff val="15000"/>
                  </a:schemeClr>
                </a:solidFill>
              </a:rPr>
              <a:t>Alliteration</a:t>
            </a:r>
          </a:p>
          <a:p>
            <a:pPr eaLnBrk="1" hangingPunct="1">
              <a:defRPr/>
            </a:pPr>
            <a:endParaRPr lang="en-US" dirty="0"/>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2590800" cy="400050"/>
          </a:xfrm>
          <a:prstGeom prst="rect">
            <a:avLst/>
          </a:prstGeom>
          <a:noFill/>
        </p:spPr>
        <p:txBody>
          <a:bodyPr>
            <a:spAutoFit/>
          </a:bodyPr>
          <a:lstStyle/>
          <a:p>
            <a:pPr>
              <a:defRPr/>
            </a:pPr>
            <a:r>
              <a:rPr lang="en-US" sz="2000" b="1" dirty="0">
                <a:solidFill>
                  <a:schemeClr val="bg1"/>
                </a:solidFill>
                <a:latin typeface="+mn-lt"/>
              </a:rPr>
              <a:t>How To</a:t>
            </a:r>
          </a:p>
        </p:txBody>
      </p:sp>
      <p:sp>
        <p:nvSpPr>
          <p:cNvPr id="6" name="TextBox 5"/>
          <p:cNvSpPr txBox="1"/>
          <p:nvPr/>
        </p:nvSpPr>
        <p:spPr>
          <a:xfrm>
            <a:off x="4419600" y="304800"/>
            <a:ext cx="4419600" cy="1016000"/>
          </a:xfrm>
          <a:prstGeom prst="rect">
            <a:avLst/>
          </a:prstGeom>
          <a:noFill/>
        </p:spPr>
        <p:txBody>
          <a:bodyPr>
            <a:spAutoFit/>
          </a:bodyPr>
          <a:lstStyle/>
          <a:p>
            <a:pPr algn="ctr">
              <a:defRPr/>
            </a:pPr>
            <a:r>
              <a:rPr lang="en-US" sz="3000" b="1" dirty="0">
                <a:solidFill>
                  <a:srgbClr val="002060"/>
                </a:solidFill>
                <a:latin typeface="+mj-lt"/>
              </a:rPr>
              <a:t>Create Figurative Images, Drama, and Cadence</a:t>
            </a:r>
          </a:p>
        </p:txBody>
      </p:sp>
      <p:pic>
        <p:nvPicPr>
          <p:cNvPr id="34820" name="Picture 6" descr="Screen Clipping"/>
          <p:cNvPicPr>
            <a:picLocks noChangeAspect="1"/>
          </p:cNvPicPr>
          <p:nvPr/>
        </p:nvPicPr>
        <p:blipFill>
          <a:blip r:embed="rId3"/>
          <a:srcRect/>
          <a:stretch>
            <a:fillRect/>
          </a:stretch>
        </p:blipFill>
        <p:spPr bwMode="auto">
          <a:xfrm>
            <a:off x="0" y="1600200"/>
            <a:ext cx="9144000" cy="44958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873375"/>
            <a:ext cx="7408863" cy="3451225"/>
          </a:xfrm>
        </p:spPr>
        <p:txBody>
          <a:bodyPr/>
          <a:lstStyle/>
          <a:p>
            <a:pPr eaLnBrk="1" hangingPunct="1">
              <a:defRPr/>
            </a:pPr>
            <a:r>
              <a:rPr lang="en-US" sz="2800" dirty="0" smtClean="0">
                <a:solidFill>
                  <a:schemeClr val="tx1">
                    <a:lumMod val="85000"/>
                    <a:lumOff val="15000"/>
                  </a:schemeClr>
                </a:solidFill>
              </a:rPr>
              <a:t>Use distinctive stylistic devices sparingly</a:t>
            </a:r>
          </a:p>
          <a:p>
            <a:pPr eaLnBrk="1" hangingPunct="1">
              <a:defRPr/>
            </a:pPr>
            <a:r>
              <a:rPr lang="en-US" sz="2800" dirty="0" smtClean="0">
                <a:solidFill>
                  <a:schemeClr val="tx1">
                    <a:lumMod val="85000"/>
                    <a:lumOff val="15000"/>
                  </a:schemeClr>
                </a:solidFill>
              </a:rPr>
              <a:t>Use stylistic devices at specific points in your speech</a:t>
            </a:r>
          </a:p>
          <a:p>
            <a:pPr eaLnBrk="1" hangingPunct="1">
              <a:defRPr/>
            </a:pPr>
            <a:r>
              <a:rPr lang="en-US" sz="2800" dirty="0" smtClean="0">
                <a:solidFill>
                  <a:schemeClr val="tx1">
                    <a:lumMod val="85000"/>
                    <a:lumOff val="15000"/>
                  </a:schemeClr>
                </a:solidFill>
              </a:rPr>
              <a:t>Use stylistic devices to economize</a:t>
            </a:r>
            <a:endParaRPr lang="en-US" sz="2800" dirty="0">
              <a:solidFill>
                <a:schemeClr val="tx1">
                  <a:lumMod val="85000"/>
                  <a:lumOff val="15000"/>
                </a:schemeClr>
              </a:solidFill>
            </a:endParaRPr>
          </a:p>
        </p:txBody>
      </p:sp>
      <p:sp>
        <p:nvSpPr>
          <p:cNvPr id="36866" name="Title 2"/>
          <p:cNvSpPr>
            <a:spLocks noGrp="1"/>
          </p:cNvSpPr>
          <p:nvPr>
            <p:ph type="title"/>
          </p:nvPr>
        </p:nvSpPr>
        <p:spPr/>
        <p:txBody>
          <a:bodyPr/>
          <a:lstStyle/>
          <a:p>
            <a:pPr eaLnBrk="1" hangingPunct="1"/>
            <a:r>
              <a:rPr lang="en-US" b="1" smtClean="0">
                <a:solidFill>
                  <a:srgbClr val="002060"/>
                </a:solidFill>
              </a:rPr>
              <a:t>Using Memorable Word Structures Effectively</a:t>
            </a: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914400"/>
            <a:ext cx="3505200" cy="3232150"/>
          </a:xfrm>
          <a:prstGeom prst="rect">
            <a:avLst/>
          </a:prstGeom>
        </p:spPr>
        <p:txBody>
          <a:bodyPr>
            <a:spAutoFit/>
          </a:bodyPr>
          <a:lstStyle/>
          <a:p>
            <a:pPr algn="ctr" fontAlgn="auto">
              <a:spcBef>
                <a:spcPts val="0"/>
              </a:spcBef>
              <a:spcAft>
                <a:spcPts val="0"/>
              </a:spcAft>
              <a:defRPr/>
            </a:pPr>
            <a:r>
              <a:rPr lang="en-US" sz="3000" b="1" dirty="0">
                <a:solidFill>
                  <a:srgbClr val="002060"/>
                </a:solidFill>
                <a:latin typeface="+mn-lt"/>
                <a:cs typeface="+mn-cs"/>
              </a:rPr>
              <a:t>Chapter 12</a:t>
            </a:r>
          </a:p>
          <a:p>
            <a:pPr algn="ctr" fontAlgn="auto">
              <a:spcBef>
                <a:spcPts val="0"/>
              </a:spcBef>
              <a:spcAft>
                <a:spcPts val="0"/>
              </a:spcAft>
              <a:defRPr/>
            </a:pPr>
            <a:r>
              <a:rPr lang="en-US" sz="4400" b="1" dirty="0">
                <a:solidFill>
                  <a:srgbClr val="002060"/>
                </a:solidFill>
                <a:latin typeface="+mj-lt"/>
                <a:cs typeface="+mn-cs"/>
              </a:rPr>
              <a:t>Using Words Well: Speaker Language and Style</a:t>
            </a:r>
          </a:p>
        </p:txBody>
      </p:sp>
      <p:sp>
        <p:nvSpPr>
          <p:cNvPr id="16387" name="TextBox 7"/>
          <p:cNvSpPr txBox="1">
            <a:spLocks noChangeArrowheads="1"/>
          </p:cNvSpPr>
          <p:nvPr/>
        </p:nvSpPr>
        <p:spPr bwMode="auto">
          <a:xfrm>
            <a:off x="381000" y="5410200"/>
            <a:ext cx="8305800" cy="701675"/>
          </a:xfrm>
          <a:prstGeom prst="rect">
            <a:avLst/>
          </a:prstGeom>
          <a:noFill/>
          <a:ln w="9525">
            <a:noFill/>
            <a:miter lim="800000"/>
            <a:headEnd/>
            <a:tailEnd/>
          </a:ln>
        </p:spPr>
        <p:txBody>
          <a:bodyPr>
            <a:spAutoFit/>
          </a:bodyPr>
          <a:lstStyle/>
          <a:p>
            <a:pPr algn="ctr"/>
            <a:r>
              <a:rPr lang="en-US" sz="1000">
                <a:latin typeface="Candara" pitchFamily="34" charset="0"/>
              </a:rPr>
              <a:t>This multimedia product and its contents are protected under copyright law. The following are prohibited by law: </a:t>
            </a:r>
          </a:p>
          <a:p>
            <a:pPr algn="ctr">
              <a:buFont typeface="Arial" charset="0"/>
              <a:buChar char="•"/>
            </a:pPr>
            <a:r>
              <a:rPr lang="en-US" sz="1000">
                <a:latin typeface="Candara" pitchFamily="34" charset="0"/>
              </a:rPr>
              <a:t> any public performance or display, including transmission of any image over a network;  </a:t>
            </a:r>
          </a:p>
          <a:p>
            <a:pPr algn="ctr">
              <a:buFont typeface="Arial" charset="0"/>
              <a:buChar char="•"/>
            </a:pPr>
            <a:r>
              <a:rPr lang="en-US" sz="1000">
                <a:latin typeface="Candara" pitchFamily="34" charset="0"/>
              </a:rPr>
              <a:t> preparation of any derivative work, including the extraction, in whole or in part, of any images; </a:t>
            </a:r>
          </a:p>
          <a:p>
            <a:pPr algn="ctr">
              <a:buFont typeface="Arial" charset="0"/>
              <a:buChar char="•"/>
            </a:pPr>
            <a:r>
              <a:rPr lang="en-US" sz="1000">
                <a:latin typeface="Candara" pitchFamily="34" charset="0"/>
              </a:rPr>
              <a:t> any rental, lease, or lending of the program.</a:t>
            </a:r>
          </a:p>
        </p:txBody>
      </p:sp>
      <p:pic>
        <p:nvPicPr>
          <p:cNvPr id="8" name="Picture 7" descr="Screen Clipping"/>
          <p:cNvPicPr>
            <a:picLocks noChangeAspect="1"/>
          </p:cNvPicPr>
          <p:nvPr/>
        </p:nvPicPr>
        <p:blipFill>
          <a:blip r:embed="rId3" cstate="print">
            <a:lum/>
            <a:extLst>
              <a:ext uri="{28A0092B-C50C-407E-A947-70E740481C1C}"/>
            </a:extLst>
          </a:blip>
          <a:stretch>
            <a:fillRect/>
          </a:stretch>
        </p:blipFill>
        <p:spPr>
          <a:xfrm>
            <a:off x="3810000" y="533400"/>
            <a:ext cx="472574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228600" y="228600"/>
            <a:ext cx="5410200" cy="2216150"/>
          </a:xfrm>
          <a:prstGeom prst="rect">
            <a:avLst/>
          </a:prstGeom>
        </p:spPr>
        <p:txBody>
          <a:bodyPr>
            <a:spAutoFit/>
          </a:bodyPr>
          <a:lstStyle/>
          <a:p>
            <a:pPr>
              <a:defRPr/>
            </a:pPr>
            <a:r>
              <a:rPr lang="en-US" sz="2400" b="1" dirty="0">
                <a:solidFill>
                  <a:schemeClr val="bg1"/>
                </a:solidFill>
                <a:latin typeface="+mj-lt"/>
              </a:rPr>
              <a:t>A speech is poetry; cadence, rhythm, imagery, sweep! A speech reminds us that words, like children, have the power to make dance the dullest beanbag of a heart.</a:t>
            </a:r>
          </a:p>
          <a:p>
            <a:pPr>
              <a:defRPr/>
            </a:pPr>
            <a:r>
              <a:rPr lang="en-US" sz="1600" dirty="0">
                <a:solidFill>
                  <a:schemeClr val="bg1"/>
                </a:solidFill>
                <a:latin typeface="+mn-lt"/>
              </a:rPr>
              <a:t>~Peggy Noonan</a:t>
            </a:r>
          </a:p>
        </p:txBody>
      </p:sp>
      <p:sp>
        <p:nvSpPr>
          <p:cNvPr id="18437" name="Footer Placeholder 2"/>
          <p:cNvSpPr txBox="1">
            <a:spLocks noGrp="1"/>
          </p:cNvSpPr>
          <p:nvPr/>
        </p:nvSpPr>
        <p:spPr bwMode="auto">
          <a:xfrm>
            <a:off x="193675" y="6249988"/>
            <a:ext cx="4530725" cy="365125"/>
          </a:xfrm>
          <a:prstGeom prst="rect">
            <a:avLst/>
          </a:prstGeom>
          <a:noFill/>
          <a:ln w="9525">
            <a:noFill/>
            <a:miter lim="800000"/>
            <a:headEnd/>
            <a:tailEnd/>
          </a:ln>
        </p:spPr>
        <p:txBody>
          <a:bodyPr anchor="ctr"/>
          <a:lstStyle/>
          <a:p>
            <a:r>
              <a:rPr lang="en-US" sz="1000">
                <a:latin typeface="Candara" pitchFamily="34" charset="0"/>
              </a:rPr>
              <a:t>Copyright © 2013, 2010, 2007, 2005 Pearson Education, Inc.  All Rights Reserved.</a:t>
            </a:r>
          </a:p>
          <a:p>
            <a:endParaRPr lang="en-US" sz="1000">
              <a:latin typeface="Candar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3200400" cy="400050"/>
          </a:xfrm>
          <a:prstGeom prst="rect">
            <a:avLst/>
          </a:prstGeom>
          <a:noFill/>
        </p:spPr>
        <p:txBody>
          <a:bodyPr>
            <a:spAutoFit/>
          </a:bodyPr>
          <a:lstStyle/>
          <a:p>
            <a:pPr>
              <a:defRPr/>
            </a:pPr>
            <a:r>
              <a:rPr lang="en-US" sz="2000" b="1" dirty="0">
                <a:solidFill>
                  <a:schemeClr val="bg1"/>
                </a:solidFill>
                <a:latin typeface="+mn-lt"/>
              </a:rPr>
              <a:t>Figure 12.1</a:t>
            </a:r>
          </a:p>
        </p:txBody>
      </p:sp>
      <p:sp>
        <p:nvSpPr>
          <p:cNvPr id="4" name="TextBox 3"/>
          <p:cNvSpPr txBox="1"/>
          <p:nvPr/>
        </p:nvSpPr>
        <p:spPr>
          <a:xfrm>
            <a:off x="5181600" y="304800"/>
            <a:ext cx="3581400" cy="1016000"/>
          </a:xfrm>
          <a:prstGeom prst="rect">
            <a:avLst/>
          </a:prstGeom>
          <a:noFill/>
        </p:spPr>
        <p:txBody>
          <a:bodyPr>
            <a:spAutoFit/>
          </a:bodyPr>
          <a:lstStyle/>
          <a:p>
            <a:pPr algn="ctr">
              <a:defRPr/>
            </a:pPr>
            <a:r>
              <a:rPr lang="en-US" sz="3000" b="1" dirty="0">
                <a:solidFill>
                  <a:srgbClr val="002060"/>
                </a:solidFill>
                <a:latin typeface="+mj-lt"/>
              </a:rPr>
              <a:t>Using Language Accurately</a:t>
            </a:r>
          </a:p>
        </p:txBody>
      </p:sp>
      <p:pic>
        <p:nvPicPr>
          <p:cNvPr id="6" name="Picture 5" descr="Screen Clipping"/>
          <p:cNvPicPr>
            <a:picLocks noChangeAspect="1"/>
          </p:cNvPicPr>
          <p:nvPr/>
        </p:nvPicPr>
        <p:blipFill>
          <a:blip r:embed="rId3" cstate="print">
            <a:extLst>
              <a:ext uri="{28A0092B-C50C-407E-A947-70E740481C1C}"/>
            </a:extLst>
          </a:blip>
          <a:stretch>
            <a:fillRect/>
          </a:stretch>
        </p:blipFill>
        <p:spPr>
          <a:xfrm>
            <a:off x="843944" y="1375602"/>
            <a:ext cx="7144962" cy="487023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743200"/>
            <a:ext cx="7408863" cy="3451225"/>
          </a:xfrm>
        </p:spPr>
        <p:txBody>
          <a:bodyPr/>
          <a:lstStyle/>
          <a:p>
            <a:pPr eaLnBrk="1" hangingPunct="1">
              <a:defRPr/>
            </a:pPr>
            <a:r>
              <a:rPr lang="en-US" sz="2800" dirty="0" smtClean="0">
                <a:solidFill>
                  <a:schemeClr val="tx1">
                    <a:lumMod val="85000"/>
                    <a:lumOff val="15000"/>
                  </a:schemeClr>
                </a:solidFill>
              </a:rPr>
              <a:t>Oral style is more personal than written style</a:t>
            </a:r>
          </a:p>
          <a:p>
            <a:pPr eaLnBrk="1" hangingPunct="1">
              <a:defRPr/>
            </a:pPr>
            <a:r>
              <a:rPr lang="en-US" sz="2800" dirty="0" smtClean="0">
                <a:solidFill>
                  <a:schemeClr val="tx1">
                    <a:lumMod val="85000"/>
                    <a:lumOff val="15000"/>
                  </a:schemeClr>
                </a:solidFill>
              </a:rPr>
              <a:t>Oral style is less formal than written style</a:t>
            </a:r>
          </a:p>
          <a:p>
            <a:pPr eaLnBrk="1" hangingPunct="1">
              <a:defRPr/>
            </a:pPr>
            <a:r>
              <a:rPr lang="en-US" sz="2800" dirty="0" smtClean="0">
                <a:solidFill>
                  <a:schemeClr val="tx1">
                    <a:lumMod val="85000"/>
                    <a:lumOff val="15000"/>
                  </a:schemeClr>
                </a:solidFill>
              </a:rPr>
              <a:t>Oral style is more repetitive than written style</a:t>
            </a:r>
            <a:endParaRPr lang="en-US" sz="2800" dirty="0">
              <a:solidFill>
                <a:schemeClr val="tx1">
                  <a:lumMod val="85000"/>
                  <a:lumOff val="15000"/>
                </a:schemeClr>
              </a:solidFill>
            </a:endParaRPr>
          </a:p>
        </p:txBody>
      </p:sp>
      <p:sp>
        <p:nvSpPr>
          <p:cNvPr id="22530" name="Title 2"/>
          <p:cNvSpPr>
            <a:spLocks noGrp="1"/>
          </p:cNvSpPr>
          <p:nvPr>
            <p:ph type="title"/>
          </p:nvPr>
        </p:nvSpPr>
        <p:spPr/>
        <p:txBody>
          <a:bodyPr/>
          <a:lstStyle/>
          <a:p>
            <a:pPr eaLnBrk="1" hangingPunct="1"/>
            <a:r>
              <a:rPr lang="en-US" b="1" smtClean="0">
                <a:solidFill>
                  <a:srgbClr val="002060"/>
                </a:solidFill>
              </a:rPr>
              <a:t>Differentiating Oral and Written Language Styles</a:t>
            </a: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solidFill>
                  <a:schemeClr val="tx1">
                    <a:lumMod val="85000"/>
                    <a:lumOff val="15000"/>
                  </a:schemeClr>
                </a:solidFill>
              </a:rPr>
              <a:t>Use specific, concrete words</a:t>
            </a:r>
          </a:p>
          <a:p>
            <a:pPr eaLnBrk="1" hangingPunct="1">
              <a:defRPr/>
            </a:pPr>
            <a:r>
              <a:rPr lang="en-US" sz="2800" dirty="0" smtClean="0">
                <a:solidFill>
                  <a:schemeClr val="tx1">
                    <a:lumMod val="85000"/>
                    <a:lumOff val="15000"/>
                  </a:schemeClr>
                </a:solidFill>
              </a:rPr>
              <a:t>Use simple words</a:t>
            </a:r>
          </a:p>
          <a:p>
            <a:pPr eaLnBrk="1" hangingPunct="1">
              <a:defRPr/>
            </a:pPr>
            <a:r>
              <a:rPr lang="en-US" sz="2800" dirty="0" smtClean="0">
                <a:solidFill>
                  <a:schemeClr val="tx1">
                    <a:lumMod val="85000"/>
                    <a:lumOff val="15000"/>
                  </a:schemeClr>
                </a:solidFill>
              </a:rPr>
              <a:t>Use words correctly</a:t>
            </a:r>
          </a:p>
          <a:p>
            <a:pPr eaLnBrk="1" hangingPunct="1">
              <a:defRPr/>
            </a:pPr>
            <a:r>
              <a:rPr lang="en-US" sz="2800" dirty="0" smtClean="0">
                <a:solidFill>
                  <a:schemeClr val="tx1">
                    <a:lumMod val="85000"/>
                    <a:lumOff val="15000"/>
                  </a:schemeClr>
                </a:solidFill>
              </a:rPr>
              <a:t>Use words concisely</a:t>
            </a:r>
            <a:endParaRPr lang="en-US" sz="2800" dirty="0">
              <a:solidFill>
                <a:schemeClr val="tx1">
                  <a:lumMod val="85000"/>
                  <a:lumOff val="15000"/>
                </a:schemeClr>
              </a:solidFill>
            </a:endParaRPr>
          </a:p>
        </p:txBody>
      </p:sp>
      <p:sp>
        <p:nvSpPr>
          <p:cNvPr id="24578" name="Title 2"/>
          <p:cNvSpPr>
            <a:spLocks noGrp="1"/>
          </p:cNvSpPr>
          <p:nvPr>
            <p:ph type="title"/>
          </p:nvPr>
        </p:nvSpPr>
        <p:spPr/>
        <p:txBody>
          <a:bodyPr/>
          <a:lstStyle/>
          <a:p>
            <a:pPr eaLnBrk="1" hangingPunct="1"/>
            <a:r>
              <a:rPr lang="en-US" b="1" smtClean="0">
                <a:solidFill>
                  <a:srgbClr val="002060"/>
                </a:solidFill>
              </a:rPr>
              <a:t>Using Words Effectively</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2819400" cy="400050"/>
          </a:xfrm>
          <a:prstGeom prst="rect">
            <a:avLst/>
          </a:prstGeom>
          <a:noFill/>
        </p:spPr>
        <p:txBody>
          <a:bodyPr>
            <a:spAutoFit/>
          </a:bodyPr>
          <a:lstStyle/>
          <a:p>
            <a:pPr>
              <a:defRPr/>
            </a:pPr>
            <a:r>
              <a:rPr lang="en-US" sz="2000" b="1" dirty="0">
                <a:solidFill>
                  <a:schemeClr val="bg1"/>
                </a:solidFill>
                <a:latin typeface="+mn-lt"/>
              </a:rPr>
              <a:t>Figure 12.2</a:t>
            </a:r>
          </a:p>
        </p:txBody>
      </p:sp>
      <p:sp>
        <p:nvSpPr>
          <p:cNvPr id="4" name="TextBox 3"/>
          <p:cNvSpPr txBox="1"/>
          <p:nvPr/>
        </p:nvSpPr>
        <p:spPr>
          <a:xfrm>
            <a:off x="4800600" y="381000"/>
            <a:ext cx="3962400" cy="554038"/>
          </a:xfrm>
          <a:prstGeom prst="rect">
            <a:avLst/>
          </a:prstGeom>
          <a:noFill/>
        </p:spPr>
        <p:txBody>
          <a:bodyPr>
            <a:spAutoFit/>
          </a:bodyPr>
          <a:lstStyle/>
          <a:p>
            <a:pPr algn="ctr">
              <a:defRPr/>
            </a:pPr>
            <a:r>
              <a:rPr lang="en-US" sz="3000" b="1" dirty="0">
                <a:solidFill>
                  <a:srgbClr val="002060"/>
                </a:solidFill>
                <a:latin typeface="+mj-lt"/>
              </a:rPr>
              <a:t>Ladder of Abstraction</a:t>
            </a:r>
          </a:p>
        </p:txBody>
      </p:sp>
      <p:pic>
        <p:nvPicPr>
          <p:cNvPr id="26627" name="Picture 5" descr="Screen Clipping"/>
          <p:cNvPicPr>
            <a:picLocks noChangeAspect="1"/>
          </p:cNvPicPr>
          <p:nvPr/>
        </p:nvPicPr>
        <p:blipFill>
          <a:blip r:embed="rId3"/>
          <a:srcRect/>
          <a:stretch>
            <a:fillRect/>
          </a:stretch>
        </p:blipFill>
        <p:spPr bwMode="auto">
          <a:xfrm>
            <a:off x="1243013" y="1143000"/>
            <a:ext cx="6657975" cy="51244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3124200" cy="400050"/>
          </a:xfrm>
          <a:prstGeom prst="rect">
            <a:avLst/>
          </a:prstGeom>
          <a:noFill/>
        </p:spPr>
        <p:txBody>
          <a:bodyPr>
            <a:spAutoFit/>
          </a:bodyPr>
          <a:lstStyle/>
          <a:p>
            <a:pPr>
              <a:defRPr/>
            </a:pPr>
            <a:r>
              <a:rPr lang="en-US" sz="2000" b="1" dirty="0">
                <a:solidFill>
                  <a:schemeClr val="bg1"/>
                </a:solidFill>
                <a:latin typeface="+mn-lt"/>
              </a:rPr>
              <a:t>How To</a:t>
            </a:r>
          </a:p>
        </p:txBody>
      </p:sp>
      <p:sp>
        <p:nvSpPr>
          <p:cNvPr id="5" name="TextBox 4"/>
          <p:cNvSpPr txBox="1"/>
          <p:nvPr/>
        </p:nvSpPr>
        <p:spPr>
          <a:xfrm>
            <a:off x="4724400" y="381000"/>
            <a:ext cx="3962400" cy="554038"/>
          </a:xfrm>
          <a:prstGeom prst="rect">
            <a:avLst/>
          </a:prstGeom>
          <a:noFill/>
        </p:spPr>
        <p:txBody>
          <a:bodyPr>
            <a:spAutoFit/>
          </a:bodyPr>
          <a:lstStyle/>
          <a:p>
            <a:pPr algn="ctr">
              <a:defRPr/>
            </a:pPr>
            <a:r>
              <a:rPr lang="en-US" sz="3000" b="1" dirty="0">
                <a:solidFill>
                  <a:srgbClr val="002060"/>
                </a:solidFill>
                <a:latin typeface="+mj-lt"/>
              </a:rPr>
              <a:t>Avoid Long Phrases</a:t>
            </a:r>
          </a:p>
        </p:txBody>
      </p:sp>
      <p:pic>
        <p:nvPicPr>
          <p:cNvPr id="28676" name="Picture 6" descr="Screen Clipping"/>
          <p:cNvPicPr>
            <a:picLocks noChangeAspect="1"/>
          </p:cNvPicPr>
          <p:nvPr/>
        </p:nvPicPr>
        <p:blipFill>
          <a:blip r:embed="rId3"/>
          <a:srcRect/>
          <a:stretch>
            <a:fillRect/>
          </a:stretch>
        </p:blipFill>
        <p:spPr bwMode="auto">
          <a:xfrm>
            <a:off x="228600" y="1770063"/>
            <a:ext cx="8915400" cy="364013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solidFill>
                  <a:schemeClr val="tx1">
                    <a:lumMod val="85000"/>
                    <a:lumOff val="15000"/>
                  </a:schemeClr>
                </a:solidFill>
              </a:rPr>
              <a:t>Use language that your audience can understand</a:t>
            </a:r>
          </a:p>
          <a:p>
            <a:pPr eaLnBrk="1" hangingPunct="1">
              <a:defRPr/>
            </a:pPr>
            <a:r>
              <a:rPr lang="en-US" sz="2800" dirty="0" smtClean="0">
                <a:solidFill>
                  <a:schemeClr val="tx1">
                    <a:lumMod val="85000"/>
                    <a:lumOff val="15000"/>
                  </a:schemeClr>
                </a:solidFill>
              </a:rPr>
              <a:t>Use appropriate language</a:t>
            </a:r>
          </a:p>
          <a:p>
            <a:pPr eaLnBrk="1" hangingPunct="1">
              <a:defRPr/>
            </a:pPr>
            <a:r>
              <a:rPr lang="en-US" sz="2800" dirty="0" smtClean="0">
                <a:solidFill>
                  <a:schemeClr val="tx1">
                    <a:lumMod val="85000"/>
                    <a:lumOff val="15000"/>
                  </a:schemeClr>
                </a:solidFill>
              </a:rPr>
              <a:t>Use unbiased language</a:t>
            </a:r>
            <a:endParaRPr lang="en-US" sz="2800" dirty="0">
              <a:solidFill>
                <a:schemeClr val="tx1">
                  <a:lumMod val="85000"/>
                  <a:lumOff val="15000"/>
                </a:schemeClr>
              </a:solidFill>
            </a:endParaRPr>
          </a:p>
        </p:txBody>
      </p:sp>
      <p:sp>
        <p:nvSpPr>
          <p:cNvPr id="30722" name="Title 2"/>
          <p:cNvSpPr>
            <a:spLocks noGrp="1"/>
          </p:cNvSpPr>
          <p:nvPr>
            <p:ph type="title"/>
          </p:nvPr>
        </p:nvSpPr>
        <p:spPr/>
        <p:txBody>
          <a:bodyPr/>
          <a:lstStyle/>
          <a:p>
            <a:pPr eaLnBrk="1" hangingPunct="1"/>
            <a:r>
              <a:rPr lang="en-US" b="1" smtClean="0">
                <a:solidFill>
                  <a:srgbClr val="002060"/>
                </a:solidFill>
              </a:rPr>
              <a:t>Adapting Your Language Style to Diverse Listeners</a:t>
            </a: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216</TotalTime>
  <Words>1412</Words>
  <Application>Microsoft Office PowerPoint</Application>
  <PresentationFormat>On-screen Show (4:3)</PresentationFormat>
  <Paragraphs>104</Paragraphs>
  <Slides>12</Slides>
  <Notes>12</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12</vt:i4>
      </vt:variant>
    </vt:vector>
  </HeadingPairs>
  <TitlesOfParts>
    <vt:vector size="29" baseType="lpstr">
      <vt:lpstr>Arial</vt:lpstr>
      <vt:lpstr>Candara</vt:lpstr>
      <vt:lpstr>Symbol</vt:lpstr>
      <vt:lpstr>Calibri</vt:lpstr>
      <vt:lpstr>Wingdings</vt:lpstr>
      <vt:lpstr>Waveform</vt:lpstr>
      <vt:lpstr>Waveform</vt:lpstr>
      <vt:lpstr>Waveform</vt:lpstr>
      <vt:lpstr>Waveform</vt:lpstr>
      <vt:lpstr>Waveform</vt:lpstr>
      <vt:lpstr>Waveform</vt:lpstr>
      <vt:lpstr>Waveform</vt:lpstr>
      <vt:lpstr>Waveform</vt:lpstr>
      <vt:lpstr>Waveform</vt:lpstr>
      <vt:lpstr>Waveform</vt:lpstr>
      <vt:lpstr>Waveform</vt:lpstr>
      <vt:lpstr>Waveform</vt:lpstr>
      <vt:lpstr>Slide 1</vt:lpstr>
      <vt:lpstr>Slide 2</vt:lpstr>
      <vt:lpstr>Slide 3</vt:lpstr>
      <vt:lpstr>Slide 4</vt:lpstr>
      <vt:lpstr>Differentiating Oral and Written Language Styles</vt:lpstr>
      <vt:lpstr>Using Words Effectively</vt:lpstr>
      <vt:lpstr>Slide 7</vt:lpstr>
      <vt:lpstr>Slide 8</vt:lpstr>
      <vt:lpstr>Adapting Your Language Style to Diverse Listeners</vt:lpstr>
      <vt:lpstr>Crafting Memorable Word Structures</vt:lpstr>
      <vt:lpstr>Slide 11</vt:lpstr>
      <vt:lpstr>Using Memorable Word Structures Effectively</vt:lpstr>
    </vt:vector>
  </TitlesOfParts>
  <Company>Lone Star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dc:title>
  <dc:creator>Lone Star College System</dc:creator>
  <cp:lastModifiedBy>Pearson</cp:lastModifiedBy>
  <cp:revision>48</cp:revision>
  <dcterms:created xsi:type="dcterms:W3CDTF">2011-09-26T15:18:24Z</dcterms:created>
  <dcterms:modified xsi:type="dcterms:W3CDTF">2011-11-14T16:07:39Z</dcterms:modified>
</cp:coreProperties>
</file>