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83" r:id="rId2"/>
    <p:sldId id="256" r:id="rId3"/>
    <p:sldId id="273" r:id="rId4"/>
    <p:sldId id="274" r:id="rId5"/>
    <p:sldId id="278" r:id="rId6"/>
    <p:sldId id="279" r:id="rId7"/>
    <p:sldId id="280" r:id="rId8"/>
    <p:sldId id="281" r:id="rId9"/>
    <p:sldId id="282" r:id="rId10"/>
    <p:sldId id="277" r:id="rId11"/>
  </p:sldIdLst>
  <p:sldSz cx="9144000" cy="6858000" type="screen4x3"/>
  <p:notesSz cx="6858000" cy="9144000"/>
  <p:custDataLst>
    <p:tags r:id="rId13"/>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938" autoAdjust="0"/>
  </p:normalViewPr>
  <p:slideViewPr>
    <p:cSldViewPr>
      <p:cViewPr varScale="1">
        <p:scale>
          <a:sx n="65" d="100"/>
          <a:sy n="65" d="100"/>
        </p:scale>
        <p:origin x="-726" y="-96"/>
      </p:cViewPr>
      <p:guideLst>
        <p:guide orient="horz" pos="2160"/>
        <p:guide pos="2880"/>
      </p:guideLst>
    </p:cSldViewPr>
  </p:slideViewPr>
  <p:notesTextViewPr>
    <p:cViewPr>
      <p:scale>
        <a:sx n="1" d="1"/>
        <a:sy n="1" d="1"/>
      </p:scale>
      <p:origin x="0" y="0"/>
    </p:cViewPr>
  </p:notesTextViewPr>
  <p:notesViewPr>
    <p:cSldViewPr>
      <p:cViewPr varScale="1">
        <p:scale>
          <a:sx n="81" d="100"/>
          <a:sy n="81" d="100"/>
        </p:scale>
        <p:origin x="-207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396DFAC-AC5C-4CE1-AF4A-E998266E52B5}" type="datetimeFigureOut">
              <a:rPr lang="en-US"/>
              <a:pPr>
                <a:defRPr/>
              </a:pPr>
              <a:t>11/14/2011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FE07E73-AA5E-4A86-ABDE-4CB9F123022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86301A7-FF14-4769-BA20-10CD411B76D2}" type="slidenum">
              <a:rPr lang="en-US" sz="1200"/>
              <a:pPr algn="r"/>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eaLnBrk="1" hangingPunct="1">
              <a:defRPr/>
            </a:pPr>
            <a:r>
              <a:rPr lang="en-US" sz="1000" b="1" u="sng" dirty="0" smtClean="0"/>
              <a:t>NOTES:</a:t>
            </a:r>
          </a:p>
          <a:p>
            <a:pPr marL="228600" indent="-228600" eaLnBrk="1" hangingPunct="1">
              <a:buFontTx/>
              <a:buAutoNum type="alphaUcPeriod"/>
              <a:defRPr/>
            </a:pPr>
            <a:r>
              <a:rPr lang="en-US" sz="1000" b="1" dirty="0" smtClean="0"/>
              <a:t>An illustration or anecdote</a:t>
            </a:r>
            <a:r>
              <a:rPr lang="en-US" sz="1000" dirty="0" smtClean="0"/>
              <a:t>, a brief story that is often based on fact, can provide the basis for an effective speech introduction.</a:t>
            </a:r>
          </a:p>
          <a:p>
            <a:pPr marL="228600" indent="-228600" eaLnBrk="1" hangingPunct="1">
              <a:buFontTx/>
              <a:buAutoNum type="alphaUcPeriod"/>
              <a:defRPr/>
            </a:pPr>
            <a:r>
              <a:rPr lang="en-US" sz="1000" b="1" dirty="0" smtClean="0"/>
              <a:t>Startling</a:t>
            </a:r>
            <a:r>
              <a:rPr lang="en-US" sz="1000" dirty="0" smtClean="0"/>
              <a:t> an audience with the extent of a situation or problem invariably catches its members’ attention and motivates them to listen further as well as helping them to remember afterward what you had to say. </a:t>
            </a:r>
          </a:p>
          <a:p>
            <a:pPr marL="228600" indent="-228600" eaLnBrk="1" hangingPunct="1">
              <a:buFontTx/>
              <a:buAutoNum type="alphaUcPeriod"/>
              <a:defRPr/>
            </a:pPr>
            <a:r>
              <a:rPr lang="en-US" sz="1000" b="1" dirty="0" smtClean="0"/>
              <a:t>Quotations - </a:t>
            </a:r>
            <a:r>
              <a:rPr lang="en-US" sz="1000" dirty="0" smtClean="0"/>
              <a:t>Using an appropriate quotation to introduce a speech is a common practice. Often, another writer or speaker has expressed an opinion on your topic that is more authoritative, comprehensive, or memorable than what you can say.</a:t>
            </a:r>
          </a:p>
          <a:p>
            <a:pPr marL="228600" indent="-228600" eaLnBrk="1" hangingPunct="1">
              <a:buFontTx/>
              <a:buAutoNum type="alphaUcPeriod"/>
              <a:defRPr/>
            </a:pPr>
            <a:r>
              <a:rPr lang="en-US" sz="1000" b="1" dirty="0" smtClean="0"/>
              <a:t>Humor - </a:t>
            </a:r>
            <a:r>
              <a:rPr lang="en-US" sz="1000" dirty="0" smtClean="0"/>
              <a:t>Humor, handled well, can be a wonderful attention-getter. It can help to relax your audience and win their goodwill for the rest of the speech.</a:t>
            </a:r>
          </a:p>
          <a:p>
            <a:pPr marL="228600" indent="-228600" eaLnBrk="1" hangingPunct="1">
              <a:buFontTx/>
              <a:buAutoNum type="alphaUcPeriod"/>
              <a:defRPr/>
            </a:pPr>
            <a:r>
              <a:rPr lang="en-US" sz="1000" b="1" dirty="0" smtClean="0"/>
              <a:t>Questions: </a:t>
            </a:r>
            <a:r>
              <a:rPr lang="en-US" sz="1000" dirty="0" smtClean="0"/>
              <a:t>To turn questions into an effective introduction, the speaker must do more than just think of good questions to ask. He or she must also deliver the questions effectively.</a:t>
            </a:r>
          </a:p>
          <a:p>
            <a:pPr marL="228600" indent="-228600" eaLnBrk="1" hangingPunct="1">
              <a:buFontTx/>
              <a:buAutoNum type="alphaUcPeriod"/>
              <a:defRPr/>
            </a:pPr>
            <a:r>
              <a:rPr lang="en-US" sz="1000" b="1" dirty="0" smtClean="0"/>
              <a:t>Reference to historical events: </a:t>
            </a:r>
            <a:r>
              <a:rPr lang="en-US" sz="1000" dirty="0" smtClean="0"/>
              <a:t>How do you discover anniversaries of historic events? You could consult “This Day in History” (www.history.com/this-day-in-history) or download a “This Day in History” app for the </a:t>
            </a:r>
            <a:r>
              <a:rPr lang="en-US" sz="1000" dirty="0" err="1" smtClean="0"/>
              <a:t>iPhone</a:t>
            </a:r>
            <a:r>
              <a:rPr lang="en-US" sz="1000" dirty="0" smtClean="0"/>
              <a:t> or </a:t>
            </a:r>
            <a:r>
              <a:rPr lang="en-US" sz="1000" dirty="0" err="1" smtClean="0"/>
              <a:t>iPad</a:t>
            </a:r>
            <a:r>
              <a:rPr lang="en-US" sz="1000" dirty="0" smtClean="0"/>
              <a:t>.</a:t>
            </a:r>
          </a:p>
          <a:p>
            <a:pPr marL="228600" indent="-228600" eaLnBrk="1" hangingPunct="1">
              <a:buFontTx/>
              <a:buAutoNum type="alphaUcPeriod"/>
              <a:defRPr/>
            </a:pPr>
            <a:r>
              <a:rPr lang="en-US" sz="1000" b="1" dirty="0" smtClean="0"/>
              <a:t>References to a recent event: </a:t>
            </a:r>
            <a:r>
              <a:rPr lang="en-US" sz="1000" dirty="0" smtClean="0"/>
              <a:t>a reference to a recent event can be a good way to open your speech. An opening taken from a recent news story can take the form of an illustration, a startling statistic, or even a quotation, giving you the additional advantages discussed under each of those methods of introduction. </a:t>
            </a:r>
          </a:p>
          <a:p>
            <a:pPr marL="228600" indent="-228600" eaLnBrk="1" hangingPunct="1">
              <a:buFontTx/>
              <a:buAutoNum type="alphaUcPeriod"/>
              <a:defRPr/>
            </a:pPr>
            <a:r>
              <a:rPr lang="en-US" sz="1000" b="1" dirty="0" smtClean="0"/>
              <a:t>Personal references: </a:t>
            </a:r>
            <a:r>
              <a:rPr lang="en-US" sz="1000" dirty="0" smtClean="0"/>
              <a:t>A reference to yourself can take several forms. You might express appreciation or pleasure at having been asked to speak.</a:t>
            </a:r>
          </a:p>
          <a:p>
            <a:pPr marL="228600" indent="-228600" eaLnBrk="1" hangingPunct="1">
              <a:buFontTx/>
              <a:buAutoNum type="alphaUcPeriod"/>
              <a:defRPr/>
            </a:pPr>
            <a:r>
              <a:rPr lang="en-US" sz="1000" b="1" dirty="0" smtClean="0"/>
              <a:t>References to the occasion: </a:t>
            </a:r>
            <a:r>
              <a:rPr lang="en-US" sz="1000" dirty="0" smtClean="0"/>
              <a:t>References to the occasion are often made at weddings, birthday parties, dedication ceremonies, and other such events.</a:t>
            </a:r>
          </a:p>
          <a:p>
            <a:pPr marL="228600" indent="-228600" eaLnBrk="1" hangingPunct="1">
              <a:buFontTx/>
              <a:buAutoNum type="alphaUcPeriod"/>
              <a:defRPr/>
            </a:pPr>
            <a:r>
              <a:rPr lang="en-US" sz="1000" b="1" dirty="0" smtClean="0"/>
              <a:t>References to preceding speech: </a:t>
            </a:r>
            <a:r>
              <a:rPr lang="en-US" sz="1000" dirty="0" smtClean="0"/>
              <a:t>If your speech is one of several being presented on the same occasion, such as in a speech class, at a symposium, or as part of a lecture series, you will usually not know until shortly before your own speech what other speakers will say. When this happens, you must decide on the spot whether referring to one of these previous speeches will be better than using the introduction that you originally prepared. It might be wise to refer to a preceding speech when another speaker has spoken on a topic that is so related to your own that you can draw an analogy.</a:t>
            </a:r>
            <a:endParaRPr lang="en-US" sz="1000" b="1" dirty="0"/>
          </a:p>
        </p:txBody>
      </p:sp>
      <p:sp>
        <p:nvSpPr>
          <p:cNvPr id="4" name="Slide Number Placeholder 3"/>
          <p:cNvSpPr>
            <a:spLocks noGrp="1"/>
          </p:cNvSpPr>
          <p:nvPr>
            <p:ph type="sldNum" sz="quarter" idx="5"/>
          </p:nvPr>
        </p:nvSpPr>
        <p:spPr/>
        <p:txBody>
          <a:bodyPr/>
          <a:lstStyle/>
          <a:p>
            <a:pPr>
              <a:defRPr/>
            </a:pPr>
            <a:fld id="{4A42C254-0C7E-44E4-AFB5-EA6690F686AE}" type="slidenum">
              <a:rPr lang="en-US" smtClean="0"/>
              <a:pPr>
                <a:defRPr/>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u="sng" smtClean="0"/>
              <a:t>Chapter Overview:</a:t>
            </a:r>
          </a:p>
          <a:p>
            <a:pPr eaLnBrk="1" hangingPunct="1">
              <a:spcBef>
                <a:spcPct val="0"/>
              </a:spcBef>
              <a:buFontTx/>
              <a:buChar char="•"/>
            </a:pPr>
            <a:r>
              <a:rPr lang="en-US" smtClean="0"/>
              <a:t>Purposes of Introductions</a:t>
            </a:r>
          </a:p>
          <a:p>
            <a:pPr eaLnBrk="1" hangingPunct="1">
              <a:spcBef>
                <a:spcPct val="0"/>
              </a:spcBef>
              <a:buFontTx/>
              <a:buChar char="•"/>
            </a:pPr>
            <a:r>
              <a:rPr lang="en-US" smtClean="0"/>
              <a:t>Effective Introductions</a:t>
            </a:r>
          </a:p>
          <a:p>
            <a:pPr eaLnBrk="1" hangingPunct="1">
              <a:spcBef>
                <a:spcPct val="0"/>
              </a:spcBef>
              <a:buFontTx/>
              <a:buChar char="•"/>
            </a:pPr>
            <a:endParaRPr lang="en-US" b="1" u="sng"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A611FE-22CA-4DAC-9643-06C109BDFC43}" type="slidenum">
              <a:rPr lang="en-US">
                <a:cs typeface="Arial" charset="0"/>
              </a:rPr>
              <a:pPr fontAlgn="base">
                <a:spcBef>
                  <a:spcPct val="0"/>
                </a:spcBef>
                <a:spcAft>
                  <a:spcPct val="0"/>
                </a:spcAft>
                <a:defRPr/>
              </a:pPr>
              <a:t>2</a:t>
            </a:fld>
            <a:endParaRPr lang="en-US" dirty="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8B3426C5-C4B6-4716-B074-C5F3D8A51205}"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hangingPunct="1">
              <a:defRPr/>
            </a:pPr>
            <a:r>
              <a:rPr lang="en-US" sz="1050" b="1" u="sng" dirty="0" smtClean="0"/>
              <a:t>NOTES:</a:t>
            </a:r>
          </a:p>
          <a:p>
            <a:pPr eaLnBrk="1" hangingPunct="1">
              <a:defRPr/>
            </a:pPr>
            <a:r>
              <a:rPr lang="en-US" sz="1050" dirty="0" smtClean="0"/>
              <a:t>Within a few seconds of meeting a person, you form a first impression that is often quite lasting. So, too, do you form a first impression of a speaker and his or her message within the opening seconds of a speech. The introduction may convince you to listen carefully because this is a credible speaker presenting a well-prepared speech, or it may send the message that the speaker is ill-prepared and the message is not worth your time.</a:t>
            </a:r>
          </a:p>
          <a:p>
            <a:pPr marL="228600" indent="-228600" eaLnBrk="1" hangingPunct="1">
              <a:buFontTx/>
              <a:buAutoNum type="alphaUcPeriod"/>
              <a:defRPr/>
            </a:pPr>
            <a:r>
              <a:rPr lang="en-US" sz="1050" b="1" dirty="0" smtClean="0"/>
              <a:t>Get the audience’s attention: </a:t>
            </a:r>
            <a:r>
              <a:rPr lang="en-US" sz="1050" dirty="0" smtClean="0"/>
              <a:t>A key purpose of the introduction is to gain favorable attention for your speech. Because listeners form their first impressions of the speech quickly, if the introduction does not capture their attention and cast the speech in a favorable light, the rest of the speech may be wasted on them.</a:t>
            </a:r>
          </a:p>
          <a:p>
            <a:pPr marL="228600" indent="-228600" eaLnBrk="1" hangingPunct="1">
              <a:buFontTx/>
              <a:buAutoNum type="alphaUcPeriod"/>
              <a:defRPr/>
            </a:pPr>
            <a:r>
              <a:rPr lang="en-US" sz="1050" b="1" dirty="0" smtClean="0"/>
              <a:t>Give the audience a reason to listen: </a:t>
            </a:r>
            <a:r>
              <a:rPr lang="en-US" sz="1050" dirty="0" smtClean="0"/>
              <a:t>Even after you have captured the attention of your audience members, you have to give them some reason to want to listen to the rest of your speech. An unmotivated listener quickly tunes out. You can help to establish listening motivation by showing the members of your audience how the topic affects them directly.</a:t>
            </a:r>
          </a:p>
          <a:p>
            <a:pPr marL="228600" indent="-228600" eaLnBrk="1" hangingPunct="1">
              <a:buFontTx/>
              <a:buAutoNum type="alphaUcPeriod"/>
              <a:defRPr/>
            </a:pPr>
            <a:r>
              <a:rPr lang="en-US" sz="1050" b="1" dirty="0" smtClean="0"/>
              <a:t> Introduce the subject: </a:t>
            </a:r>
            <a:r>
              <a:rPr lang="en-US" sz="1050" dirty="0" smtClean="0"/>
              <a:t>Perhaps the most obvious purpose of an introduction is to introduce the subject of a speech. Within a few seconds after you begin your speech, the audience should have a pretty good idea of what you are going to talk about. Do not get so carried away with jokes or illustrations that you forget this basic purpose.</a:t>
            </a:r>
          </a:p>
          <a:p>
            <a:pPr marL="228600" indent="-228600" eaLnBrk="1" hangingPunct="1">
              <a:buFontTx/>
              <a:buAutoNum type="alphaUcPeriod"/>
              <a:defRPr/>
            </a:pPr>
            <a:r>
              <a:rPr lang="en-US" sz="1050" b="1" dirty="0" smtClean="0"/>
              <a:t> Establish your credibility:  </a:t>
            </a:r>
            <a:r>
              <a:rPr lang="en-US" sz="1050" dirty="0" smtClean="0"/>
              <a:t>A credible speaker is one whom the audience judges to be a believable authority and a competent speaker. A credible speaker is also someone the audience believes they can trust. We stress here that as you begin your speech, you should be mindful of your listeners’ attitudes toward you. Ask yourself, “Why should they listen to me? What is my background with respect to the topic? Am I personally committed to the issues about which I am going to speak?” </a:t>
            </a:r>
          </a:p>
          <a:p>
            <a:pPr marL="228600" indent="-228600" eaLnBrk="1" hangingPunct="1">
              <a:buFontTx/>
              <a:buAutoNum type="alphaUcPeriod"/>
              <a:defRPr/>
            </a:pPr>
            <a:r>
              <a:rPr lang="en-US" sz="1050" b="1" dirty="0" smtClean="0"/>
              <a:t>Preview your main ideas:  </a:t>
            </a:r>
            <a:r>
              <a:rPr lang="en-US" sz="1050" dirty="0" smtClean="0"/>
              <a:t>A final purpose of the introduction is to preview the main ideas of your speech. The preview statement usually comes near the end of the introduction, included in or immediately following a statement of the central idea. The preview statement allows your listeners to anticipate the main ideas of your speech, which in turn helps to ensure that they will remember those ideas after the speech.</a:t>
            </a:r>
            <a:endParaRPr lang="en-US" sz="1050" b="1" dirty="0"/>
          </a:p>
        </p:txBody>
      </p:sp>
      <p:sp>
        <p:nvSpPr>
          <p:cNvPr id="4" name="Slide Number Placeholder 3"/>
          <p:cNvSpPr>
            <a:spLocks noGrp="1"/>
          </p:cNvSpPr>
          <p:nvPr>
            <p:ph type="sldNum" sz="quarter" idx="5"/>
          </p:nvPr>
        </p:nvSpPr>
        <p:spPr/>
        <p:txBody>
          <a:bodyPr/>
          <a:lstStyle/>
          <a:p>
            <a:pPr>
              <a:defRPr/>
            </a:pPr>
            <a:fld id="{E21BD133-0C50-4B3F-A35D-CD259003895C}"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60EF4314-372C-4813-8995-2A05FA80DFE4}"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C90362CD-5B63-4487-B036-067B433DFF5E}"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0A734F91-20F5-4A7A-9B82-38834A69B7F4}"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A3684ABC-7770-4A33-B7F0-3E1015EF343D}"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63B71227-6F3A-443D-BCDE-5B6F11B17350}"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1"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Date Placeholder 3"/>
          <p:cNvSpPr>
            <a:spLocks noGrp="1"/>
          </p:cNvSpPr>
          <p:nvPr>
            <p:ph type="dt" sz="half" idx="10"/>
          </p:nvPr>
        </p:nvSpPr>
        <p:spPr/>
        <p:txBody>
          <a:bodyPr/>
          <a:lstStyle>
            <a:lvl1pPr>
              <a:defRPr/>
            </a:lvl1pPr>
          </a:lstStyle>
          <a:p>
            <a:pPr>
              <a:defRPr/>
            </a:pPr>
            <a:fld id="{7F3C1C6E-D99E-4C1F-9B16-8E5B70C084DC}" type="datetime1">
              <a:rPr lang="en-US"/>
              <a:pPr>
                <a:defRPr/>
              </a:pPr>
              <a:t>11/14/2011</a:t>
            </a:fld>
            <a:endParaRPr lang="en-US" dirty="0"/>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5"/>
          <p:cNvGrpSpPr>
            <a:grpSpLocks noChangeAspect="1"/>
          </p:cNvGrpSpPr>
          <p:nvPr/>
        </p:nvGrpSpPr>
        <p:grpSpPr bwMode="auto">
          <a:xfrm>
            <a:off x="211138" y="1679575"/>
            <a:ext cx="8723312" cy="1330325"/>
            <a:chOff x="-3905251" y="4294188"/>
            <a:chExt cx="13027839" cy="1892300"/>
          </a:xfrm>
        </p:grpSpPr>
        <p:sp>
          <p:nvSpPr>
            <p:cNvPr id="6"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0"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1"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3"/>
          <p:cNvSpPr>
            <a:spLocks noGrp="1"/>
          </p:cNvSpPr>
          <p:nvPr>
            <p:ph type="dt" sz="half" idx="10"/>
          </p:nvPr>
        </p:nvSpPr>
        <p:spPr/>
        <p:txBody>
          <a:bodyPr/>
          <a:lstStyle>
            <a:lvl1pPr>
              <a:defRPr/>
            </a:lvl1pPr>
          </a:lstStyle>
          <a:p>
            <a:pPr>
              <a:defRPr/>
            </a:pPr>
            <a:fld id="{8628799C-19A5-455F-ADD2-C0F29B00F6E1}" type="datetime1">
              <a:rPr lang="en-US"/>
              <a:pPr>
                <a:defRPr/>
              </a:pPr>
              <a:t>11/14/2011</a:t>
            </a:fld>
            <a:endParaRPr lang="en-US" dirty="0"/>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1"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3"/>
          <p:cNvSpPr>
            <a:spLocks noGrp="1"/>
          </p:cNvSpPr>
          <p:nvPr>
            <p:ph type="dt" sz="half" idx="10"/>
          </p:nvPr>
        </p:nvSpPr>
        <p:spPr/>
        <p:txBody>
          <a:bodyPr/>
          <a:lstStyle>
            <a:lvl1pPr>
              <a:defRPr/>
            </a:lvl1pPr>
          </a:lstStyle>
          <a:p>
            <a:pPr>
              <a:defRPr/>
            </a:pPr>
            <a:fld id="{8803DB03-C637-4DC3-8A53-9440CE8B4A28}" type="datetime1">
              <a:rPr lang="en-US"/>
              <a:pPr>
                <a:defRPr/>
              </a:pPr>
              <a:t>11/14/2011</a:t>
            </a:fld>
            <a:endParaRPr lang="en-US" dirty="0"/>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5"/>
          <p:cNvGrpSpPr>
            <a:grpSpLocks noChangeAspect="1"/>
          </p:cNvGrpSpPr>
          <p:nvPr/>
        </p:nvGrpSpPr>
        <p:grpSpPr bwMode="auto">
          <a:xfrm>
            <a:off x="211138" y="1679575"/>
            <a:ext cx="8723312" cy="1330325"/>
            <a:chOff x="-3905251" y="4294188"/>
            <a:chExt cx="13027839" cy="1892300"/>
          </a:xfrm>
        </p:grpSpPr>
        <p:sp>
          <p:nvSpPr>
            <p:cNvPr id="6"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2"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13" name="Date Placeholder 3"/>
          <p:cNvSpPr>
            <a:spLocks noGrp="1"/>
          </p:cNvSpPr>
          <p:nvPr>
            <p:ph type="dt" sz="half" idx="10"/>
          </p:nvPr>
        </p:nvSpPr>
        <p:spPr/>
        <p:txBody>
          <a:bodyPr/>
          <a:lstStyle>
            <a:lvl1pPr>
              <a:defRPr/>
            </a:lvl1pPr>
          </a:lstStyle>
          <a:p>
            <a:pPr>
              <a:defRPr/>
            </a:pPr>
            <a:fld id="{460533D8-333D-4101-A6EB-C35C3BE118F8}" type="datetime1">
              <a:rPr lang="en-US"/>
              <a:pPr>
                <a:defRPr/>
              </a:pPr>
              <a:t>11/14/2011</a:t>
            </a:fld>
            <a:endParaRPr lang="en-US" dirty="0"/>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Date Placeholder 3"/>
          <p:cNvSpPr>
            <a:spLocks noGrp="1"/>
          </p:cNvSpPr>
          <p:nvPr>
            <p:ph type="dt" sz="half" idx="10"/>
          </p:nvPr>
        </p:nvSpPr>
        <p:spPr/>
        <p:txBody>
          <a:bodyPr/>
          <a:lstStyle>
            <a:lvl1pPr>
              <a:defRPr/>
            </a:lvl1pPr>
          </a:lstStyle>
          <a:p>
            <a:pPr>
              <a:defRPr/>
            </a:pPr>
            <a:fld id="{1F424771-05A7-4AF2-A80D-8DFE995233FC}" type="datetime1">
              <a:rPr lang="en-US"/>
              <a:pPr>
                <a:defRPr/>
              </a:pPr>
              <a:t>11/14/2011</a:t>
            </a:fld>
            <a:endParaRPr lang="en-US" dirty="0"/>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6" name="Group 15"/>
          <p:cNvGrpSpPr>
            <a:grpSpLocks noChangeAspect="1"/>
          </p:cNvGrpSpPr>
          <p:nvPr/>
        </p:nvGrpSpPr>
        <p:grpSpPr bwMode="auto">
          <a:xfrm>
            <a:off x="211138" y="1679575"/>
            <a:ext cx="8723312" cy="1330325"/>
            <a:chOff x="-3905251" y="4294188"/>
            <a:chExt cx="13027839" cy="1892300"/>
          </a:xfrm>
        </p:grpSpPr>
        <p:sp>
          <p:nvSpPr>
            <p:cNvPr id="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2"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3"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4"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Date Placeholder 3"/>
          <p:cNvSpPr>
            <a:spLocks noGrp="1"/>
          </p:cNvSpPr>
          <p:nvPr>
            <p:ph type="dt" sz="half" idx="15"/>
          </p:nvPr>
        </p:nvSpPr>
        <p:spPr/>
        <p:txBody>
          <a:bodyPr/>
          <a:lstStyle>
            <a:lvl1pPr>
              <a:defRPr/>
            </a:lvl1pPr>
          </a:lstStyle>
          <a:p>
            <a:pPr>
              <a:defRPr/>
            </a:pPr>
            <a:fld id="{10D616DB-6152-4596-A0F6-06B5A39986E9}" type="datetime1">
              <a:rPr lang="en-US"/>
              <a:pPr>
                <a:defRPr/>
              </a:pPr>
              <a:t>11/14/2011</a:t>
            </a:fld>
            <a:endParaRPr lang="en-US" dirty="0"/>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8" name="Group 15"/>
          <p:cNvGrpSpPr>
            <a:grpSpLocks noChangeAspect="1"/>
          </p:cNvGrpSpPr>
          <p:nvPr/>
        </p:nvGrpSpPr>
        <p:grpSpPr bwMode="auto">
          <a:xfrm>
            <a:off x="211138" y="1679575"/>
            <a:ext cx="8723312" cy="1330325"/>
            <a:chOff x="-3905251" y="4294188"/>
            <a:chExt cx="13027839" cy="1892300"/>
          </a:xfrm>
        </p:grpSpPr>
        <p:sp>
          <p:nvSpPr>
            <p:cNvPr id="9"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2"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3"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4"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Date Placeholder 3"/>
          <p:cNvSpPr>
            <a:spLocks noGrp="1"/>
          </p:cNvSpPr>
          <p:nvPr>
            <p:ph type="dt" sz="half" idx="10"/>
          </p:nvPr>
        </p:nvSpPr>
        <p:spPr/>
        <p:txBody>
          <a:bodyPr/>
          <a:lstStyle>
            <a:lvl1pPr>
              <a:defRPr/>
            </a:lvl1pPr>
          </a:lstStyle>
          <a:p>
            <a:pPr>
              <a:defRPr/>
            </a:pPr>
            <a:fld id="{2183AF66-5350-4319-8247-BFFAA7326EB8}" type="datetime1">
              <a:rPr lang="en-US"/>
              <a:pPr>
                <a:defRPr/>
              </a:pPr>
              <a:t>11/14/2011</a:t>
            </a:fld>
            <a:endParaRPr lang="en-US" dirty="0"/>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4" name="Group 15"/>
          <p:cNvGrpSpPr>
            <a:grpSpLocks noChangeAspect="1"/>
          </p:cNvGrpSpPr>
          <p:nvPr/>
        </p:nvGrpSpPr>
        <p:grpSpPr bwMode="auto">
          <a:xfrm>
            <a:off x="211138" y="1679575"/>
            <a:ext cx="8723312" cy="1330325"/>
            <a:chOff x="-3905251" y="4294188"/>
            <a:chExt cx="13027839" cy="1892300"/>
          </a:xfrm>
        </p:grpSpPr>
        <p:sp>
          <p:nvSpPr>
            <p:cNvPr id="5"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9"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0"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1" name="Date Placeholder 3"/>
          <p:cNvSpPr>
            <a:spLocks noGrp="1"/>
          </p:cNvSpPr>
          <p:nvPr>
            <p:ph type="dt" sz="half" idx="10"/>
          </p:nvPr>
        </p:nvSpPr>
        <p:spPr/>
        <p:txBody>
          <a:bodyPr/>
          <a:lstStyle>
            <a:lvl1pPr>
              <a:defRPr/>
            </a:lvl1pPr>
          </a:lstStyle>
          <a:p>
            <a:pPr>
              <a:defRPr/>
            </a:pPr>
            <a:fld id="{6793306E-0119-41FB-B5C7-DC0BD7C92088}" type="datetime1">
              <a:rPr lang="en-US"/>
              <a:pPr>
                <a:defRPr/>
              </a:pPr>
              <a:t>11/14/2011</a:t>
            </a:fld>
            <a:endParaRPr lang="en-US" dirty="0"/>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9"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10" name="Date Placeholder 1"/>
          <p:cNvSpPr>
            <a:spLocks noGrp="1"/>
          </p:cNvSpPr>
          <p:nvPr>
            <p:ph type="dt" sz="half" idx="10"/>
          </p:nvPr>
        </p:nvSpPr>
        <p:spPr/>
        <p:txBody>
          <a:bodyPr/>
          <a:lstStyle>
            <a:lvl1pPr>
              <a:defRPr/>
            </a:lvl1pPr>
          </a:lstStyle>
          <a:p>
            <a:pPr>
              <a:defRPr/>
            </a:pPr>
            <a:fld id="{C3819915-171E-4114-8109-631315F1F60B}" type="datetime1">
              <a:rPr lang="en-US"/>
              <a:pPr>
                <a:defRPr/>
              </a:pPr>
              <a:t>11/14/2011</a:t>
            </a:fld>
            <a:endParaRPr lang="en-US" dirty="0"/>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2"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4"/>
          <p:cNvSpPr>
            <a:spLocks noGrp="1"/>
          </p:cNvSpPr>
          <p:nvPr>
            <p:ph type="dt" sz="half" idx="10"/>
          </p:nvPr>
        </p:nvSpPr>
        <p:spPr/>
        <p:txBody>
          <a:bodyPr/>
          <a:lstStyle>
            <a:lvl1pPr>
              <a:defRPr/>
            </a:lvl1pPr>
          </a:lstStyle>
          <a:p>
            <a:pPr>
              <a:defRPr/>
            </a:pPr>
            <a:fld id="{63018A5B-C4A3-4B63-98EA-4285B4C85DF1}" type="datetime1">
              <a:rPr lang="en-US"/>
              <a:pPr>
                <a:defRPr/>
              </a:pPr>
              <a:t>11/14/2011</a:t>
            </a:fld>
            <a:endParaRPr lang="en-US" dirty="0"/>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2"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13" name="Date Placeholder 4"/>
          <p:cNvSpPr>
            <a:spLocks noGrp="1"/>
          </p:cNvSpPr>
          <p:nvPr>
            <p:ph type="dt" sz="half" idx="10"/>
          </p:nvPr>
        </p:nvSpPr>
        <p:spPr/>
        <p:txBody>
          <a:bodyPr/>
          <a:lstStyle>
            <a:lvl1pPr>
              <a:defRPr/>
            </a:lvl1pPr>
          </a:lstStyle>
          <a:p>
            <a:pPr>
              <a:defRPr/>
            </a:pPr>
            <a:fld id="{C0F77B92-3A04-476A-8E8C-8388F55F9CCE}" type="datetime1">
              <a:rPr lang="en-US"/>
              <a:pPr>
                <a:defRPr/>
              </a:pPr>
              <a:t>11/14/2011</a:t>
            </a:fld>
            <a:endParaRPr lang="en-US" dirty="0"/>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a:solidFill>
                  <a:schemeClr val="tx2"/>
                </a:solidFill>
                <a:latin typeface="+mn-lt"/>
                <a:cs typeface="+mn-cs"/>
              </a:defRPr>
            </a:lvl1pPr>
          </a:lstStyle>
          <a:p>
            <a:pPr>
              <a:defRPr/>
            </a:pPr>
            <a:fld id="{4AA8568B-E099-468A-83C5-D8D732127356}" type="datetime1">
              <a:rPr lang="en-US"/>
              <a:pPr>
                <a:defRPr/>
              </a:pPr>
              <a:t>11/14/2011</a:t>
            </a:fld>
            <a:endParaRPr lang="en-US" dirty="0"/>
          </a:p>
        </p:txBody>
      </p:sp>
      <p:sp>
        <p:nvSpPr>
          <p:cNvPr id="1030"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7"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spd="slow">
    <p:split orient="vert"/>
  </p:transition>
  <p:hf sldNum="0" hd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4191000" y="3429000"/>
            <a:ext cx="4648200" cy="1917700"/>
          </a:xfrm>
          <a:prstGeom prst="rect">
            <a:avLst/>
          </a:prstGeom>
          <a:noFill/>
          <a:ln w="9525">
            <a:noFill/>
            <a:miter lim="800000"/>
            <a:headEnd/>
            <a:tailEnd/>
          </a:ln>
        </p:spPr>
        <p:txBody>
          <a:bodyPr>
            <a:spAutoFit/>
          </a:bodyPr>
          <a:lstStyle/>
          <a:p>
            <a:pPr algn="ctr"/>
            <a:r>
              <a:rPr lang="en-US" sz="2400">
                <a:solidFill>
                  <a:srgbClr val="002060"/>
                </a:solidFill>
                <a:latin typeface="Candara" pitchFamily="34" charset="0"/>
              </a:rPr>
              <a:t>PowerPoint™ Presentation Prepared by</a:t>
            </a:r>
          </a:p>
          <a:p>
            <a:pPr algn="ctr"/>
            <a:r>
              <a:rPr lang="en-US" sz="2400">
                <a:solidFill>
                  <a:srgbClr val="002060"/>
                </a:solidFill>
                <a:latin typeface="Candara" pitchFamily="34" charset="0"/>
              </a:rPr>
              <a:t>Diana M. Cooley, Ph.D.</a:t>
            </a:r>
          </a:p>
          <a:p>
            <a:pPr algn="ctr"/>
            <a:r>
              <a:rPr lang="en-US" sz="2400" i="1">
                <a:solidFill>
                  <a:srgbClr val="002060"/>
                </a:solidFill>
                <a:latin typeface="Candara" pitchFamily="34" charset="0"/>
              </a:rPr>
              <a:t>Lone Star College – North Harris </a:t>
            </a:r>
          </a:p>
          <a:p>
            <a:pPr algn="ctr"/>
            <a:r>
              <a:rPr lang="en-US" sz="2400" i="1">
                <a:solidFill>
                  <a:srgbClr val="002060"/>
                </a:solidFill>
                <a:latin typeface="Candara" pitchFamily="34" charset="0"/>
              </a:rPr>
              <a:t>Houston, Texas</a:t>
            </a:r>
          </a:p>
        </p:txBody>
      </p:sp>
      <p:pic>
        <p:nvPicPr>
          <p:cNvPr id="14339" name="Picture 5" descr="COVER_BeebePSHB4"/>
          <p:cNvPicPr>
            <a:picLocks noChangeAspect="1" noChangeArrowheads="1"/>
          </p:cNvPicPr>
          <p:nvPr/>
        </p:nvPicPr>
        <p:blipFill>
          <a:blip r:embed="rId3"/>
          <a:srcRect/>
          <a:stretch>
            <a:fillRect/>
          </a:stretch>
        </p:blipFill>
        <p:spPr bwMode="auto">
          <a:xfrm>
            <a:off x="274638" y="1143000"/>
            <a:ext cx="4098925" cy="51054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b="1" smtClean="0">
                <a:solidFill>
                  <a:srgbClr val="002060"/>
                </a:solidFill>
              </a:rPr>
              <a:t>Effective Introductions</a:t>
            </a:r>
          </a:p>
        </p:txBody>
      </p:sp>
      <p:sp>
        <p:nvSpPr>
          <p:cNvPr id="3" name="Content Placeholder 2"/>
          <p:cNvSpPr>
            <a:spLocks noGrp="1"/>
          </p:cNvSpPr>
          <p:nvPr>
            <p:ph sz="quarter" idx="13"/>
          </p:nvPr>
        </p:nvSpPr>
        <p:spPr>
          <a:xfrm>
            <a:off x="676275" y="2679700"/>
            <a:ext cx="3822700" cy="3446463"/>
          </a:xfrm>
        </p:spPr>
        <p:txBody>
          <a:bodyPr/>
          <a:lstStyle/>
          <a:p>
            <a:pPr eaLnBrk="1" hangingPunct="1">
              <a:defRPr/>
            </a:pPr>
            <a:r>
              <a:rPr lang="en-US" dirty="0" smtClean="0">
                <a:solidFill>
                  <a:schemeClr val="tx1">
                    <a:lumMod val="85000"/>
                    <a:lumOff val="15000"/>
                  </a:schemeClr>
                </a:solidFill>
              </a:rPr>
              <a:t>Illustrations or anecdotes</a:t>
            </a:r>
          </a:p>
          <a:p>
            <a:pPr eaLnBrk="1" hangingPunct="1">
              <a:defRPr/>
            </a:pPr>
            <a:r>
              <a:rPr lang="en-US" dirty="0" smtClean="0">
                <a:solidFill>
                  <a:schemeClr val="tx1">
                    <a:lumMod val="85000"/>
                    <a:lumOff val="15000"/>
                  </a:schemeClr>
                </a:solidFill>
              </a:rPr>
              <a:t>Startling facts or statistics</a:t>
            </a:r>
          </a:p>
          <a:p>
            <a:pPr eaLnBrk="1" hangingPunct="1">
              <a:defRPr/>
            </a:pPr>
            <a:r>
              <a:rPr lang="en-US" dirty="0" smtClean="0">
                <a:solidFill>
                  <a:schemeClr val="tx1">
                    <a:lumMod val="85000"/>
                    <a:lumOff val="15000"/>
                  </a:schemeClr>
                </a:solidFill>
              </a:rPr>
              <a:t>Quotations</a:t>
            </a:r>
          </a:p>
          <a:p>
            <a:pPr eaLnBrk="1" hangingPunct="1">
              <a:defRPr/>
            </a:pPr>
            <a:r>
              <a:rPr lang="en-US" dirty="0" smtClean="0">
                <a:solidFill>
                  <a:schemeClr val="tx1">
                    <a:lumMod val="85000"/>
                    <a:lumOff val="15000"/>
                  </a:schemeClr>
                </a:solidFill>
              </a:rPr>
              <a:t>Humor</a:t>
            </a:r>
          </a:p>
          <a:p>
            <a:pPr eaLnBrk="1" hangingPunct="1">
              <a:defRPr/>
            </a:pPr>
            <a:r>
              <a:rPr lang="en-US" dirty="0" smtClean="0">
                <a:solidFill>
                  <a:schemeClr val="tx1">
                    <a:lumMod val="85000"/>
                    <a:lumOff val="15000"/>
                  </a:schemeClr>
                </a:solidFill>
              </a:rPr>
              <a:t>Questions</a:t>
            </a:r>
          </a:p>
          <a:p>
            <a:pPr eaLnBrk="1" hangingPunct="1">
              <a:defRPr/>
            </a:pPr>
            <a:r>
              <a:rPr lang="en-US" dirty="0" smtClean="0">
                <a:solidFill>
                  <a:schemeClr val="tx1">
                    <a:lumMod val="85000"/>
                    <a:lumOff val="15000"/>
                  </a:schemeClr>
                </a:solidFill>
              </a:rPr>
              <a:t>Reference to historical events</a:t>
            </a:r>
          </a:p>
          <a:p>
            <a:pPr eaLnBrk="1" hangingPunct="1">
              <a:buFont typeface="Symbol" pitchFamily="18" charset="2"/>
              <a:buNone/>
              <a:defRPr/>
            </a:pPr>
            <a:endParaRPr lang="en-US" dirty="0"/>
          </a:p>
        </p:txBody>
      </p:sp>
      <p:sp>
        <p:nvSpPr>
          <p:cNvPr id="4" name="Content Placeholder 3"/>
          <p:cNvSpPr>
            <a:spLocks noGrp="1"/>
          </p:cNvSpPr>
          <p:nvPr>
            <p:ph sz="quarter" idx="14"/>
          </p:nvPr>
        </p:nvSpPr>
        <p:spPr>
          <a:xfrm>
            <a:off x="4645025" y="2679700"/>
            <a:ext cx="3822700" cy="3446463"/>
          </a:xfrm>
        </p:spPr>
        <p:txBody>
          <a:bodyPr/>
          <a:lstStyle/>
          <a:p>
            <a:pPr eaLnBrk="1" hangingPunct="1">
              <a:defRPr/>
            </a:pPr>
            <a:r>
              <a:rPr lang="en-US" dirty="0" smtClean="0">
                <a:solidFill>
                  <a:schemeClr val="tx1">
                    <a:lumMod val="85000"/>
                    <a:lumOff val="15000"/>
                  </a:schemeClr>
                </a:solidFill>
              </a:rPr>
              <a:t>References to recent events</a:t>
            </a:r>
          </a:p>
          <a:p>
            <a:pPr eaLnBrk="1" hangingPunct="1">
              <a:defRPr/>
            </a:pPr>
            <a:r>
              <a:rPr lang="en-US" dirty="0" smtClean="0">
                <a:solidFill>
                  <a:schemeClr val="tx1">
                    <a:lumMod val="85000"/>
                    <a:lumOff val="15000"/>
                  </a:schemeClr>
                </a:solidFill>
              </a:rPr>
              <a:t>Personal references</a:t>
            </a:r>
          </a:p>
          <a:p>
            <a:pPr eaLnBrk="1" hangingPunct="1">
              <a:defRPr/>
            </a:pPr>
            <a:r>
              <a:rPr lang="en-US" dirty="0" smtClean="0">
                <a:solidFill>
                  <a:schemeClr val="tx1">
                    <a:lumMod val="85000"/>
                    <a:lumOff val="15000"/>
                  </a:schemeClr>
                </a:solidFill>
              </a:rPr>
              <a:t>References to the occasion</a:t>
            </a:r>
          </a:p>
          <a:p>
            <a:pPr eaLnBrk="1" hangingPunct="1">
              <a:defRPr/>
            </a:pPr>
            <a:r>
              <a:rPr lang="en-US" dirty="0" smtClean="0">
                <a:solidFill>
                  <a:schemeClr val="tx1">
                    <a:lumMod val="85000"/>
                    <a:lumOff val="15000"/>
                  </a:schemeClr>
                </a:solidFill>
              </a:rPr>
              <a:t>References to preceding speeches</a:t>
            </a:r>
          </a:p>
          <a:p>
            <a:pPr eaLnBrk="1" hangingPunct="1">
              <a:defRPr/>
            </a:pPr>
            <a:endParaRPr lang="en-US" dirty="0"/>
          </a:p>
        </p:txBody>
      </p:sp>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905000"/>
            <a:ext cx="3048000" cy="2586038"/>
          </a:xfrm>
          <a:prstGeom prst="rect">
            <a:avLst/>
          </a:prstGeom>
        </p:spPr>
        <p:txBody>
          <a:bodyPr>
            <a:spAutoFit/>
          </a:bodyPr>
          <a:lstStyle/>
          <a:p>
            <a:pPr algn="ctr" fontAlgn="auto">
              <a:spcBef>
                <a:spcPts val="0"/>
              </a:spcBef>
              <a:spcAft>
                <a:spcPts val="0"/>
              </a:spcAft>
              <a:defRPr/>
            </a:pPr>
            <a:r>
              <a:rPr lang="en-US" sz="3000" b="1" dirty="0">
                <a:solidFill>
                  <a:srgbClr val="002060"/>
                </a:solidFill>
                <a:latin typeface="+mn-lt"/>
                <a:cs typeface="+mn-cs"/>
              </a:rPr>
              <a:t>Chapter 9</a:t>
            </a:r>
          </a:p>
          <a:p>
            <a:pPr algn="ctr" fontAlgn="auto">
              <a:spcBef>
                <a:spcPts val="0"/>
              </a:spcBef>
              <a:spcAft>
                <a:spcPts val="0"/>
              </a:spcAft>
              <a:defRPr/>
            </a:pPr>
            <a:r>
              <a:rPr lang="en-US" sz="4400" b="1" dirty="0">
                <a:solidFill>
                  <a:srgbClr val="002060"/>
                </a:solidFill>
                <a:latin typeface="+mj-lt"/>
                <a:cs typeface="+mn-cs"/>
              </a:rPr>
              <a:t>Introducing Your  Speech</a:t>
            </a:r>
          </a:p>
        </p:txBody>
      </p:sp>
      <p:sp>
        <p:nvSpPr>
          <p:cNvPr id="16387" name="TextBox 7"/>
          <p:cNvSpPr txBox="1">
            <a:spLocks noChangeArrowheads="1"/>
          </p:cNvSpPr>
          <p:nvPr/>
        </p:nvSpPr>
        <p:spPr bwMode="auto">
          <a:xfrm>
            <a:off x="381000" y="5410200"/>
            <a:ext cx="8305800" cy="701675"/>
          </a:xfrm>
          <a:prstGeom prst="rect">
            <a:avLst/>
          </a:prstGeom>
          <a:noFill/>
          <a:ln w="9525">
            <a:noFill/>
            <a:miter lim="800000"/>
            <a:headEnd/>
            <a:tailEnd/>
          </a:ln>
        </p:spPr>
        <p:txBody>
          <a:bodyPr>
            <a:spAutoFit/>
          </a:bodyPr>
          <a:lstStyle/>
          <a:p>
            <a:pPr algn="ctr"/>
            <a:r>
              <a:rPr lang="en-US" sz="1000">
                <a:latin typeface="Candara" pitchFamily="34" charset="0"/>
              </a:rPr>
              <a:t>This multimedia product and its contents are protected under copyright law. The following are prohibited by law: </a:t>
            </a:r>
          </a:p>
          <a:p>
            <a:pPr algn="ctr">
              <a:buFont typeface="Arial" charset="0"/>
              <a:buChar char="•"/>
            </a:pPr>
            <a:r>
              <a:rPr lang="en-US" sz="1000">
                <a:latin typeface="Candara" pitchFamily="34" charset="0"/>
              </a:rPr>
              <a:t> any public performance or display, including transmission of any image over a network;  </a:t>
            </a:r>
          </a:p>
          <a:p>
            <a:pPr algn="ctr">
              <a:buFont typeface="Arial" charset="0"/>
              <a:buChar char="•"/>
            </a:pPr>
            <a:r>
              <a:rPr lang="en-US" sz="1000">
                <a:latin typeface="Candara" pitchFamily="34" charset="0"/>
              </a:rPr>
              <a:t> preparation of any derivative work, including the extraction, in whole or in part, of any images; </a:t>
            </a:r>
          </a:p>
          <a:p>
            <a:pPr algn="ctr">
              <a:buFont typeface="Arial" charset="0"/>
              <a:buChar char="•"/>
            </a:pPr>
            <a:r>
              <a:rPr lang="en-US" sz="1000">
                <a:latin typeface="Candara" pitchFamily="34" charset="0"/>
              </a:rPr>
              <a:t> any rental, lease, or lending of the program.</a:t>
            </a:r>
          </a:p>
        </p:txBody>
      </p:sp>
      <p:pic>
        <p:nvPicPr>
          <p:cNvPr id="8" name="Picture 7" descr="Screen Clipping"/>
          <p:cNvPicPr>
            <a:picLocks noChangeAspect="1"/>
          </p:cNvPicPr>
          <p:nvPr/>
        </p:nvPicPr>
        <p:blipFill>
          <a:blip r:embed="rId3" cstate="print">
            <a:lum/>
            <a:extLst>
              <a:ext uri="{28A0092B-C50C-407E-A947-70E740481C1C}"/>
            </a:extLst>
          </a:blip>
          <a:stretch>
            <a:fillRect/>
          </a:stretch>
        </p:blipFill>
        <p:spPr>
          <a:xfrm>
            <a:off x="3418752" y="533400"/>
            <a:ext cx="4725740" cy="4572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 name="TextBox 3"/>
          <p:cNvSpPr txBox="1"/>
          <p:nvPr/>
        </p:nvSpPr>
        <p:spPr>
          <a:xfrm>
            <a:off x="4876800" y="0"/>
            <a:ext cx="4114800" cy="1878013"/>
          </a:xfrm>
          <a:prstGeom prst="rect">
            <a:avLst/>
          </a:prstGeom>
          <a:noFill/>
        </p:spPr>
        <p:txBody>
          <a:bodyPr>
            <a:spAutoFit/>
          </a:bodyPr>
          <a:lstStyle/>
          <a:p>
            <a:pPr algn="ctr">
              <a:defRPr/>
            </a:pPr>
            <a:r>
              <a:rPr lang="en-US" sz="2400" b="1" dirty="0">
                <a:solidFill>
                  <a:schemeClr val="bg1"/>
                </a:solidFill>
                <a:latin typeface="+mj-lt"/>
              </a:rPr>
              <a:t>The average man thinks about what he has said; the above average man about what he is going to say.</a:t>
            </a:r>
          </a:p>
          <a:p>
            <a:pPr algn="ctr">
              <a:defRPr/>
            </a:pPr>
            <a:r>
              <a:rPr lang="en-US" b="1" dirty="0">
                <a:solidFill>
                  <a:schemeClr val="bg1"/>
                </a:solidFill>
                <a:latin typeface="+mj-lt"/>
              </a:rPr>
              <a:t>~Anonymous</a:t>
            </a:r>
          </a:p>
        </p:txBody>
      </p:sp>
      <p:sp>
        <p:nvSpPr>
          <p:cNvPr id="18437" name="Footer Placeholder 2"/>
          <p:cNvSpPr txBox="1">
            <a:spLocks noGrp="1"/>
          </p:cNvSpPr>
          <p:nvPr/>
        </p:nvSpPr>
        <p:spPr bwMode="auto">
          <a:xfrm>
            <a:off x="193675" y="6249988"/>
            <a:ext cx="4530725" cy="365125"/>
          </a:xfrm>
          <a:prstGeom prst="rect">
            <a:avLst/>
          </a:prstGeom>
          <a:noFill/>
          <a:ln w="9525">
            <a:noFill/>
            <a:miter lim="800000"/>
            <a:headEnd/>
            <a:tailEnd/>
          </a:ln>
        </p:spPr>
        <p:txBody>
          <a:bodyPr anchor="ctr"/>
          <a:lstStyle/>
          <a:p>
            <a:r>
              <a:rPr lang="en-US" sz="1000">
                <a:solidFill>
                  <a:schemeClr val="bg1"/>
                </a:solidFill>
                <a:latin typeface="Candara" pitchFamily="34" charset="0"/>
              </a:rPr>
              <a:t>Copyright © 2013, 2010, 2007, 2005 Pearson Education, Inc.  All Rights Reserved.</a:t>
            </a:r>
          </a:p>
          <a:p>
            <a:endParaRPr lang="en-US" sz="1000">
              <a:solidFill>
                <a:schemeClr val="bg1"/>
              </a:solidFill>
              <a:latin typeface="Candara" pitchFamily="34" charset="0"/>
            </a:endParaRPr>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defRPr/>
            </a:pPr>
            <a:r>
              <a:rPr lang="en-US" sz="2800" dirty="0" smtClean="0">
                <a:solidFill>
                  <a:schemeClr val="tx1">
                    <a:lumMod val="85000"/>
                    <a:lumOff val="15000"/>
                  </a:schemeClr>
                </a:solidFill>
              </a:rPr>
              <a:t>Get the audience’s attention</a:t>
            </a:r>
          </a:p>
          <a:p>
            <a:pPr eaLnBrk="1" hangingPunct="1">
              <a:defRPr/>
            </a:pPr>
            <a:r>
              <a:rPr lang="en-US" sz="2800" dirty="0" smtClean="0">
                <a:solidFill>
                  <a:schemeClr val="tx1">
                    <a:lumMod val="85000"/>
                    <a:lumOff val="15000"/>
                  </a:schemeClr>
                </a:solidFill>
              </a:rPr>
              <a:t>Give the audience a reason to listen</a:t>
            </a:r>
          </a:p>
          <a:p>
            <a:pPr eaLnBrk="1" hangingPunct="1">
              <a:defRPr/>
            </a:pPr>
            <a:r>
              <a:rPr lang="en-US" sz="2800" dirty="0" smtClean="0">
                <a:solidFill>
                  <a:schemeClr val="tx1">
                    <a:lumMod val="85000"/>
                    <a:lumOff val="15000"/>
                  </a:schemeClr>
                </a:solidFill>
              </a:rPr>
              <a:t>Introduce the subject</a:t>
            </a:r>
          </a:p>
          <a:p>
            <a:pPr eaLnBrk="1" hangingPunct="1">
              <a:defRPr/>
            </a:pPr>
            <a:r>
              <a:rPr lang="en-US" sz="2800" dirty="0" smtClean="0">
                <a:solidFill>
                  <a:schemeClr val="tx1">
                    <a:lumMod val="85000"/>
                    <a:lumOff val="15000"/>
                  </a:schemeClr>
                </a:solidFill>
              </a:rPr>
              <a:t>Establish your credibility</a:t>
            </a:r>
          </a:p>
          <a:p>
            <a:pPr eaLnBrk="1" hangingPunct="1">
              <a:defRPr/>
            </a:pPr>
            <a:r>
              <a:rPr lang="en-US" sz="2800" dirty="0" smtClean="0">
                <a:solidFill>
                  <a:schemeClr val="tx1">
                    <a:lumMod val="85000"/>
                    <a:lumOff val="15000"/>
                  </a:schemeClr>
                </a:solidFill>
              </a:rPr>
              <a:t>Preview your main ideas</a:t>
            </a:r>
            <a:endParaRPr lang="en-US" sz="2800" dirty="0">
              <a:solidFill>
                <a:schemeClr val="tx1">
                  <a:lumMod val="85000"/>
                  <a:lumOff val="15000"/>
                </a:schemeClr>
              </a:solidFill>
            </a:endParaRPr>
          </a:p>
        </p:txBody>
      </p:sp>
      <p:sp>
        <p:nvSpPr>
          <p:cNvPr id="20482" name="Title 2"/>
          <p:cNvSpPr>
            <a:spLocks noGrp="1"/>
          </p:cNvSpPr>
          <p:nvPr>
            <p:ph type="title"/>
          </p:nvPr>
        </p:nvSpPr>
        <p:spPr/>
        <p:txBody>
          <a:bodyPr/>
          <a:lstStyle/>
          <a:p>
            <a:pPr eaLnBrk="1" hangingPunct="1"/>
            <a:r>
              <a:rPr lang="en-US" b="1" smtClean="0">
                <a:solidFill>
                  <a:srgbClr val="002060"/>
                </a:solidFill>
              </a:rPr>
              <a:t>Purposes of Introductions</a:t>
            </a:r>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219200"/>
            <a:ext cx="3581400" cy="2166938"/>
          </a:xfrm>
        </p:spPr>
        <p:txBody>
          <a:bodyPr/>
          <a:lstStyle/>
          <a:p>
            <a:pPr eaLnBrk="1" hangingPunct="1">
              <a:defRPr/>
            </a:pPr>
            <a:r>
              <a:rPr lang="en-US" dirty="0" smtClean="0">
                <a:solidFill>
                  <a:schemeClr val="tx1">
                    <a:lumMod val="85000"/>
                    <a:lumOff val="15000"/>
                  </a:schemeClr>
                </a:solidFill>
              </a:rPr>
              <a:t>Does your introduction get your audience’s attention?</a:t>
            </a:r>
            <a:endParaRPr lang="en-US" dirty="0">
              <a:solidFill>
                <a:schemeClr val="tx1">
                  <a:lumMod val="85000"/>
                  <a:lumOff val="15000"/>
                </a:schemeClr>
              </a:solidFill>
            </a:endParaRPr>
          </a:p>
        </p:txBody>
      </p:sp>
      <p:sp>
        <p:nvSpPr>
          <p:cNvPr id="22530" name="Content Placeholder 3"/>
          <p:cNvSpPr>
            <a:spLocks noGrp="1"/>
          </p:cNvSpPr>
          <p:nvPr>
            <p:ph idx="1"/>
          </p:nvPr>
        </p:nvSpPr>
        <p:spPr>
          <a:xfrm>
            <a:off x="3962400" y="1905000"/>
            <a:ext cx="4572000" cy="4267200"/>
          </a:xfrm>
          <a:ln w="38100">
            <a:solidFill>
              <a:srgbClr val="002060"/>
            </a:solidFill>
            <a:prstDash val="sysDot"/>
          </a:ln>
        </p:spPr>
        <p:txBody>
          <a:bodyPr/>
          <a:lstStyle/>
          <a:p>
            <a:pPr eaLnBrk="1" hangingPunct="1">
              <a:buFont typeface="Symbol" pitchFamily="18" charset="2"/>
              <a:buNone/>
            </a:pPr>
            <a:r>
              <a:rPr lang="en-US" sz="2600" b="1" smtClean="0">
                <a:solidFill>
                  <a:srgbClr val="002060"/>
                </a:solidFill>
              </a:rPr>
              <a:t>To make sure it does . . .</a:t>
            </a:r>
          </a:p>
          <a:p>
            <a:pPr eaLnBrk="1" hangingPunct="1"/>
            <a:r>
              <a:rPr lang="en-US" sz="2600" smtClean="0">
                <a:solidFill>
                  <a:srgbClr val="002060"/>
                </a:solidFill>
              </a:rPr>
              <a:t>Use an illustration, a startling fact or statistic, a quotation, humor, a question, a reference to an historical event or to a recent event, a personal reference, a reference to the occasion, or a reference to a preceding speech.</a:t>
            </a:r>
          </a:p>
        </p:txBody>
      </p:sp>
      <p:sp>
        <p:nvSpPr>
          <p:cNvPr id="6" name="TextBox 5"/>
          <p:cNvSpPr txBox="1"/>
          <p:nvPr/>
        </p:nvSpPr>
        <p:spPr>
          <a:xfrm>
            <a:off x="457200" y="304800"/>
            <a:ext cx="2209800" cy="400050"/>
          </a:xfrm>
          <a:prstGeom prst="rect">
            <a:avLst/>
          </a:prstGeom>
          <a:noFill/>
        </p:spPr>
        <p:txBody>
          <a:bodyPr>
            <a:spAutoFit/>
          </a:bodyPr>
          <a:lstStyle/>
          <a:p>
            <a:pPr>
              <a:defRPr/>
            </a:pPr>
            <a:r>
              <a:rPr lang="en-US" sz="2000" b="1" dirty="0">
                <a:solidFill>
                  <a:schemeClr val="bg1"/>
                </a:solidFill>
                <a:latin typeface="+mn-lt"/>
              </a:rPr>
              <a:t>Quick Check</a:t>
            </a:r>
          </a:p>
        </p:txBody>
      </p:sp>
      <p:sp>
        <p:nvSpPr>
          <p:cNvPr id="7" name="Rectangle 6"/>
          <p:cNvSpPr/>
          <p:nvPr/>
        </p:nvSpPr>
        <p:spPr>
          <a:xfrm>
            <a:off x="4800600" y="381000"/>
            <a:ext cx="4114800" cy="1016000"/>
          </a:xfrm>
          <a:prstGeom prst="rect">
            <a:avLst/>
          </a:prstGeom>
        </p:spPr>
        <p:txBody>
          <a:bodyPr>
            <a:spAutoFit/>
          </a:bodyPr>
          <a:lstStyle/>
          <a:p>
            <a:pPr algn="ctr">
              <a:defRPr/>
            </a:pPr>
            <a:r>
              <a:rPr lang="en-US" sz="3000" b="1" dirty="0">
                <a:solidFill>
                  <a:srgbClr val="002060"/>
                </a:solidFill>
                <a:latin typeface="+mj-lt"/>
              </a:rPr>
              <a:t>Does Your Introduction Accomplish Its Purpose</a:t>
            </a:r>
          </a:p>
        </p:txBody>
      </p:sp>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219200"/>
            <a:ext cx="3352800" cy="2090738"/>
          </a:xfrm>
        </p:spPr>
        <p:txBody>
          <a:bodyPr/>
          <a:lstStyle/>
          <a:p>
            <a:pPr eaLnBrk="1" hangingPunct="1">
              <a:defRPr/>
            </a:pPr>
            <a:r>
              <a:rPr lang="en-US" dirty="0" smtClean="0">
                <a:solidFill>
                  <a:schemeClr val="tx1">
                    <a:lumMod val="85000"/>
                    <a:lumOff val="15000"/>
                  </a:schemeClr>
                </a:solidFill>
              </a:rPr>
              <a:t>Does your introduction give the audience a reason to listen?</a:t>
            </a:r>
            <a:endParaRPr lang="en-US" dirty="0">
              <a:solidFill>
                <a:schemeClr val="tx1">
                  <a:lumMod val="85000"/>
                  <a:lumOff val="15000"/>
                </a:schemeClr>
              </a:solidFill>
            </a:endParaRPr>
          </a:p>
        </p:txBody>
      </p:sp>
      <p:sp>
        <p:nvSpPr>
          <p:cNvPr id="24578" name="Content Placeholder 3"/>
          <p:cNvSpPr>
            <a:spLocks noGrp="1"/>
          </p:cNvSpPr>
          <p:nvPr>
            <p:ph idx="1"/>
          </p:nvPr>
        </p:nvSpPr>
        <p:spPr>
          <a:xfrm>
            <a:off x="2971800" y="3810000"/>
            <a:ext cx="5407025" cy="1752600"/>
          </a:xfrm>
          <a:ln w="38100">
            <a:solidFill>
              <a:srgbClr val="002060"/>
            </a:solidFill>
            <a:prstDash val="sysDot"/>
          </a:ln>
        </p:spPr>
        <p:txBody>
          <a:bodyPr/>
          <a:lstStyle/>
          <a:p>
            <a:pPr eaLnBrk="1" hangingPunct="1">
              <a:buFont typeface="Symbol" pitchFamily="18" charset="2"/>
              <a:buNone/>
            </a:pPr>
            <a:r>
              <a:rPr lang="en-US" sz="2800" b="1" smtClean="0">
                <a:solidFill>
                  <a:srgbClr val="002060"/>
                </a:solidFill>
              </a:rPr>
              <a:t>To make sure it does…</a:t>
            </a:r>
          </a:p>
          <a:p>
            <a:pPr eaLnBrk="1" hangingPunct="1"/>
            <a:r>
              <a:rPr lang="en-US" sz="2800" smtClean="0">
                <a:solidFill>
                  <a:srgbClr val="002060"/>
                </a:solidFill>
              </a:rPr>
              <a:t>Tell your listeners how the topic directly affects them</a:t>
            </a:r>
            <a:r>
              <a:rPr lang="en-US" smtClean="0">
                <a:solidFill>
                  <a:srgbClr val="002060"/>
                </a:solidFill>
              </a:rPr>
              <a:t>.</a:t>
            </a:r>
          </a:p>
        </p:txBody>
      </p:sp>
      <p:sp>
        <p:nvSpPr>
          <p:cNvPr id="6" name="TextBox 5"/>
          <p:cNvSpPr txBox="1"/>
          <p:nvPr/>
        </p:nvSpPr>
        <p:spPr>
          <a:xfrm>
            <a:off x="457200" y="304800"/>
            <a:ext cx="2209800" cy="400050"/>
          </a:xfrm>
          <a:prstGeom prst="rect">
            <a:avLst/>
          </a:prstGeom>
          <a:noFill/>
        </p:spPr>
        <p:txBody>
          <a:bodyPr>
            <a:spAutoFit/>
          </a:bodyPr>
          <a:lstStyle/>
          <a:p>
            <a:pPr>
              <a:defRPr/>
            </a:pPr>
            <a:r>
              <a:rPr lang="en-US" sz="2000" b="1" dirty="0">
                <a:solidFill>
                  <a:schemeClr val="bg1"/>
                </a:solidFill>
                <a:latin typeface="+mn-lt"/>
              </a:rPr>
              <a:t>Quick Check</a:t>
            </a:r>
          </a:p>
        </p:txBody>
      </p:sp>
      <p:sp>
        <p:nvSpPr>
          <p:cNvPr id="7" name="Rectangle 6"/>
          <p:cNvSpPr/>
          <p:nvPr/>
        </p:nvSpPr>
        <p:spPr>
          <a:xfrm>
            <a:off x="4800600" y="381000"/>
            <a:ext cx="4114800" cy="1016000"/>
          </a:xfrm>
          <a:prstGeom prst="rect">
            <a:avLst/>
          </a:prstGeom>
        </p:spPr>
        <p:txBody>
          <a:bodyPr>
            <a:spAutoFit/>
          </a:bodyPr>
          <a:lstStyle/>
          <a:p>
            <a:pPr algn="ctr">
              <a:defRPr/>
            </a:pPr>
            <a:r>
              <a:rPr lang="en-US" sz="3000" b="1" dirty="0">
                <a:solidFill>
                  <a:srgbClr val="002060"/>
                </a:solidFill>
                <a:latin typeface="+mj-lt"/>
              </a:rPr>
              <a:t>Does Your Introduction Accomplish Its Purpose</a:t>
            </a:r>
          </a:p>
        </p:txBody>
      </p:sp>
    </p:spTree>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0850" y="1295400"/>
            <a:ext cx="3359150" cy="2014538"/>
          </a:xfrm>
        </p:spPr>
        <p:txBody>
          <a:bodyPr/>
          <a:lstStyle/>
          <a:p>
            <a:pPr eaLnBrk="1" hangingPunct="1">
              <a:defRPr/>
            </a:pPr>
            <a:r>
              <a:rPr lang="en-US" dirty="0" smtClean="0">
                <a:solidFill>
                  <a:schemeClr val="tx1">
                    <a:lumMod val="85000"/>
                    <a:lumOff val="15000"/>
                  </a:schemeClr>
                </a:solidFill>
              </a:rPr>
              <a:t>Does your introduction introduce the subject?</a:t>
            </a:r>
            <a:endParaRPr lang="en-US" dirty="0">
              <a:solidFill>
                <a:schemeClr val="tx1">
                  <a:lumMod val="85000"/>
                  <a:lumOff val="15000"/>
                </a:schemeClr>
              </a:solidFill>
            </a:endParaRPr>
          </a:p>
        </p:txBody>
      </p:sp>
      <p:sp>
        <p:nvSpPr>
          <p:cNvPr id="26626" name="Content Placeholder 3"/>
          <p:cNvSpPr>
            <a:spLocks noGrp="1"/>
          </p:cNvSpPr>
          <p:nvPr>
            <p:ph idx="1"/>
          </p:nvPr>
        </p:nvSpPr>
        <p:spPr>
          <a:xfrm>
            <a:off x="3048000" y="3962400"/>
            <a:ext cx="5254625" cy="1676400"/>
          </a:xfrm>
          <a:ln w="38100">
            <a:solidFill>
              <a:srgbClr val="002060"/>
            </a:solidFill>
            <a:prstDash val="sysDot"/>
          </a:ln>
        </p:spPr>
        <p:txBody>
          <a:bodyPr/>
          <a:lstStyle/>
          <a:p>
            <a:pPr eaLnBrk="1" hangingPunct="1">
              <a:buFont typeface="Symbol" pitchFamily="18" charset="2"/>
              <a:buNone/>
            </a:pPr>
            <a:r>
              <a:rPr lang="en-US" sz="2800" b="1" smtClean="0">
                <a:solidFill>
                  <a:srgbClr val="002060"/>
                </a:solidFill>
              </a:rPr>
              <a:t>To make sure it does…</a:t>
            </a:r>
          </a:p>
          <a:p>
            <a:pPr eaLnBrk="1" hangingPunct="1"/>
            <a:r>
              <a:rPr lang="en-US" sz="2800" smtClean="0">
                <a:solidFill>
                  <a:srgbClr val="002060"/>
                </a:solidFill>
              </a:rPr>
              <a:t>Present your central idea to your audience.</a:t>
            </a:r>
          </a:p>
        </p:txBody>
      </p:sp>
      <p:sp>
        <p:nvSpPr>
          <p:cNvPr id="6" name="TextBox 5"/>
          <p:cNvSpPr txBox="1"/>
          <p:nvPr/>
        </p:nvSpPr>
        <p:spPr>
          <a:xfrm>
            <a:off x="457200" y="304800"/>
            <a:ext cx="2209800" cy="400050"/>
          </a:xfrm>
          <a:prstGeom prst="rect">
            <a:avLst/>
          </a:prstGeom>
          <a:noFill/>
        </p:spPr>
        <p:txBody>
          <a:bodyPr>
            <a:spAutoFit/>
          </a:bodyPr>
          <a:lstStyle/>
          <a:p>
            <a:pPr>
              <a:defRPr/>
            </a:pPr>
            <a:r>
              <a:rPr lang="en-US" sz="2000" b="1" dirty="0">
                <a:solidFill>
                  <a:schemeClr val="bg1"/>
                </a:solidFill>
                <a:latin typeface="+mn-lt"/>
              </a:rPr>
              <a:t>Quick Check</a:t>
            </a:r>
          </a:p>
        </p:txBody>
      </p:sp>
      <p:sp>
        <p:nvSpPr>
          <p:cNvPr id="7" name="Rectangle 6"/>
          <p:cNvSpPr/>
          <p:nvPr/>
        </p:nvSpPr>
        <p:spPr>
          <a:xfrm>
            <a:off x="4800600" y="381000"/>
            <a:ext cx="4114800" cy="1016000"/>
          </a:xfrm>
          <a:prstGeom prst="rect">
            <a:avLst/>
          </a:prstGeom>
        </p:spPr>
        <p:txBody>
          <a:bodyPr>
            <a:spAutoFit/>
          </a:bodyPr>
          <a:lstStyle/>
          <a:p>
            <a:pPr algn="ctr">
              <a:defRPr/>
            </a:pPr>
            <a:r>
              <a:rPr lang="en-US" sz="3000" b="1" dirty="0">
                <a:solidFill>
                  <a:srgbClr val="002060"/>
                </a:solidFill>
                <a:latin typeface="+mj-lt"/>
              </a:rPr>
              <a:t>Does Your Introduction Accomplish Its Purpose</a:t>
            </a:r>
          </a:p>
        </p:txBody>
      </p:sp>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7038" y="1244600"/>
            <a:ext cx="3352800" cy="2090738"/>
          </a:xfrm>
        </p:spPr>
        <p:txBody>
          <a:bodyPr/>
          <a:lstStyle/>
          <a:p>
            <a:pPr eaLnBrk="1" hangingPunct="1">
              <a:defRPr/>
            </a:pPr>
            <a:r>
              <a:rPr lang="en-US" dirty="0" smtClean="0">
                <a:solidFill>
                  <a:schemeClr val="tx1">
                    <a:lumMod val="85000"/>
                    <a:lumOff val="15000"/>
                  </a:schemeClr>
                </a:solidFill>
              </a:rPr>
              <a:t>Does your introduction establish your credibility?</a:t>
            </a:r>
            <a:endParaRPr lang="en-US" dirty="0">
              <a:solidFill>
                <a:schemeClr val="tx1">
                  <a:lumMod val="85000"/>
                  <a:lumOff val="15000"/>
                </a:schemeClr>
              </a:solidFill>
            </a:endParaRPr>
          </a:p>
        </p:txBody>
      </p:sp>
      <p:sp>
        <p:nvSpPr>
          <p:cNvPr id="28674" name="Content Placeholder 3"/>
          <p:cNvSpPr>
            <a:spLocks noGrp="1"/>
          </p:cNvSpPr>
          <p:nvPr>
            <p:ph idx="1"/>
          </p:nvPr>
        </p:nvSpPr>
        <p:spPr>
          <a:xfrm>
            <a:off x="4191000" y="3200400"/>
            <a:ext cx="4213225" cy="2590800"/>
          </a:xfrm>
          <a:ln w="38100">
            <a:solidFill>
              <a:srgbClr val="002060"/>
            </a:solidFill>
            <a:prstDash val="sysDot"/>
          </a:ln>
        </p:spPr>
        <p:txBody>
          <a:bodyPr/>
          <a:lstStyle/>
          <a:p>
            <a:pPr eaLnBrk="1" hangingPunct="1">
              <a:buFont typeface="Symbol" pitchFamily="18" charset="2"/>
              <a:buNone/>
            </a:pPr>
            <a:r>
              <a:rPr lang="en-US" sz="2800" b="1" smtClean="0">
                <a:solidFill>
                  <a:srgbClr val="002060"/>
                </a:solidFill>
              </a:rPr>
              <a:t>To make sure it does…</a:t>
            </a:r>
          </a:p>
          <a:p>
            <a:pPr eaLnBrk="1" hangingPunct="1"/>
            <a:r>
              <a:rPr lang="en-US" sz="2800" smtClean="0">
                <a:solidFill>
                  <a:srgbClr val="002060"/>
                </a:solidFill>
              </a:rPr>
              <a:t>Offer your credentials. Tell your listeners about your commitment to your topic.</a:t>
            </a:r>
          </a:p>
        </p:txBody>
      </p:sp>
      <p:sp>
        <p:nvSpPr>
          <p:cNvPr id="6" name="TextBox 5"/>
          <p:cNvSpPr txBox="1"/>
          <p:nvPr/>
        </p:nvSpPr>
        <p:spPr>
          <a:xfrm>
            <a:off x="457200" y="304800"/>
            <a:ext cx="2209800" cy="400050"/>
          </a:xfrm>
          <a:prstGeom prst="rect">
            <a:avLst/>
          </a:prstGeom>
          <a:noFill/>
        </p:spPr>
        <p:txBody>
          <a:bodyPr>
            <a:spAutoFit/>
          </a:bodyPr>
          <a:lstStyle/>
          <a:p>
            <a:pPr>
              <a:defRPr/>
            </a:pPr>
            <a:r>
              <a:rPr lang="en-US" sz="2000" b="1" dirty="0">
                <a:solidFill>
                  <a:schemeClr val="bg1"/>
                </a:solidFill>
                <a:latin typeface="+mn-lt"/>
              </a:rPr>
              <a:t>Quick Check</a:t>
            </a:r>
          </a:p>
        </p:txBody>
      </p:sp>
      <p:sp>
        <p:nvSpPr>
          <p:cNvPr id="7" name="Rectangle 6"/>
          <p:cNvSpPr/>
          <p:nvPr/>
        </p:nvSpPr>
        <p:spPr>
          <a:xfrm>
            <a:off x="4724400" y="228600"/>
            <a:ext cx="4191000" cy="1016000"/>
          </a:xfrm>
          <a:prstGeom prst="rect">
            <a:avLst/>
          </a:prstGeom>
        </p:spPr>
        <p:txBody>
          <a:bodyPr>
            <a:spAutoFit/>
          </a:bodyPr>
          <a:lstStyle/>
          <a:p>
            <a:pPr algn="ctr">
              <a:defRPr/>
            </a:pPr>
            <a:r>
              <a:rPr lang="en-US" sz="3000" b="1" dirty="0">
                <a:solidFill>
                  <a:srgbClr val="002060"/>
                </a:solidFill>
                <a:latin typeface="+mj-lt"/>
              </a:rPr>
              <a:t>Does Your Introduction Accomplish Its Purpose</a:t>
            </a:r>
          </a:p>
        </p:txBody>
      </p:sp>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244600"/>
            <a:ext cx="3352800" cy="2014538"/>
          </a:xfrm>
        </p:spPr>
        <p:txBody>
          <a:bodyPr/>
          <a:lstStyle/>
          <a:p>
            <a:pPr eaLnBrk="1" hangingPunct="1">
              <a:defRPr/>
            </a:pPr>
            <a:r>
              <a:rPr lang="en-US" dirty="0" smtClean="0">
                <a:solidFill>
                  <a:schemeClr val="tx1">
                    <a:lumMod val="85000"/>
                    <a:lumOff val="15000"/>
                  </a:schemeClr>
                </a:solidFill>
              </a:rPr>
              <a:t>Does your introduction preview your main points?</a:t>
            </a:r>
            <a:endParaRPr lang="en-US" dirty="0">
              <a:solidFill>
                <a:schemeClr val="tx1">
                  <a:lumMod val="85000"/>
                  <a:lumOff val="15000"/>
                </a:schemeClr>
              </a:solidFill>
            </a:endParaRPr>
          </a:p>
        </p:txBody>
      </p:sp>
      <p:sp>
        <p:nvSpPr>
          <p:cNvPr id="30722" name="Content Placeholder 3"/>
          <p:cNvSpPr>
            <a:spLocks noGrp="1"/>
          </p:cNvSpPr>
          <p:nvPr>
            <p:ph idx="1"/>
          </p:nvPr>
        </p:nvSpPr>
        <p:spPr>
          <a:xfrm>
            <a:off x="2670175" y="3733800"/>
            <a:ext cx="5889625" cy="1752600"/>
          </a:xfrm>
          <a:ln w="38100">
            <a:solidFill>
              <a:srgbClr val="002060"/>
            </a:solidFill>
            <a:prstDash val="sysDot"/>
          </a:ln>
        </p:spPr>
        <p:txBody>
          <a:bodyPr/>
          <a:lstStyle/>
          <a:p>
            <a:pPr eaLnBrk="1" hangingPunct="1">
              <a:buFont typeface="Symbol" pitchFamily="18" charset="2"/>
              <a:buNone/>
            </a:pPr>
            <a:r>
              <a:rPr lang="en-US" sz="2800" b="1" smtClean="0">
                <a:solidFill>
                  <a:srgbClr val="002060"/>
                </a:solidFill>
              </a:rPr>
              <a:t>To make sure it does…</a:t>
            </a:r>
          </a:p>
          <a:p>
            <a:pPr eaLnBrk="1" hangingPunct="1"/>
            <a:r>
              <a:rPr lang="en-US" sz="2800" smtClean="0">
                <a:solidFill>
                  <a:srgbClr val="002060"/>
                </a:solidFill>
              </a:rPr>
              <a:t>Tell your audience what you are going to tell them.</a:t>
            </a:r>
          </a:p>
        </p:txBody>
      </p:sp>
      <p:sp>
        <p:nvSpPr>
          <p:cNvPr id="6" name="TextBox 5"/>
          <p:cNvSpPr txBox="1"/>
          <p:nvPr/>
        </p:nvSpPr>
        <p:spPr>
          <a:xfrm>
            <a:off x="457200" y="304800"/>
            <a:ext cx="2209800" cy="400050"/>
          </a:xfrm>
          <a:prstGeom prst="rect">
            <a:avLst/>
          </a:prstGeom>
          <a:noFill/>
        </p:spPr>
        <p:txBody>
          <a:bodyPr>
            <a:spAutoFit/>
          </a:bodyPr>
          <a:lstStyle/>
          <a:p>
            <a:pPr>
              <a:defRPr/>
            </a:pPr>
            <a:r>
              <a:rPr lang="en-US" sz="2000" b="1" dirty="0">
                <a:solidFill>
                  <a:schemeClr val="bg1"/>
                </a:solidFill>
                <a:latin typeface="+mn-lt"/>
              </a:rPr>
              <a:t>Quick Check</a:t>
            </a:r>
          </a:p>
        </p:txBody>
      </p:sp>
      <p:sp>
        <p:nvSpPr>
          <p:cNvPr id="7" name="Rectangle 6"/>
          <p:cNvSpPr/>
          <p:nvPr/>
        </p:nvSpPr>
        <p:spPr>
          <a:xfrm>
            <a:off x="4724400" y="228600"/>
            <a:ext cx="4191000" cy="1016000"/>
          </a:xfrm>
          <a:prstGeom prst="rect">
            <a:avLst/>
          </a:prstGeom>
        </p:spPr>
        <p:txBody>
          <a:bodyPr>
            <a:spAutoFit/>
          </a:bodyPr>
          <a:lstStyle/>
          <a:p>
            <a:pPr algn="ctr">
              <a:defRPr/>
            </a:pPr>
            <a:r>
              <a:rPr lang="en-US" sz="3000" b="1" dirty="0">
                <a:solidFill>
                  <a:srgbClr val="002060"/>
                </a:solidFill>
                <a:latin typeface="+mj-lt"/>
              </a:rPr>
              <a:t>Does Your Introduction Accomplish Its Purpose</a:t>
            </a:r>
          </a:p>
        </p:txBody>
      </p:sp>
    </p:spTree>
  </p:cSld>
  <p:clrMapOvr>
    <a:masterClrMapping/>
  </p:clrMapOvr>
  <p:transition spd="slow">
    <p:split orient="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f5dd3b5eab04799935286d652a75b776e2b83c"/>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231</TotalTime>
  <Words>1152</Words>
  <Application>Microsoft Office PowerPoint</Application>
  <PresentationFormat>On-screen Show (4:3)</PresentationFormat>
  <Paragraphs>86</Paragraphs>
  <Slides>10</Slides>
  <Notes>10</Notes>
  <HiddenSlides>0</HiddenSlides>
  <MMClips>0</MMClips>
  <ScaleCrop>false</ScaleCrop>
  <HeadingPairs>
    <vt:vector size="6" baseType="variant">
      <vt:variant>
        <vt:lpstr>Fonts Used</vt:lpstr>
      </vt:variant>
      <vt:variant>
        <vt:i4>4</vt:i4>
      </vt:variant>
      <vt:variant>
        <vt:lpstr>Design Template</vt:lpstr>
      </vt:variant>
      <vt:variant>
        <vt:i4>12</vt:i4>
      </vt:variant>
      <vt:variant>
        <vt:lpstr>Slide Titles</vt:lpstr>
      </vt:variant>
      <vt:variant>
        <vt:i4>10</vt:i4>
      </vt:variant>
    </vt:vector>
  </HeadingPairs>
  <TitlesOfParts>
    <vt:vector size="26" baseType="lpstr">
      <vt:lpstr>Arial</vt:lpstr>
      <vt:lpstr>Candara</vt:lpstr>
      <vt:lpstr>Symbol</vt:lpstr>
      <vt:lpstr>Calibri</vt:lpstr>
      <vt:lpstr>Waveform</vt:lpstr>
      <vt:lpstr>Waveform</vt:lpstr>
      <vt:lpstr>Waveform</vt:lpstr>
      <vt:lpstr>Waveform</vt:lpstr>
      <vt:lpstr>Waveform</vt:lpstr>
      <vt:lpstr>Waveform</vt:lpstr>
      <vt:lpstr>Waveform</vt:lpstr>
      <vt:lpstr>Waveform</vt:lpstr>
      <vt:lpstr>Waveform</vt:lpstr>
      <vt:lpstr>Waveform</vt:lpstr>
      <vt:lpstr>Waveform</vt:lpstr>
      <vt:lpstr>Waveform</vt:lpstr>
      <vt:lpstr>Slide 1</vt:lpstr>
      <vt:lpstr>Slide 2</vt:lpstr>
      <vt:lpstr>Slide 3</vt:lpstr>
      <vt:lpstr>Purposes of Introductions</vt:lpstr>
      <vt:lpstr>Does your introduction get your audience’s attention?</vt:lpstr>
      <vt:lpstr>Does your introduction give the audience a reason to listen?</vt:lpstr>
      <vt:lpstr>Does your introduction introduce the subject?</vt:lpstr>
      <vt:lpstr>Does your introduction establish your credibility?</vt:lpstr>
      <vt:lpstr>Does your introduction preview your main points?</vt:lpstr>
      <vt:lpstr>Effective Introductions</vt:lpstr>
    </vt:vector>
  </TitlesOfParts>
  <Company>Lone Star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dc:title>
  <dc:creator>Lone Star College System</dc:creator>
  <cp:lastModifiedBy>Pearson</cp:lastModifiedBy>
  <cp:revision>45</cp:revision>
  <dcterms:created xsi:type="dcterms:W3CDTF">2011-09-26T15:18:24Z</dcterms:created>
  <dcterms:modified xsi:type="dcterms:W3CDTF">2011-11-14T16:14:06Z</dcterms:modified>
</cp:coreProperties>
</file>