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93" r:id="rId2"/>
    <p:sldId id="256" r:id="rId3"/>
    <p:sldId id="273" r:id="rId4"/>
    <p:sldId id="274" r:id="rId5"/>
    <p:sldId id="275" r:id="rId6"/>
    <p:sldId id="276" r:id="rId7"/>
    <p:sldId id="278" r:id="rId8"/>
    <p:sldId id="282" r:id="rId9"/>
    <p:sldId id="283" r:id="rId10"/>
    <p:sldId id="284" r:id="rId11"/>
    <p:sldId id="285" r:id="rId12"/>
    <p:sldId id="291" r:id="rId13"/>
    <p:sldId id="292" r:id="rId14"/>
    <p:sldId id="289" r:id="rId15"/>
    <p:sldId id="290" r:id="rId16"/>
  </p:sldIdLst>
  <p:sldSz cx="9144000" cy="6858000" type="screen4x3"/>
  <p:notesSz cx="6858000" cy="9144000"/>
  <p:custDataLst>
    <p:tags r:id="rId18"/>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9068" autoAdjust="0"/>
  </p:normalViewPr>
  <p:slideViewPr>
    <p:cSldViewPr>
      <p:cViewPr varScale="1">
        <p:scale>
          <a:sx n="73" d="100"/>
          <a:sy n="73" d="100"/>
        </p:scale>
        <p:origin x="-486"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81" d="100"/>
          <a:sy n="81" d="100"/>
        </p:scale>
        <p:origin x="-2076"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918A353-BA94-4F42-AB18-5276E33AFE3F}" type="datetimeFigureOut">
              <a:rPr lang="en-US"/>
              <a:pPr>
                <a:defRPr/>
              </a:pPr>
              <a:t>11/14/2011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27BAFCE-919C-4557-80E3-8B8E10D68E4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EDFFB77-60BA-4D54-BD5D-A257EC9AFF17}" type="slidenum">
              <a:rPr lang="en-US" sz="1200"/>
              <a:pPr algn="r"/>
              <a:t>1</a:t>
            </a:fld>
            <a:endParaRPr 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1" u="sng" smtClean="0"/>
              <a:t>NOTES:</a:t>
            </a:r>
          </a:p>
          <a:p>
            <a:pPr eaLnBrk="1" hangingPunct="1"/>
            <a:r>
              <a:rPr lang="en-US" smtClean="0"/>
              <a:t>Well-organized research strategies can make your efforts easier and more efficient. You need to develop a preliminary bibliography, evaluate the usefulness of resources, take notes, and identify possible presentation aids.  </a:t>
            </a:r>
            <a:r>
              <a:rPr lang="en-US" b="1" smtClean="0"/>
              <a:t>Figure 7.4 (next slide) </a:t>
            </a:r>
            <a:r>
              <a:rPr lang="en-US" smtClean="0"/>
              <a:t>illustrates how to transfer information from an electronic-catalog entry to a bibliography card.</a:t>
            </a:r>
            <a:endParaRPr lang="en-US" b="1" u="sng" smtClean="0"/>
          </a:p>
        </p:txBody>
      </p:sp>
      <p:sp>
        <p:nvSpPr>
          <p:cNvPr id="4" name="Slide Number Placeholder 3"/>
          <p:cNvSpPr>
            <a:spLocks noGrp="1"/>
          </p:cNvSpPr>
          <p:nvPr>
            <p:ph type="sldNum" sz="quarter" idx="5"/>
          </p:nvPr>
        </p:nvSpPr>
        <p:spPr/>
        <p:txBody>
          <a:bodyPr/>
          <a:lstStyle/>
          <a:p>
            <a:pPr>
              <a:defRPr/>
            </a:pPr>
            <a:fld id="{940FAE07-EA10-4783-BC89-FCA1FE282C0B}"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1" u="sng" smtClean="0"/>
              <a:t>NOTES:</a:t>
            </a:r>
          </a:p>
          <a:p>
            <a:pPr eaLnBrk="1" hangingPunct="1"/>
            <a:r>
              <a:rPr lang="en-US" smtClean="0"/>
              <a:t>The key to developing a useful bibliography is to establish a consistent format. The two most common formats, or documentation styles, are those developed by the MLA (Modern Language Association) and the APA (American Psychological Association). </a:t>
            </a:r>
          </a:p>
          <a:p>
            <a:pPr eaLnBrk="1" hangingPunct="1"/>
            <a:endParaRPr lang="en-US" smtClean="0"/>
          </a:p>
          <a:p>
            <a:pPr eaLnBrk="1" hangingPunct="1"/>
            <a:r>
              <a:rPr lang="en-US" b="1" smtClean="0"/>
              <a:t>MLA </a:t>
            </a:r>
            <a:r>
              <a:rPr lang="en-US" smtClean="0"/>
              <a:t>style is usually used in the humanities.</a:t>
            </a:r>
          </a:p>
          <a:p>
            <a:pPr eaLnBrk="1" hangingPunct="1"/>
            <a:r>
              <a:rPr lang="en-US" b="1" smtClean="0"/>
              <a:t>APA </a:t>
            </a:r>
            <a:r>
              <a:rPr lang="en-US" smtClean="0"/>
              <a:t>style in the natural and social sciences. Detailed instructions for formatting bibliography citations can be found in the style guides published by the MLA and APA and on Purdue University’s Online Writing Lab (OWL) at http://owl.english.purdue.edu/. </a:t>
            </a:r>
          </a:p>
          <a:p>
            <a:pPr eaLnBrk="1" hangingPunct="1"/>
            <a:endParaRPr lang="en-US" smtClean="0"/>
          </a:p>
          <a:p>
            <a:pPr eaLnBrk="1" hangingPunct="1"/>
            <a:r>
              <a:rPr lang="en-US" smtClean="0"/>
              <a:t>Check with your instructor about which format he or she prefers. No matter which format you use, you will most likely need the following information about your sources: For a book. You should record the author’s name, the title of the book, the publisher and date of publication, and the library’s call number. </a:t>
            </a:r>
            <a:r>
              <a:rPr lang="en-US" b="1" smtClean="0"/>
              <a:t>Figure 7.4 </a:t>
            </a:r>
            <a:r>
              <a:rPr lang="en-US" smtClean="0"/>
              <a:t>illustrates how to transfer information from an electronic-catalog entry to a bibliography card.</a:t>
            </a:r>
            <a:endParaRPr lang="en-US" b="1" u="sng" smtClean="0"/>
          </a:p>
        </p:txBody>
      </p:sp>
      <p:sp>
        <p:nvSpPr>
          <p:cNvPr id="4" name="Slide Number Placeholder 3"/>
          <p:cNvSpPr>
            <a:spLocks noGrp="1"/>
          </p:cNvSpPr>
          <p:nvPr>
            <p:ph type="sldNum" sz="quarter" idx="5"/>
          </p:nvPr>
        </p:nvSpPr>
        <p:spPr/>
        <p:txBody>
          <a:bodyPr/>
          <a:lstStyle/>
          <a:p>
            <a:pPr>
              <a:defRPr/>
            </a:pPr>
            <a:fld id="{5F91A848-862C-4863-9B00-CAC98455F1E6}"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eaLnBrk="1" hangingPunct="1">
              <a:defRPr/>
            </a:pPr>
            <a:r>
              <a:rPr lang="en-US" b="1" u="sng" dirty="0" smtClean="0"/>
              <a:t>NOTES: </a:t>
            </a:r>
          </a:p>
          <a:p>
            <a:pPr eaLnBrk="1" hangingPunct="1">
              <a:defRPr/>
            </a:pPr>
            <a:r>
              <a:rPr lang="en-US" b="1" dirty="0" smtClean="0"/>
              <a:t>Locate resources: </a:t>
            </a:r>
            <a:r>
              <a:rPr lang="en-US" dirty="0" smtClean="0"/>
              <a:t>You should have no trouble obtaining the actual texts of resources from the Web and online databases. For all the other items in your preliminary bibliography, you will need to locate the resources yourself.</a:t>
            </a:r>
            <a:endParaRPr lang="en-US" b="1" dirty="0" smtClean="0"/>
          </a:p>
          <a:p>
            <a:pPr eaLnBrk="1" hangingPunct="1">
              <a:defRPr/>
            </a:pPr>
            <a:r>
              <a:rPr lang="en-US" b="1" dirty="0" smtClean="0"/>
              <a:t>Evaluate usefulness: </a:t>
            </a:r>
            <a:r>
              <a:rPr lang="en-US" dirty="0" smtClean="0"/>
              <a:t>It makes sense to gauge the potential usefulness of your resources before you begin to read more closely and take notes. Think critically about how the various resources you have found are likely to help you achieve your purpose and about how effective they are likely to be with your audience.</a:t>
            </a:r>
            <a:endParaRPr lang="en-US" b="1" dirty="0" smtClean="0"/>
          </a:p>
          <a:p>
            <a:pPr eaLnBrk="1" hangingPunct="1">
              <a:defRPr/>
            </a:pPr>
            <a:r>
              <a:rPr lang="en-US" b="1" dirty="0" smtClean="0"/>
              <a:t>Taking Notes</a:t>
            </a:r>
            <a:r>
              <a:rPr lang="en-US" dirty="0" smtClean="0"/>
              <a:t>: Once you have located, previewed, and ranked your resources, you are ready to begin more careful reading and note-taking. Beginning with the resources that have the greatest potential, record any examples, statistics, opinions, or other supporting material that might be useful to your speech. You can copy them by hand, photocopy them, download them into a computer file, or print them out. Be sure to identify the source. </a:t>
            </a:r>
          </a:p>
          <a:p>
            <a:pPr eaLnBrk="1" hangingPunct="1">
              <a:defRPr/>
            </a:pPr>
            <a:r>
              <a:rPr lang="en-US" b="1" dirty="0" smtClean="0"/>
              <a:t>Presentational aids: </a:t>
            </a:r>
            <a:r>
              <a:rPr lang="en-US" dirty="0" smtClean="0"/>
              <a:t>In addition to discovering verbal supporting material in your sources, you may also find charts, graphs, photographs, and other potentially valuable visual material. Even if you are not certain at this point that you will even use presentation aids in your speech, it can’t hurt to print out, photocopy, or sketch on a note card any good possibilities, recording those sources of information just as you did for your written materials.</a:t>
            </a:r>
            <a:endParaRPr lang="en-US" b="1" u="sng" dirty="0"/>
          </a:p>
        </p:txBody>
      </p:sp>
      <p:sp>
        <p:nvSpPr>
          <p:cNvPr id="4" name="Slide Number Placeholder 3"/>
          <p:cNvSpPr>
            <a:spLocks noGrp="1"/>
          </p:cNvSpPr>
          <p:nvPr>
            <p:ph type="sldNum" sz="quarter" idx="5"/>
          </p:nvPr>
        </p:nvSpPr>
        <p:spPr/>
        <p:txBody>
          <a:bodyPr/>
          <a:lstStyle/>
          <a:p>
            <a:pPr>
              <a:defRPr/>
            </a:pPr>
            <a:fld id="{A960F17B-7BFD-4FF9-BC17-318439EB78DC}"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1" u="sng" smtClean="0"/>
              <a:t>NOTES:</a:t>
            </a:r>
          </a:p>
          <a:p>
            <a:pPr eaLnBrk="1" hangingPunct="1"/>
            <a:r>
              <a:rPr lang="en-US" smtClean="0"/>
              <a:t>Figure 7.6 illustrates two note cards: one with a paraphrased note and one with a direct quotation.</a:t>
            </a:r>
            <a:endParaRPr lang="en-US" b="1" u="sng" smtClean="0"/>
          </a:p>
        </p:txBody>
      </p:sp>
      <p:sp>
        <p:nvSpPr>
          <p:cNvPr id="4" name="Slide Number Placeholder 3"/>
          <p:cNvSpPr>
            <a:spLocks noGrp="1"/>
          </p:cNvSpPr>
          <p:nvPr>
            <p:ph type="sldNum" sz="quarter" idx="5"/>
          </p:nvPr>
        </p:nvSpPr>
        <p:spPr/>
        <p:txBody>
          <a:bodyPr/>
          <a:lstStyle/>
          <a:p>
            <a:pPr>
              <a:defRPr/>
            </a:pPr>
            <a:fld id="{7693AF2B-A622-4846-B9B9-584E46BDD9C4}"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eaLnBrk="1" hangingPunct="1">
              <a:defRPr/>
            </a:pPr>
            <a:r>
              <a:rPr lang="en-US" b="1" u="sng" dirty="0" smtClean="0"/>
              <a:t>NOTES:</a:t>
            </a:r>
          </a:p>
          <a:p>
            <a:pPr eaLnBrk="1" hangingPunct="1">
              <a:defRPr/>
            </a:pPr>
            <a:r>
              <a:rPr lang="en-US" sz="1000" b="1" dirty="0" smtClean="0"/>
              <a:t>Illustrations - </a:t>
            </a:r>
            <a:r>
              <a:rPr lang="en-US" sz="1000" dirty="0" smtClean="0"/>
              <a:t>A story or anecdote—an illustration—almost always guarantees audience interest by appealing to their emotions. Sometimes, a series of brief illustrations can have more impact than either a single brief illustration or a more detailed extended illustration. In addition, although an audience could dismiss a single illustration as an exception, two or more illustrations strongly suggest a trend or norm. The </a:t>
            </a:r>
            <a:r>
              <a:rPr lang="en-US" sz="1000" b="1" dirty="0" smtClean="0"/>
              <a:t>extended illustration </a:t>
            </a:r>
            <a:r>
              <a:rPr lang="en-US" sz="1000" dirty="0" smtClean="0"/>
              <a:t>resembles a story. It is more vividly descriptive than a brief illustration, and it has a plot—an opening, complications, a climax, and a resolution. </a:t>
            </a:r>
            <a:r>
              <a:rPr lang="en-US" sz="1000" b="1" dirty="0" smtClean="0"/>
              <a:t>Hypothetical illustrations </a:t>
            </a:r>
            <a:r>
              <a:rPr lang="en-US" sz="1000" dirty="0" smtClean="0"/>
              <a:t>describe situations or events that have not actually occurred. Rather, they are scenarios that might happen. Plausible hypothetical illustrations enable your audience to imagine themselves in a particular situation. Illustrations are almost guaranteed attention getters, as well as a way to support your statements. </a:t>
            </a:r>
            <a:r>
              <a:rPr lang="en-US" sz="1000" b="1" dirty="0" smtClean="0"/>
              <a:t>Descriptions - </a:t>
            </a:r>
            <a:r>
              <a:rPr lang="en-US" sz="1000" dirty="0" smtClean="0"/>
              <a:t>Probably the most commonly used forms of support are descriptions and explanations. A description, or word picture, provides the details that allow audience members to develop mental images of what a speaker is talking about. An explanation is a statement that makes clear how something is done or why it exists. </a:t>
            </a:r>
            <a:r>
              <a:rPr lang="en-US" sz="1000" b="1" dirty="0" smtClean="0"/>
              <a:t>Explaining How </a:t>
            </a:r>
            <a:r>
              <a:rPr lang="en-US" sz="1000" dirty="0" smtClean="0"/>
              <a:t>speakers who discuss or demonstrate processes of any kind rely at least in part on explanations of how those processes work. </a:t>
            </a:r>
            <a:r>
              <a:rPr lang="en-US" sz="1000" b="1" dirty="0" smtClean="0"/>
              <a:t>Explaining Why </a:t>
            </a:r>
            <a:r>
              <a:rPr lang="en-US" sz="1000" dirty="0" smtClean="0"/>
              <a:t>involves giving reasons for or consequences of a policy, principle, or event. When large sections of a speech contain long, nonspecific explanations, audience eyelids are apt to droop. The following suggestions can help you to use descriptions and explanations effectively in your speeches. </a:t>
            </a:r>
            <a:r>
              <a:rPr lang="en-US" sz="1000" b="1" dirty="0" smtClean="0"/>
              <a:t>Keep your descriptions and explanations brief. </a:t>
            </a:r>
            <a:r>
              <a:rPr lang="en-US" sz="1000" dirty="0" smtClean="0"/>
              <a:t>Too many details may make your listeners say your speech was “everything I never wanted to know about the subject.” </a:t>
            </a:r>
            <a:r>
              <a:rPr lang="en-US" sz="1000" b="1" dirty="0" smtClean="0"/>
              <a:t>Use language that is as specific </a:t>
            </a:r>
            <a:r>
              <a:rPr lang="en-US" sz="1000" dirty="0" smtClean="0"/>
              <a:t>and concrete as possible. </a:t>
            </a:r>
            <a:r>
              <a:rPr lang="en-US" sz="1000" b="1" dirty="0" smtClean="0"/>
              <a:t>Vivid and specific </a:t>
            </a:r>
            <a:r>
              <a:rPr lang="en-US" sz="1000" dirty="0" smtClean="0"/>
              <a:t>language helps you to hold the audience’s attention and paint in your listeners’ minds the image you are trying to communicate. </a:t>
            </a:r>
            <a:r>
              <a:rPr lang="en-US" sz="1000" b="1" dirty="0" smtClean="0"/>
              <a:t>Definitions,</a:t>
            </a:r>
            <a:r>
              <a:rPr lang="en-US" sz="1000" dirty="0" smtClean="0"/>
              <a:t> statements of what terms mean or how they are applied in specific instances, have two justifiable uses in speeches. </a:t>
            </a:r>
            <a:r>
              <a:rPr lang="en-US" sz="1000" b="1" dirty="0" smtClean="0"/>
              <a:t>A definition by classification</a:t>
            </a:r>
            <a:r>
              <a:rPr lang="en-US" sz="1000" dirty="0" smtClean="0"/>
              <a:t> places a term in the general class, group, or family to which it belongs and differentiates it from all the other members of that class. An </a:t>
            </a:r>
            <a:r>
              <a:rPr lang="en-US" sz="1000" b="1" dirty="0" smtClean="0"/>
              <a:t>operational definition</a:t>
            </a:r>
            <a:r>
              <a:rPr lang="en-US" sz="1000" dirty="0" smtClean="0"/>
              <a:t>, explaining how something works or what it does.</a:t>
            </a:r>
            <a:endParaRPr lang="en-US" sz="1000" b="1" dirty="0" smtClean="0"/>
          </a:p>
          <a:p>
            <a:pPr eaLnBrk="1" hangingPunct="1">
              <a:defRPr/>
            </a:pPr>
            <a:endParaRPr lang="en-US" sz="1000" b="1" u="sng" dirty="0"/>
          </a:p>
        </p:txBody>
      </p:sp>
      <p:sp>
        <p:nvSpPr>
          <p:cNvPr id="4" name="Slide Number Placeholder 3"/>
          <p:cNvSpPr>
            <a:spLocks noGrp="1"/>
          </p:cNvSpPr>
          <p:nvPr>
            <p:ph type="sldNum" sz="quarter" idx="5"/>
          </p:nvPr>
        </p:nvSpPr>
        <p:spPr/>
        <p:txBody>
          <a:bodyPr/>
          <a:lstStyle/>
          <a:p>
            <a:pPr>
              <a:defRPr/>
            </a:pPr>
            <a:fld id="{AB78BAF7-7E4D-48A7-9E2D-AB83FA637C68}"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eaLnBrk="1" hangingPunct="1">
              <a:defRPr/>
            </a:pPr>
            <a:r>
              <a:rPr lang="en-US" b="1" u="sng" dirty="0" smtClean="0"/>
              <a:t>NOTES:</a:t>
            </a:r>
          </a:p>
          <a:p>
            <a:pPr eaLnBrk="1" hangingPunct="1">
              <a:defRPr/>
            </a:pPr>
            <a:r>
              <a:rPr lang="en-US" sz="1150" b="1" dirty="0" smtClean="0"/>
              <a:t>Analogies: </a:t>
            </a:r>
            <a:r>
              <a:rPr lang="en-US" sz="1150" dirty="0" smtClean="0"/>
              <a:t>An analogy is a comparison. Like a definition, it increases understanding; unlike a definition, it deals with relationships and comparisons—between the new and the old, the unknown and the known, or any other pairs of ideas or things. Analogies can help your listeners to understand unfamiliar ideas, things, and situations by showing how these matters are similar to something they already know. There are two types of analogies. A </a:t>
            </a:r>
            <a:r>
              <a:rPr lang="en-US" sz="1150" b="1" dirty="0" smtClean="0"/>
              <a:t>literal analogy </a:t>
            </a:r>
            <a:r>
              <a:rPr lang="en-US" sz="1150" dirty="0" smtClean="0"/>
              <a:t>compares things that are actually similar (two sports, two cities, two events). A </a:t>
            </a:r>
            <a:r>
              <a:rPr lang="en-US" sz="1150" b="1" dirty="0" smtClean="0"/>
              <a:t>figurative analogy </a:t>
            </a:r>
            <a:r>
              <a:rPr lang="en-US" sz="1150" dirty="0" smtClean="0"/>
              <a:t>may take the form of a simile or a metaphor.</a:t>
            </a:r>
          </a:p>
          <a:p>
            <a:pPr eaLnBrk="1" hangingPunct="1">
              <a:defRPr/>
            </a:pPr>
            <a:r>
              <a:rPr lang="en-US" sz="1150" b="1" dirty="0" smtClean="0"/>
              <a:t>Statistics: </a:t>
            </a:r>
            <a:r>
              <a:rPr lang="en-US" sz="1150" dirty="0" smtClean="0"/>
              <a:t>Statistics can be expressed as either counts or percentages. Using statistics effectively &amp; correctly: </a:t>
            </a:r>
            <a:r>
              <a:rPr lang="en-US" sz="1150" b="1" dirty="0" smtClean="0"/>
              <a:t>Use reliable sources</a:t>
            </a:r>
            <a:r>
              <a:rPr lang="en-US" sz="1150" dirty="0" smtClean="0"/>
              <a:t>. </a:t>
            </a:r>
            <a:r>
              <a:rPr lang="en-US" sz="1150" b="1" dirty="0" smtClean="0"/>
              <a:t>Use authoritative sources.</a:t>
            </a:r>
            <a:r>
              <a:rPr lang="en-US" sz="1150" dirty="0" smtClean="0"/>
              <a:t> No source is an authority on everything; therefore, no source can be credible on all subjects. The most authoritative source is the primary source—the original collector and interpreter of the data. </a:t>
            </a:r>
            <a:r>
              <a:rPr lang="en-US" sz="1150" b="1" dirty="0" smtClean="0"/>
              <a:t>Use unbiased sources</a:t>
            </a:r>
            <a:r>
              <a:rPr lang="en-US" sz="1150" dirty="0" smtClean="0"/>
              <a:t>. As well as being reputable and authoritative, sources should be as unbiased as possible. </a:t>
            </a:r>
            <a:r>
              <a:rPr lang="en-US" sz="1150" b="1" dirty="0" smtClean="0"/>
              <a:t>Interpret statistics accurately</a:t>
            </a:r>
            <a:r>
              <a:rPr lang="en-US" sz="1150" dirty="0" smtClean="0"/>
              <a:t>. People are often swayed by statistics that sound good but have, in fact, been wrongly calculated or misinterpreted.</a:t>
            </a:r>
          </a:p>
          <a:p>
            <a:pPr eaLnBrk="1" hangingPunct="1">
              <a:defRPr/>
            </a:pPr>
            <a:r>
              <a:rPr lang="en-US" sz="1150" b="1" dirty="0" smtClean="0"/>
              <a:t>Opinions:  </a:t>
            </a:r>
            <a:r>
              <a:rPr lang="en-US" sz="1150" dirty="0" smtClean="0"/>
              <a:t>Three types of opinions (testimony or quotations that express someone’s attitudes, beliefs, or values) may be used as supporting material in speeches: the testimonies of expert authorities, the testimonies of ordinary (lay) people with firsthand or eyewitness experience, and quotations from literary works. </a:t>
            </a:r>
            <a:r>
              <a:rPr lang="en-US" sz="1150" b="1" dirty="0" smtClean="0"/>
              <a:t>Be certain that any authority you cite is an expert on the subject you are discussing &amp; identify your sources</a:t>
            </a:r>
            <a:r>
              <a:rPr lang="en-US" sz="1150" i="1" dirty="0" smtClean="0"/>
              <a:t>. </a:t>
            </a:r>
            <a:endParaRPr lang="en-US" sz="1150" b="1" dirty="0"/>
          </a:p>
        </p:txBody>
      </p:sp>
      <p:sp>
        <p:nvSpPr>
          <p:cNvPr id="4" name="Slide Number Placeholder 3"/>
          <p:cNvSpPr>
            <a:spLocks noGrp="1"/>
          </p:cNvSpPr>
          <p:nvPr>
            <p:ph type="sldNum" sz="quarter" idx="5"/>
          </p:nvPr>
        </p:nvSpPr>
        <p:spPr/>
        <p:txBody>
          <a:bodyPr/>
          <a:lstStyle/>
          <a:p>
            <a:pPr>
              <a:defRPr/>
            </a:pPr>
            <a:fld id="{92050CC3-48C9-4502-B642-BB40A84236EE}" type="slidenum">
              <a:rPr lang="en-US" smtClean="0"/>
              <a:pPr>
                <a:defRPr/>
              </a:pPr>
              <a:t>15</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b="1" u="sng" smtClean="0"/>
              <a:t>Chapter Overview:</a:t>
            </a:r>
          </a:p>
          <a:p>
            <a:pPr eaLnBrk="1" hangingPunct="1">
              <a:spcBef>
                <a:spcPct val="0"/>
              </a:spcBef>
              <a:buFontTx/>
              <a:buChar char="•"/>
            </a:pPr>
            <a:r>
              <a:rPr lang="en-US" smtClean="0"/>
              <a:t>Sources of Supporting Material</a:t>
            </a:r>
          </a:p>
          <a:p>
            <a:pPr eaLnBrk="1" hangingPunct="1">
              <a:spcBef>
                <a:spcPct val="0"/>
              </a:spcBef>
              <a:buFontTx/>
              <a:buChar char="•"/>
            </a:pPr>
            <a:r>
              <a:rPr lang="en-US" smtClean="0"/>
              <a:t>Research Strategies</a:t>
            </a:r>
          </a:p>
          <a:p>
            <a:pPr eaLnBrk="1" hangingPunct="1">
              <a:spcBef>
                <a:spcPct val="0"/>
              </a:spcBef>
              <a:buFontTx/>
              <a:buChar char="•"/>
            </a:pPr>
            <a:r>
              <a:rPr lang="en-US" smtClean="0"/>
              <a:t>Types of Supporting Material</a:t>
            </a:r>
          </a:p>
          <a:p>
            <a:pPr eaLnBrk="1" hangingPunct="1">
              <a:spcBef>
                <a:spcPct val="0"/>
              </a:spcBef>
              <a:buFontTx/>
              <a:buChar char="•"/>
            </a:pPr>
            <a:r>
              <a:rPr lang="en-US" smtClean="0"/>
              <a:t>The Best Supporting Material</a:t>
            </a:r>
            <a:endParaRPr lang="en-US" b="1" u="sng"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8A89A38-33FD-4B85-9D9B-2CEAE321BE2D}" type="slidenum">
              <a:rPr lang="en-US">
                <a:cs typeface="Arial" charset="0"/>
              </a:rPr>
              <a:pPr fontAlgn="base">
                <a:spcBef>
                  <a:spcPct val="0"/>
                </a:spcBef>
                <a:spcAft>
                  <a:spcPct val="0"/>
                </a:spcAft>
                <a:defRPr/>
              </a:pPr>
              <a:t>2</a:t>
            </a:fld>
            <a:endParaRPr lang="en-US" dirty="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C10EEA4C-ED64-47C1-888E-227376597F5B}"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1" u="sng" smtClean="0"/>
              <a:t>NOTES:</a:t>
            </a:r>
          </a:p>
          <a:p>
            <a:pPr eaLnBrk="1" hangingPunct="1"/>
            <a:r>
              <a:rPr lang="en-US" smtClean="0"/>
              <a:t>There are various potential sources of supporting material. Remember to go to the best places to get the best ingredients for your speech.</a:t>
            </a:r>
          </a:p>
          <a:p>
            <a:pPr eaLnBrk="1" hangingPunct="1"/>
            <a:endParaRPr lang="en-US" b="1" u="sng" smtClean="0"/>
          </a:p>
        </p:txBody>
      </p:sp>
      <p:sp>
        <p:nvSpPr>
          <p:cNvPr id="4" name="Slide Number Placeholder 3"/>
          <p:cNvSpPr>
            <a:spLocks noGrp="1"/>
          </p:cNvSpPr>
          <p:nvPr>
            <p:ph type="sldNum" sz="quarter" idx="5"/>
          </p:nvPr>
        </p:nvSpPr>
        <p:spPr/>
        <p:txBody>
          <a:bodyPr/>
          <a:lstStyle/>
          <a:p>
            <a:pPr>
              <a:defRPr/>
            </a:pPr>
            <a:fld id="{AC1D7CCE-5BF4-4257-93A6-411E6B0D07FD}"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1" u="sng" smtClean="0"/>
              <a:t>NOTES:</a:t>
            </a:r>
          </a:p>
          <a:p>
            <a:pPr eaLnBrk="1" hangingPunct="1"/>
            <a:r>
              <a:rPr lang="en-US" b="1" smtClean="0"/>
              <a:t>Personal knowledge &amp; experience:  </a:t>
            </a:r>
            <a:r>
              <a:rPr lang="en-US" smtClean="0"/>
              <a:t>It is true that most well-researched speeches include some objective material gathered from outside sources. But you may also be able to provide an effective illustration, explanation, definition, or other type of support from your own knowledge and experience. As an audience-centered speaker, you should realize, too, that personal knowledge often has the additional advantage of heightening your credibility in the minds of your listeners. They will accord you more respect as an authority when they realize that you have firsthand knowledge of a topic.</a:t>
            </a:r>
          </a:p>
          <a:p>
            <a:pPr eaLnBrk="1" hangingPunct="1"/>
            <a:endParaRPr lang="en-US" smtClean="0"/>
          </a:p>
        </p:txBody>
      </p:sp>
      <p:sp>
        <p:nvSpPr>
          <p:cNvPr id="4" name="Slide Number Placeholder 3"/>
          <p:cNvSpPr>
            <a:spLocks noGrp="1"/>
          </p:cNvSpPr>
          <p:nvPr>
            <p:ph type="sldNum" sz="quarter" idx="5"/>
          </p:nvPr>
        </p:nvSpPr>
        <p:spPr/>
        <p:txBody>
          <a:bodyPr/>
          <a:lstStyle/>
          <a:p>
            <a:pPr>
              <a:defRPr/>
            </a:pPr>
            <a:fld id="{B9C7D05C-8F2E-49BD-A4F7-22ADBEA38529}"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a:bodyPr>
          <a:lstStyle/>
          <a:p>
            <a:pPr eaLnBrk="1" hangingPunct="1">
              <a:defRPr/>
            </a:pPr>
            <a:r>
              <a:rPr lang="en-US" sz="1100" b="1" u="sng" dirty="0" smtClean="0"/>
              <a:t>NOTES:  </a:t>
            </a:r>
          </a:p>
          <a:p>
            <a:pPr eaLnBrk="1" hangingPunct="1">
              <a:defRPr/>
            </a:pPr>
            <a:r>
              <a:rPr lang="en-US" sz="1100" b="1" dirty="0" smtClean="0"/>
              <a:t>The internet:  </a:t>
            </a:r>
            <a:r>
              <a:rPr lang="en-US" sz="1100" dirty="0" smtClean="0"/>
              <a:t>Understanding the Internet’s primary delivery system—the World Wide Web—the tools for accessing it, and some of the amazing types of information available can help to make your research more productive. vertical search engine, a Web site that indexes World Wide Web information in a specific field, can help you to narrow your search. For example, Google Scholar indexes academic sources, and Indeed indexes job Web sites. Another strategy that can help you to narrow your search is a Boolean search, which allows you to enclose phrases in quotation marks or parentheses so that a search yields only those sites on which all words of the phrase appear in that order, rather than sites that contain the words at random. Boolean searches also permit you to insert “AND” or “+” between words and phrases to indicate that you wish to see results that contain both phrases; similarly, they let you exclude certain words and phrases from your search.</a:t>
            </a:r>
          </a:p>
          <a:p>
            <a:pPr eaLnBrk="1" hangingPunct="1">
              <a:defRPr/>
            </a:pPr>
            <a:endParaRPr lang="en-US" sz="1100" b="1" dirty="0" smtClean="0"/>
          </a:p>
          <a:p>
            <a:pPr eaLnBrk="1" hangingPunct="1">
              <a:defRPr/>
            </a:pPr>
            <a:r>
              <a:rPr lang="en-US" sz="1100" dirty="0" smtClean="0"/>
              <a:t>Types of Internet Resources: advocacy sites, commercial sites, entertainment sites, information sties, news sites, and personal sites. Many online databases that began as computerized indexes now provide access to full texts of the resources themselves. Your library may subscribe to several or all of the popular full-text databases:</a:t>
            </a:r>
          </a:p>
          <a:p>
            <a:pPr eaLnBrk="1" hangingPunct="1">
              <a:defRPr/>
            </a:pPr>
            <a:r>
              <a:rPr lang="en-US" sz="1100" dirty="0" smtClean="0"/>
              <a:t>• </a:t>
            </a:r>
            <a:r>
              <a:rPr lang="en-US" sz="1100" b="1" dirty="0" smtClean="0"/>
              <a:t>ABA/Inform Global</a:t>
            </a:r>
            <a:r>
              <a:rPr lang="en-US" sz="1100" dirty="0" smtClean="0"/>
              <a:t>. This resource offers many full-text articles in business and trade publications from 1971 to the present.</a:t>
            </a:r>
          </a:p>
          <a:p>
            <a:pPr eaLnBrk="1" hangingPunct="1">
              <a:defRPr/>
            </a:pPr>
            <a:r>
              <a:rPr lang="en-US" sz="1100" dirty="0" smtClean="0"/>
              <a:t>• </a:t>
            </a:r>
            <a:r>
              <a:rPr lang="en-US" sz="1100" b="1" dirty="0" smtClean="0"/>
              <a:t>Academic Search Complete</a:t>
            </a:r>
            <a:r>
              <a:rPr lang="en-US" sz="1100" dirty="0" smtClean="0"/>
              <a:t>. This popular database offers many full-text articles from 1865 to the present, covering a wide variety of subjects.</a:t>
            </a:r>
          </a:p>
          <a:p>
            <a:pPr eaLnBrk="1" hangingPunct="1">
              <a:defRPr/>
            </a:pPr>
            <a:r>
              <a:rPr lang="en-US" sz="1100" dirty="0" smtClean="0"/>
              <a:t>• </a:t>
            </a:r>
            <a:r>
              <a:rPr lang="en-US" sz="1100" b="1" dirty="0" smtClean="0"/>
              <a:t>JSTOR. </a:t>
            </a:r>
            <a:r>
              <a:rPr lang="en-US" sz="1100" dirty="0" smtClean="0"/>
              <a:t>This is a multi-subject, full-text database of journal articles from the first volume to the present.</a:t>
            </a:r>
            <a:endParaRPr lang="en-US" sz="1100" b="1" dirty="0" smtClean="0"/>
          </a:p>
          <a:p>
            <a:pPr eaLnBrk="1" hangingPunct="1">
              <a:buFont typeface="Arial" pitchFamily="34" charset="0"/>
              <a:buChar char="•"/>
              <a:defRPr/>
            </a:pPr>
            <a:r>
              <a:rPr lang="en-US" sz="1100" b="1" dirty="0" smtClean="0"/>
              <a:t> LexisNexis Academic</a:t>
            </a:r>
            <a:r>
              <a:rPr lang="en-US" sz="1100" dirty="0" smtClean="0"/>
              <a:t>. Focusing on business, industry, and law, this database provides many full-text articles from newspapers, magazines, journals, newsletters, and wire services. Dates of coverage vary.</a:t>
            </a:r>
            <a:endParaRPr lang="en-US" sz="1100" b="1" dirty="0"/>
          </a:p>
        </p:txBody>
      </p:sp>
      <p:sp>
        <p:nvSpPr>
          <p:cNvPr id="4" name="Slide Number Placeholder 3"/>
          <p:cNvSpPr>
            <a:spLocks noGrp="1"/>
          </p:cNvSpPr>
          <p:nvPr>
            <p:ph type="sldNum" sz="quarter" idx="5"/>
          </p:nvPr>
        </p:nvSpPr>
        <p:spPr/>
        <p:txBody>
          <a:bodyPr/>
          <a:lstStyle/>
          <a:p>
            <a:pPr>
              <a:defRPr/>
            </a:pPr>
            <a:fld id="{7A866A94-3A5A-48F6-BC0D-318A8B07A23E}"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1" u="sng" smtClean="0"/>
              <a:t>NOTES:</a:t>
            </a:r>
          </a:p>
          <a:p>
            <a:pPr eaLnBrk="1" hangingPunct="1"/>
            <a:r>
              <a:rPr lang="en-US" smtClean="0"/>
              <a:t>See Table 7.1 for extended comments for evaluating internet resources</a:t>
            </a:r>
          </a:p>
        </p:txBody>
      </p:sp>
      <p:sp>
        <p:nvSpPr>
          <p:cNvPr id="4" name="Slide Number Placeholder 3"/>
          <p:cNvSpPr>
            <a:spLocks noGrp="1"/>
          </p:cNvSpPr>
          <p:nvPr>
            <p:ph type="sldNum" sz="quarter" idx="5"/>
          </p:nvPr>
        </p:nvSpPr>
        <p:spPr/>
        <p:txBody>
          <a:bodyPr/>
          <a:lstStyle/>
          <a:p>
            <a:pPr>
              <a:defRPr/>
            </a:pPr>
            <a:fld id="{9BCAA93F-256C-4C81-A204-E633826E0290}"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eaLnBrk="1" hangingPunct="1">
              <a:defRPr/>
            </a:pPr>
            <a:r>
              <a:rPr lang="en-US" b="1" u="sng" dirty="0" smtClean="0"/>
              <a:t>NOTES:   </a:t>
            </a:r>
          </a:p>
          <a:p>
            <a:pPr eaLnBrk="1" hangingPunct="1">
              <a:buFont typeface="Arial" pitchFamily="34" charset="0"/>
              <a:buChar char="•"/>
              <a:defRPr/>
            </a:pPr>
            <a:r>
              <a:rPr lang="en-US" sz="1050" b="1" dirty="0" smtClean="0"/>
              <a:t>Locating books </a:t>
            </a:r>
            <a:r>
              <a:rPr lang="en-US" sz="1050" dirty="0" smtClean="0"/>
              <a:t>through the card catalog. You can probably access your library’s computerized card catalog, a file of information about the books in a library, from your own computer before you ever enter the library.</a:t>
            </a:r>
          </a:p>
          <a:p>
            <a:pPr eaLnBrk="1" hangingPunct="1">
              <a:buFont typeface="Arial" pitchFamily="34" charset="0"/>
              <a:buChar char="•"/>
              <a:defRPr/>
            </a:pPr>
            <a:r>
              <a:rPr lang="en-US" sz="1050" b="1" dirty="0" smtClean="0"/>
              <a:t>Locating periodicals </a:t>
            </a:r>
            <a:r>
              <a:rPr lang="en-US" sz="1050" dirty="0" smtClean="0"/>
              <a:t>through periodical indexes. The term periodical refers to both general-interest magazines, such as Newsweek and Consumer Reports, and academic and professional journals, such as Communication Monographs and American Psychologist. Just as a card catalog can help you to find books, a periodical index, a listing of bibliographical data for articles published in a group of magazines and/or journals during a given time period, can help you to locate articles that might be useful.</a:t>
            </a:r>
          </a:p>
          <a:p>
            <a:pPr eaLnBrk="1" hangingPunct="1">
              <a:buFont typeface="Arial" pitchFamily="34" charset="0"/>
              <a:buChar char="•"/>
              <a:defRPr/>
            </a:pPr>
            <a:r>
              <a:rPr lang="en-US" sz="1050" b="1" dirty="0" smtClean="0"/>
              <a:t>Locating newspapers </a:t>
            </a:r>
            <a:r>
              <a:rPr lang="en-US" sz="1050" dirty="0" smtClean="0"/>
              <a:t>through newspaper indexes. Newspaper databases such as Newspaper Source not only index selected articles from newspapers and transcripts from news organizations, but also provide full texts of the articles. As with periodicals, you can use keyword searches to locate newspaper articles. If you know the date on which an event occurred, however, you can simply locate a newspaper from that or the following day and probably find a news story on the event.</a:t>
            </a:r>
          </a:p>
          <a:p>
            <a:pPr eaLnBrk="1" hangingPunct="1">
              <a:buFont typeface="Arial" pitchFamily="34" charset="0"/>
              <a:buChar char="•"/>
              <a:defRPr/>
            </a:pPr>
            <a:r>
              <a:rPr lang="en-US" sz="1050" b="1" dirty="0" smtClean="0"/>
              <a:t>Locating reference resources </a:t>
            </a:r>
            <a:r>
              <a:rPr lang="en-US" sz="1050" dirty="0" smtClean="0"/>
              <a:t>online and through the card catalog. Many encyclopedias, dictionaries, directories, atlases, almanacs, yearbooks, books of quotations, and biographical dictionaries are now available on the Internet.</a:t>
            </a:r>
          </a:p>
          <a:p>
            <a:pPr eaLnBrk="1" hangingPunct="1">
              <a:buFont typeface="Arial" pitchFamily="34" charset="0"/>
              <a:buChar char="•"/>
              <a:defRPr/>
            </a:pPr>
            <a:endParaRPr lang="en-US" sz="1050" b="1" u="sng" dirty="0"/>
          </a:p>
        </p:txBody>
      </p:sp>
      <p:sp>
        <p:nvSpPr>
          <p:cNvPr id="4" name="Slide Number Placeholder 3"/>
          <p:cNvSpPr>
            <a:spLocks noGrp="1"/>
          </p:cNvSpPr>
          <p:nvPr>
            <p:ph type="sldNum" sz="quarter" idx="5"/>
          </p:nvPr>
        </p:nvSpPr>
        <p:spPr/>
        <p:txBody>
          <a:bodyPr/>
          <a:lstStyle/>
          <a:p>
            <a:pPr>
              <a:defRPr/>
            </a:pPr>
            <a:fld id="{8971CF51-C2AA-4415-A086-AA65169F0162}"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eaLnBrk="1" hangingPunct="1">
              <a:defRPr/>
            </a:pPr>
            <a:r>
              <a:rPr lang="en-US" b="1" u="sng" dirty="0" smtClean="0"/>
              <a:t>NOTES:</a:t>
            </a:r>
          </a:p>
          <a:p>
            <a:pPr eaLnBrk="1" hangingPunct="1">
              <a:defRPr/>
            </a:pPr>
            <a:r>
              <a:rPr lang="en-US" sz="1000" dirty="0" smtClean="0"/>
              <a:t>When you don’t know the answers to some of the important questions raised by your speech topic but you can think of someone who might, consider interviewing that person to get material for your speech. Consider a word of caution, however, before you decide that an interview is necessary be sure that your questions cannot be answered easily by looking at a Web site or reading a newspaper article or a book. Do some preliminary reading on your subject before you decide to take up someone’s valuable time in an interview. If you decide that only an interview can give you the material you need, you should prepare for it in advance.</a:t>
            </a:r>
          </a:p>
          <a:p>
            <a:pPr marL="228600" indent="-228600" eaLnBrk="1" hangingPunct="1">
              <a:buFontTx/>
              <a:buAutoNum type="arabicPeriod"/>
              <a:defRPr/>
            </a:pPr>
            <a:r>
              <a:rPr lang="en-US" sz="1000" b="1" dirty="0" smtClean="0"/>
              <a:t>Determine your purpose. </a:t>
            </a:r>
            <a:r>
              <a:rPr lang="en-US" sz="1000" dirty="0" smtClean="0"/>
              <a:t>The first step in preparing for an interview is to establish a purpose or objective for it. Specifically, what do you need to find out? Do you need hard facts that you cannot obtain from other sources? Do you need the interviewee’s expert testimony on your subject? Or do you need an explanation of some of the information that you have found in print sources?</a:t>
            </a:r>
          </a:p>
          <a:p>
            <a:pPr marL="228600" indent="-228600" eaLnBrk="1" hangingPunct="1">
              <a:buFontTx/>
              <a:buAutoNum type="arabicPeriod"/>
              <a:defRPr/>
            </a:pPr>
            <a:r>
              <a:rPr lang="en-US" sz="1000" b="1" dirty="0" smtClean="0"/>
              <a:t>Schedule the interview</a:t>
            </a:r>
            <a:r>
              <a:rPr lang="en-US" sz="1000" dirty="0" smtClean="0"/>
              <a:t>. Once you have a specific purpose for the interview and have decided whom you need to speak with, arrange a meeting. Telephone the person, explain briefly who you are and why you are calling, and ask for an appointment. Most people are flattered to have their authority and knowledge recognized and willingly grant interviews to serious students if schedules permit. If you are considering making an audio or video recording of the interview, ask for permission. </a:t>
            </a:r>
          </a:p>
          <a:p>
            <a:pPr marL="228600" indent="-228600" eaLnBrk="1" hangingPunct="1">
              <a:buFontTx/>
              <a:buAutoNum type="arabicPeriod"/>
              <a:defRPr/>
            </a:pPr>
            <a:r>
              <a:rPr lang="en-US" sz="1000" b="1" dirty="0" smtClean="0"/>
              <a:t>Plan your questions. </a:t>
            </a:r>
            <a:r>
              <a:rPr lang="en-US" sz="1000" dirty="0" smtClean="0"/>
              <a:t>Before your interview, prepare questions that take full advantage of the interviewee’s specific knowledge of your subject. You can do this only if you already know a good deal about your subject. It is also helpful to think about how you should combine the two basic types of interview questions: closed-ended and open-ended. Open-ended questions often follow closed-ended questions. If the person you are interviewing answers a closed-ended question with a simple yes or no, you might wish to follow up by asking “Why?”</a:t>
            </a:r>
          </a:p>
          <a:p>
            <a:pPr eaLnBrk="1" hangingPunct="1">
              <a:defRPr/>
            </a:pPr>
            <a:r>
              <a:rPr lang="en-US" sz="1000" b="1" dirty="0" smtClean="0"/>
              <a:t>Following Up the Interview </a:t>
            </a:r>
            <a:r>
              <a:rPr lang="en-US" sz="1000" dirty="0" smtClean="0"/>
              <a:t>As soon as possible after the interview, read through your notes carefully, and rewrite any portions that may be illegible. If you recorded the interview, label the recording with the date and the interviewee’s name. You will soon want to transfer any significant facts, opinions, or anecdotes from either notes or the recording to index cards or to a word-processing file.</a:t>
            </a:r>
            <a:endParaRPr lang="en-US" sz="1000" b="1" dirty="0"/>
          </a:p>
        </p:txBody>
      </p:sp>
      <p:sp>
        <p:nvSpPr>
          <p:cNvPr id="4" name="Slide Number Placeholder 3"/>
          <p:cNvSpPr>
            <a:spLocks noGrp="1"/>
          </p:cNvSpPr>
          <p:nvPr>
            <p:ph type="sldNum" sz="quarter" idx="5"/>
          </p:nvPr>
        </p:nvSpPr>
        <p:spPr/>
        <p:txBody>
          <a:bodyPr/>
          <a:lstStyle/>
          <a:p>
            <a:pPr>
              <a:defRPr/>
            </a:pPr>
            <a:fld id="{DA1CABDA-4D00-481C-94A2-69EA01225947}"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0"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1"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Date Placeholder 3"/>
          <p:cNvSpPr>
            <a:spLocks noGrp="1"/>
          </p:cNvSpPr>
          <p:nvPr>
            <p:ph type="dt" sz="half" idx="10"/>
          </p:nvPr>
        </p:nvSpPr>
        <p:spPr/>
        <p:txBody>
          <a:bodyPr/>
          <a:lstStyle>
            <a:lvl1pPr>
              <a:defRPr/>
            </a:lvl1pPr>
          </a:lstStyle>
          <a:p>
            <a:pPr>
              <a:defRPr/>
            </a:pPr>
            <a:fld id="{C53A80C5-57C2-4B60-9F1E-63945DB9F082}" type="datetime1">
              <a:rPr lang="en-US"/>
              <a:pPr>
                <a:defRPr/>
              </a:pPr>
              <a:t>11/14/2011</a:t>
            </a:fld>
            <a:endParaRPr lang="en-US" dirty="0"/>
          </a:p>
        </p:txBody>
      </p:sp>
    </p:spTree>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5"/>
          <p:cNvGrpSpPr>
            <a:grpSpLocks noChangeAspect="1"/>
          </p:cNvGrpSpPr>
          <p:nvPr/>
        </p:nvGrpSpPr>
        <p:grpSpPr bwMode="auto">
          <a:xfrm>
            <a:off x="211138" y="1679575"/>
            <a:ext cx="8723312" cy="1330325"/>
            <a:chOff x="-3905251" y="4294188"/>
            <a:chExt cx="13027839" cy="1892300"/>
          </a:xfrm>
        </p:grpSpPr>
        <p:sp>
          <p:nvSpPr>
            <p:cNvPr id="6"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0"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1"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3"/>
          <p:cNvSpPr>
            <a:spLocks noGrp="1"/>
          </p:cNvSpPr>
          <p:nvPr>
            <p:ph type="dt" sz="half" idx="10"/>
          </p:nvPr>
        </p:nvSpPr>
        <p:spPr/>
        <p:txBody>
          <a:bodyPr/>
          <a:lstStyle>
            <a:lvl1pPr>
              <a:defRPr/>
            </a:lvl1pPr>
          </a:lstStyle>
          <a:p>
            <a:pPr>
              <a:defRPr/>
            </a:pPr>
            <a:fld id="{BFEBE8A3-8BD5-49D7-99CC-926FB815C1C1}" type="datetime1">
              <a:rPr lang="en-US"/>
              <a:pPr>
                <a:defRPr/>
              </a:pPr>
              <a:t>11/14/2011</a:t>
            </a:fld>
            <a:endParaRPr lang="en-US" dirty="0"/>
          </a:p>
        </p:txBody>
      </p:sp>
    </p:spTree>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1"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3"/>
          <p:cNvSpPr>
            <a:spLocks noGrp="1"/>
          </p:cNvSpPr>
          <p:nvPr>
            <p:ph type="dt" sz="half" idx="10"/>
          </p:nvPr>
        </p:nvSpPr>
        <p:spPr/>
        <p:txBody>
          <a:bodyPr/>
          <a:lstStyle>
            <a:lvl1pPr>
              <a:defRPr/>
            </a:lvl1pPr>
          </a:lstStyle>
          <a:p>
            <a:pPr>
              <a:defRPr/>
            </a:pPr>
            <a:fld id="{ED4A6D99-DB58-4F3F-A2CD-AF90374C0420}" type="datetime1">
              <a:rPr lang="en-US"/>
              <a:pPr>
                <a:defRPr/>
              </a:pPr>
              <a:t>11/14/2011</a:t>
            </a:fld>
            <a:endParaRPr lang="en-US" dirty="0"/>
          </a:p>
        </p:txBody>
      </p:sp>
    </p:spTree>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5"/>
          <p:cNvGrpSpPr>
            <a:grpSpLocks noChangeAspect="1"/>
          </p:cNvGrpSpPr>
          <p:nvPr/>
        </p:nvGrpSpPr>
        <p:grpSpPr bwMode="auto">
          <a:xfrm>
            <a:off x="211138" y="1679575"/>
            <a:ext cx="8723312" cy="1330325"/>
            <a:chOff x="-3905251" y="4294188"/>
            <a:chExt cx="13027839" cy="1892300"/>
          </a:xfrm>
        </p:grpSpPr>
        <p:sp>
          <p:nvSpPr>
            <p:cNvPr id="6"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2"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13" name="Date Placeholder 3"/>
          <p:cNvSpPr>
            <a:spLocks noGrp="1"/>
          </p:cNvSpPr>
          <p:nvPr>
            <p:ph type="dt" sz="half" idx="10"/>
          </p:nvPr>
        </p:nvSpPr>
        <p:spPr/>
        <p:txBody>
          <a:bodyPr/>
          <a:lstStyle>
            <a:lvl1pPr>
              <a:defRPr/>
            </a:lvl1pPr>
          </a:lstStyle>
          <a:p>
            <a:pPr>
              <a:defRPr/>
            </a:pPr>
            <a:fld id="{25906E7B-D44F-49CE-8850-58F18DB5D50D}" type="datetime1">
              <a:rPr lang="en-US"/>
              <a:pPr>
                <a:defRPr/>
              </a:pPr>
              <a:t>11/14/2011</a:t>
            </a:fld>
            <a:endParaRPr lang="en-US" dirty="0"/>
          </a:p>
        </p:txBody>
      </p:sp>
    </p:spTree>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Freeform 14"/>
          <p:cNvSpPr>
            <a:spLocks/>
          </p:cNvSpPr>
          <p:nvPr/>
        </p:nvSpPr>
        <p:spPr bwMode="hidden">
          <a:xfrm>
            <a:off x="6046788" y="4203700"/>
            <a:ext cx="2876550" cy="71437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 name="Freeform 18"/>
          <p:cNvSpPr>
            <a:spLocks/>
          </p:cNvSpPr>
          <p:nvPr/>
        </p:nvSpPr>
        <p:spPr bwMode="hidden">
          <a:xfrm>
            <a:off x="2619375" y="4075113"/>
            <a:ext cx="5545138" cy="850900"/>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22"/>
          <p:cNvSpPr>
            <a:spLocks/>
          </p:cNvSpPr>
          <p:nvPr/>
        </p:nvSpPr>
        <p:spPr bwMode="hidden">
          <a:xfrm>
            <a:off x="2828925" y="4087813"/>
            <a:ext cx="5467350" cy="77470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26"/>
          <p:cNvSpPr>
            <a:spLocks/>
          </p:cNvSpPr>
          <p:nvPr/>
        </p:nvSpPr>
        <p:spPr bwMode="hidden">
          <a:xfrm>
            <a:off x="5610225" y="4073525"/>
            <a:ext cx="3306763" cy="652463"/>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9" name="Freeform 10"/>
          <p:cNvSpPr>
            <a:spLocks/>
          </p:cNvSpPr>
          <p:nvPr/>
        </p:nvSpPr>
        <p:spPr bwMode="hidden">
          <a:xfrm>
            <a:off x="211138" y="4059238"/>
            <a:ext cx="8723312" cy="1328737"/>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Date Placeholder 3"/>
          <p:cNvSpPr>
            <a:spLocks noGrp="1"/>
          </p:cNvSpPr>
          <p:nvPr>
            <p:ph type="dt" sz="half" idx="10"/>
          </p:nvPr>
        </p:nvSpPr>
        <p:spPr/>
        <p:txBody>
          <a:bodyPr/>
          <a:lstStyle>
            <a:lvl1pPr>
              <a:defRPr/>
            </a:lvl1pPr>
          </a:lstStyle>
          <a:p>
            <a:pPr>
              <a:defRPr/>
            </a:pPr>
            <a:fld id="{B62F7ED3-A6D5-4BCD-915E-ED486F4BAE80}" type="datetime1">
              <a:rPr lang="en-US"/>
              <a:pPr>
                <a:defRPr/>
              </a:pPr>
              <a:t>11/14/2011</a:t>
            </a:fld>
            <a:endParaRPr lang="en-US" dirty="0"/>
          </a:p>
        </p:txBody>
      </p:sp>
    </p:spTree>
  </p:cSld>
  <p:clrMapOvr>
    <a:masterClrMapping/>
  </p:clrMapOvr>
  <p:transitio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6" name="Group 15"/>
          <p:cNvGrpSpPr>
            <a:grpSpLocks noChangeAspect="1"/>
          </p:cNvGrpSpPr>
          <p:nvPr/>
        </p:nvGrpSpPr>
        <p:grpSpPr bwMode="auto">
          <a:xfrm>
            <a:off x="211138" y="1679575"/>
            <a:ext cx="8723312" cy="1330325"/>
            <a:chOff x="-3905251" y="4294188"/>
            <a:chExt cx="13027839" cy="1892300"/>
          </a:xfrm>
        </p:grpSpPr>
        <p:sp>
          <p:nvSpPr>
            <p:cNvPr id="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2"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3"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4"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Date Placeholder 3"/>
          <p:cNvSpPr>
            <a:spLocks noGrp="1"/>
          </p:cNvSpPr>
          <p:nvPr>
            <p:ph type="dt" sz="half" idx="15"/>
          </p:nvPr>
        </p:nvSpPr>
        <p:spPr/>
        <p:txBody>
          <a:bodyPr/>
          <a:lstStyle>
            <a:lvl1pPr>
              <a:defRPr/>
            </a:lvl1pPr>
          </a:lstStyle>
          <a:p>
            <a:pPr>
              <a:defRPr/>
            </a:pPr>
            <a:fld id="{AA219664-FF97-4A40-ABA0-1A4EFB210437}" type="datetime1">
              <a:rPr lang="en-US"/>
              <a:pPr>
                <a:defRPr/>
              </a:pPr>
              <a:t>11/14/2011</a:t>
            </a:fld>
            <a:endParaRPr lang="en-US" dirty="0"/>
          </a:p>
        </p:txBody>
      </p:sp>
    </p:spTree>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8" name="Group 15"/>
          <p:cNvGrpSpPr>
            <a:grpSpLocks noChangeAspect="1"/>
          </p:cNvGrpSpPr>
          <p:nvPr/>
        </p:nvGrpSpPr>
        <p:grpSpPr bwMode="auto">
          <a:xfrm>
            <a:off x="211138" y="1679575"/>
            <a:ext cx="8723312" cy="1330325"/>
            <a:chOff x="-3905251" y="4294188"/>
            <a:chExt cx="13027839" cy="1892300"/>
          </a:xfrm>
        </p:grpSpPr>
        <p:sp>
          <p:nvSpPr>
            <p:cNvPr id="9"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1"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2"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3"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4"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Date Placeholder 3"/>
          <p:cNvSpPr>
            <a:spLocks noGrp="1"/>
          </p:cNvSpPr>
          <p:nvPr>
            <p:ph type="dt" sz="half" idx="10"/>
          </p:nvPr>
        </p:nvSpPr>
        <p:spPr/>
        <p:txBody>
          <a:bodyPr/>
          <a:lstStyle>
            <a:lvl1pPr>
              <a:defRPr/>
            </a:lvl1pPr>
          </a:lstStyle>
          <a:p>
            <a:pPr>
              <a:defRPr/>
            </a:pPr>
            <a:fld id="{EBCFFDF0-F9E6-4D7C-B7E8-139B425481EB}" type="datetime1">
              <a:rPr lang="en-US"/>
              <a:pPr>
                <a:defRPr/>
              </a:pPr>
              <a:t>11/14/2011</a:t>
            </a:fld>
            <a:endParaRPr lang="en-US" dirty="0"/>
          </a:p>
        </p:txBody>
      </p:sp>
    </p:spTree>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4" name="Group 15"/>
          <p:cNvGrpSpPr>
            <a:grpSpLocks noChangeAspect="1"/>
          </p:cNvGrpSpPr>
          <p:nvPr/>
        </p:nvGrpSpPr>
        <p:grpSpPr bwMode="auto">
          <a:xfrm>
            <a:off x="211138" y="1679575"/>
            <a:ext cx="8723312" cy="1330325"/>
            <a:chOff x="-3905251" y="4294188"/>
            <a:chExt cx="13027839" cy="1892300"/>
          </a:xfrm>
        </p:grpSpPr>
        <p:sp>
          <p:nvSpPr>
            <p:cNvPr id="5"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9"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0"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1" name="Date Placeholder 3"/>
          <p:cNvSpPr>
            <a:spLocks noGrp="1"/>
          </p:cNvSpPr>
          <p:nvPr>
            <p:ph type="dt" sz="half" idx="10"/>
          </p:nvPr>
        </p:nvSpPr>
        <p:spPr/>
        <p:txBody>
          <a:bodyPr/>
          <a:lstStyle>
            <a:lvl1pPr>
              <a:defRPr/>
            </a:lvl1pPr>
          </a:lstStyle>
          <a:p>
            <a:pPr>
              <a:defRPr/>
            </a:pPr>
            <a:fld id="{FD138410-0F9E-4FE5-958A-1AFF80368F1B}" type="datetime1">
              <a:rPr lang="en-US"/>
              <a:pPr>
                <a:defRPr/>
              </a:pPr>
              <a:t>11/14/2011</a:t>
            </a:fld>
            <a:endParaRPr lang="en-US" dirty="0"/>
          </a:p>
        </p:txBody>
      </p:sp>
    </p:spTree>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5"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6"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7"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8"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9"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10" name="Date Placeholder 1"/>
          <p:cNvSpPr>
            <a:spLocks noGrp="1"/>
          </p:cNvSpPr>
          <p:nvPr>
            <p:ph type="dt" sz="half" idx="10"/>
          </p:nvPr>
        </p:nvSpPr>
        <p:spPr/>
        <p:txBody>
          <a:bodyPr/>
          <a:lstStyle>
            <a:lvl1pPr>
              <a:defRPr/>
            </a:lvl1pPr>
          </a:lstStyle>
          <a:p>
            <a:pPr>
              <a:defRPr/>
            </a:pPr>
            <a:fld id="{33D87FF1-BFED-468A-A531-E85105AD145B}" type="datetime1">
              <a:rPr lang="en-US"/>
              <a:pPr>
                <a:defRPr/>
              </a:pPr>
              <a:t>11/14/2011</a:t>
            </a:fld>
            <a:endParaRPr lang="en-US" dirty="0"/>
          </a:p>
        </p:txBody>
      </p:sp>
    </p:spTree>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1"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2"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4"/>
          <p:cNvSpPr>
            <a:spLocks noGrp="1"/>
          </p:cNvSpPr>
          <p:nvPr>
            <p:ph type="dt" sz="half" idx="10"/>
          </p:nvPr>
        </p:nvSpPr>
        <p:spPr/>
        <p:txBody>
          <a:bodyPr/>
          <a:lstStyle>
            <a:lvl1pPr>
              <a:defRPr/>
            </a:lvl1pPr>
          </a:lstStyle>
          <a:p>
            <a:pPr>
              <a:defRPr/>
            </a:pPr>
            <a:fld id="{3F6DD4F9-2705-40C8-A8B8-0D261698217F}" type="datetime1">
              <a:rPr lang="en-US"/>
              <a:pPr>
                <a:defRPr/>
              </a:pPr>
              <a:t>11/14/2011</a:t>
            </a:fld>
            <a:endParaRPr lang="en-US" dirty="0"/>
          </a:p>
        </p:txBody>
      </p:sp>
    </p:spTree>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8"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9"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10"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11"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2"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13" name="Date Placeholder 4"/>
          <p:cNvSpPr>
            <a:spLocks noGrp="1"/>
          </p:cNvSpPr>
          <p:nvPr>
            <p:ph type="dt" sz="half" idx="10"/>
          </p:nvPr>
        </p:nvSpPr>
        <p:spPr/>
        <p:txBody>
          <a:bodyPr/>
          <a:lstStyle>
            <a:lvl1pPr>
              <a:defRPr/>
            </a:lvl1pPr>
          </a:lstStyle>
          <a:p>
            <a:pPr>
              <a:defRPr/>
            </a:pPr>
            <a:fld id="{09E4B740-1999-4516-BDEA-73A5B77BB124}" type="datetime1">
              <a:rPr lang="en-US"/>
              <a:pPr>
                <a:defRPr/>
              </a:pPr>
              <a:t>11/14/2011</a:t>
            </a:fld>
            <a:endParaRPr lang="en-US" dirty="0"/>
          </a:p>
        </p:txBody>
      </p:sp>
    </p:spTree>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dirty="0">
                <a:latin typeface="+mn-lt"/>
                <a:cs typeface="+mn-cs"/>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dirty="0">
                <a:latin typeface="+mn-lt"/>
                <a:cs typeface="+mn-cs"/>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dirty="0">
                <a:latin typeface="+mn-lt"/>
                <a:cs typeface="+mn-cs"/>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a:solidFill>
                  <a:schemeClr val="tx2"/>
                </a:solidFill>
                <a:latin typeface="+mn-lt"/>
                <a:cs typeface="+mn-cs"/>
              </a:defRPr>
            </a:lvl1pPr>
          </a:lstStyle>
          <a:p>
            <a:pPr>
              <a:defRPr/>
            </a:pPr>
            <a:fld id="{6A0A14DF-152D-4894-8572-B91BE52BF362}" type="datetime1">
              <a:rPr lang="en-US"/>
              <a:pPr>
                <a:defRPr/>
              </a:pPr>
              <a:t>11/14/2011</a:t>
            </a:fld>
            <a:endParaRPr lang="en-US" dirty="0"/>
          </a:p>
        </p:txBody>
      </p:sp>
      <p:sp>
        <p:nvSpPr>
          <p:cNvPr id="1030"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7" name="Footer Placeholder 2"/>
          <p:cNvSpPr txBox="1">
            <a:spLocks noGrp="1"/>
          </p:cNvSpPr>
          <p:nvPr userDrawn="1"/>
        </p:nvSpPr>
        <p:spPr bwMode="auto">
          <a:xfrm>
            <a:off x="193675" y="6249988"/>
            <a:ext cx="4530725" cy="365125"/>
          </a:xfrm>
          <a:prstGeom prst="rect">
            <a:avLst/>
          </a:prstGeom>
          <a:noFill/>
          <a:ln w="9525">
            <a:noFill/>
            <a:miter lim="800000"/>
            <a:headEnd/>
            <a:tailEnd/>
          </a:ln>
        </p:spPr>
        <p:txBody>
          <a:bodyPr anchor="ctr"/>
          <a:lstStyle/>
          <a:p>
            <a:r>
              <a:rPr lang="en-US" sz="1000">
                <a:solidFill>
                  <a:schemeClr val="tx2"/>
                </a:solidFill>
                <a:latin typeface="Candara" pitchFamily="34" charset="0"/>
              </a:rPr>
              <a:t>Copyright © 2013, 2010, 2007, 2005 Pearson Education, Inc.  All Rights Reserved.</a:t>
            </a:r>
          </a:p>
          <a:p>
            <a:endParaRPr lang="en-US" sz="1000">
              <a:solidFill>
                <a:schemeClr val="tx2"/>
              </a:solidFill>
              <a:latin typeface="Candara" pitchFamily="34" charset="0"/>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ransition spd="slow">
    <p:split orient="vert"/>
  </p:transition>
  <p:hf sldNum="0" hdr="0" dt="0"/>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2"/>
          <p:cNvSpPr txBox="1">
            <a:spLocks noChangeArrowheads="1"/>
          </p:cNvSpPr>
          <p:nvPr/>
        </p:nvSpPr>
        <p:spPr bwMode="auto">
          <a:xfrm>
            <a:off x="4191000" y="3429000"/>
            <a:ext cx="4648200" cy="1917700"/>
          </a:xfrm>
          <a:prstGeom prst="rect">
            <a:avLst/>
          </a:prstGeom>
          <a:noFill/>
          <a:ln w="9525">
            <a:noFill/>
            <a:miter lim="800000"/>
            <a:headEnd/>
            <a:tailEnd/>
          </a:ln>
        </p:spPr>
        <p:txBody>
          <a:bodyPr>
            <a:spAutoFit/>
          </a:bodyPr>
          <a:lstStyle/>
          <a:p>
            <a:pPr algn="ctr"/>
            <a:r>
              <a:rPr lang="en-US" sz="2400">
                <a:solidFill>
                  <a:srgbClr val="002060"/>
                </a:solidFill>
                <a:latin typeface="Candara" pitchFamily="34" charset="0"/>
              </a:rPr>
              <a:t>PowerPoint™ Presentation Prepared by</a:t>
            </a:r>
          </a:p>
          <a:p>
            <a:pPr algn="ctr"/>
            <a:r>
              <a:rPr lang="en-US" sz="2400">
                <a:solidFill>
                  <a:srgbClr val="002060"/>
                </a:solidFill>
                <a:latin typeface="Candara" pitchFamily="34" charset="0"/>
              </a:rPr>
              <a:t>Diana M. Cooley, Ph.D.</a:t>
            </a:r>
          </a:p>
          <a:p>
            <a:pPr algn="ctr"/>
            <a:r>
              <a:rPr lang="en-US" sz="2400" i="1">
                <a:solidFill>
                  <a:srgbClr val="002060"/>
                </a:solidFill>
                <a:latin typeface="Candara" pitchFamily="34" charset="0"/>
              </a:rPr>
              <a:t>Lone Star College – North Harris </a:t>
            </a:r>
          </a:p>
          <a:p>
            <a:pPr algn="ctr"/>
            <a:r>
              <a:rPr lang="en-US" sz="2400" i="1">
                <a:solidFill>
                  <a:srgbClr val="002060"/>
                </a:solidFill>
                <a:latin typeface="Candara" pitchFamily="34" charset="0"/>
              </a:rPr>
              <a:t>Houston, Texas</a:t>
            </a:r>
          </a:p>
        </p:txBody>
      </p:sp>
      <p:pic>
        <p:nvPicPr>
          <p:cNvPr id="14339" name="Picture 5" descr="COVER_BeebePSHB4"/>
          <p:cNvPicPr>
            <a:picLocks noChangeAspect="1" noChangeArrowheads="1"/>
          </p:cNvPicPr>
          <p:nvPr/>
        </p:nvPicPr>
        <p:blipFill>
          <a:blip r:embed="rId3"/>
          <a:srcRect/>
          <a:stretch>
            <a:fillRect/>
          </a:stretch>
        </p:blipFill>
        <p:spPr bwMode="auto">
          <a:xfrm>
            <a:off x="274638" y="1143000"/>
            <a:ext cx="4098925" cy="5105400"/>
          </a:xfrm>
          <a:prstGeom prst="rect">
            <a:avLst/>
          </a:prstGeom>
          <a:noFill/>
          <a:ln w="9525">
            <a:noFill/>
            <a:miter lim="800000"/>
            <a:headEnd/>
            <a:tailEnd/>
          </a:ln>
        </p:spPr>
      </p:pic>
    </p:spTree>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Content Placeholder 1"/>
          <p:cNvSpPr>
            <a:spLocks noGrp="1"/>
          </p:cNvSpPr>
          <p:nvPr>
            <p:ph idx="1"/>
          </p:nvPr>
        </p:nvSpPr>
        <p:spPr/>
        <p:txBody>
          <a:bodyPr/>
          <a:lstStyle/>
          <a:p>
            <a:pPr eaLnBrk="1" hangingPunct="1"/>
            <a:r>
              <a:rPr lang="en-US" sz="2600" smtClean="0">
                <a:solidFill>
                  <a:schemeClr val="tx1"/>
                </a:solidFill>
              </a:rPr>
              <a:t>Develop a preliminary bibliography</a:t>
            </a:r>
          </a:p>
          <a:p>
            <a:pPr lvl="1" eaLnBrk="1" hangingPunct="1">
              <a:buFont typeface="Wingdings" pitchFamily="2" charset="2"/>
              <a:buChar char="Ø"/>
            </a:pPr>
            <a:r>
              <a:rPr lang="en-US" sz="2600" smtClean="0">
                <a:solidFill>
                  <a:schemeClr val="tx1"/>
                </a:solidFill>
              </a:rPr>
              <a:t> Include possible resources to use in your speech</a:t>
            </a:r>
          </a:p>
          <a:p>
            <a:pPr lvl="1" eaLnBrk="1" hangingPunct="1">
              <a:buFont typeface="Wingdings" pitchFamily="2" charset="2"/>
              <a:buChar char="Ø"/>
            </a:pPr>
            <a:r>
              <a:rPr lang="en-US" sz="2600" smtClean="0">
                <a:solidFill>
                  <a:schemeClr val="tx1"/>
                </a:solidFill>
              </a:rPr>
              <a:t> Keep track of your resources</a:t>
            </a:r>
          </a:p>
          <a:p>
            <a:pPr lvl="1" eaLnBrk="1" hangingPunct="1">
              <a:buFont typeface="Wingdings" pitchFamily="2" charset="2"/>
              <a:buChar char="Ø"/>
            </a:pPr>
            <a:r>
              <a:rPr lang="en-US" sz="2600" smtClean="0">
                <a:solidFill>
                  <a:schemeClr val="tx1"/>
                </a:solidFill>
              </a:rPr>
              <a:t> Be consistent with your formatting (APA, MLA, etc)</a:t>
            </a:r>
          </a:p>
          <a:p>
            <a:pPr lvl="1" eaLnBrk="1" hangingPunct="1">
              <a:buFont typeface="Wingdings" pitchFamily="2" charset="2"/>
              <a:buChar char="Ø"/>
            </a:pPr>
            <a:r>
              <a:rPr lang="en-US" sz="2600" smtClean="0">
                <a:solidFill>
                  <a:schemeClr val="tx1"/>
                </a:solidFill>
              </a:rPr>
              <a:t> Choose an appropriate number of resources</a:t>
            </a:r>
          </a:p>
        </p:txBody>
      </p:sp>
      <p:sp>
        <p:nvSpPr>
          <p:cNvPr id="32770" name="Title 2"/>
          <p:cNvSpPr>
            <a:spLocks noGrp="1"/>
          </p:cNvSpPr>
          <p:nvPr>
            <p:ph type="title"/>
          </p:nvPr>
        </p:nvSpPr>
        <p:spPr/>
        <p:txBody>
          <a:bodyPr/>
          <a:lstStyle/>
          <a:p>
            <a:pPr eaLnBrk="1" hangingPunct="1"/>
            <a:r>
              <a:rPr lang="en-US" b="1" smtClean="0">
                <a:solidFill>
                  <a:srgbClr val="002060"/>
                </a:solidFill>
              </a:rPr>
              <a:t>Research Strategies</a:t>
            </a:r>
          </a:p>
        </p:txBody>
      </p:sp>
    </p:spTree>
  </p:cSld>
  <p:clrMapOvr>
    <a:masterClrMapping/>
  </p:clrMapOvr>
  <p:transition spd="slow">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4800"/>
            <a:ext cx="3429000" cy="400050"/>
          </a:xfrm>
          <a:prstGeom prst="rect">
            <a:avLst/>
          </a:prstGeom>
          <a:noFill/>
        </p:spPr>
        <p:txBody>
          <a:bodyPr>
            <a:spAutoFit/>
          </a:bodyPr>
          <a:lstStyle/>
          <a:p>
            <a:pPr>
              <a:defRPr/>
            </a:pPr>
            <a:r>
              <a:rPr lang="en-US" sz="2000" b="1" dirty="0">
                <a:solidFill>
                  <a:schemeClr val="bg1"/>
                </a:solidFill>
                <a:latin typeface="+mn-lt"/>
              </a:rPr>
              <a:t>Figure 7.4 </a:t>
            </a:r>
          </a:p>
        </p:txBody>
      </p:sp>
      <p:sp>
        <p:nvSpPr>
          <p:cNvPr id="4" name="TextBox 3"/>
          <p:cNvSpPr txBox="1"/>
          <p:nvPr/>
        </p:nvSpPr>
        <p:spPr>
          <a:xfrm>
            <a:off x="4648200" y="457200"/>
            <a:ext cx="4267200" cy="1016000"/>
          </a:xfrm>
          <a:prstGeom prst="rect">
            <a:avLst/>
          </a:prstGeom>
          <a:noFill/>
        </p:spPr>
        <p:txBody>
          <a:bodyPr>
            <a:spAutoFit/>
          </a:bodyPr>
          <a:lstStyle/>
          <a:p>
            <a:pPr algn="ctr">
              <a:defRPr/>
            </a:pPr>
            <a:r>
              <a:rPr lang="en-US" sz="3000" b="1" dirty="0">
                <a:solidFill>
                  <a:srgbClr val="002060"/>
                </a:solidFill>
                <a:latin typeface="+mj-lt"/>
              </a:rPr>
              <a:t>Creating a Bibliography Card</a:t>
            </a:r>
          </a:p>
        </p:txBody>
      </p:sp>
      <p:pic>
        <p:nvPicPr>
          <p:cNvPr id="6" name="Picture 5" descr="Screen Clipping"/>
          <p:cNvPicPr>
            <a:picLocks noChangeAspect="1" noChangeArrowheads="1"/>
          </p:cNvPicPr>
          <p:nvPr/>
        </p:nvPicPr>
        <p:blipFill>
          <a:blip r:embed="rId3"/>
          <a:srcRect b="42159"/>
          <a:stretch>
            <a:fillRect/>
          </a:stretch>
        </p:blipFill>
        <p:spPr bwMode="auto">
          <a:xfrm>
            <a:off x="152400" y="1219200"/>
            <a:ext cx="5224463" cy="5486400"/>
          </a:xfrm>
          <a:prstGeom prst="rect">
            <a:avLst/>
          </a:prstGeom>
          <a:noFill/>
        </p:spPr>
      </p:pic>
      <p:sp>
        <p:nvSpPr>
          <p:cNvPr id="7" name="TextBox 6"/>
          <p:cNvSpPr txBox="1"/>
          <p:nvPr/>
        </p:nvSpPr>
        <p:spPr>
          <a:xfrm>
            <a:off x="5638800" y="2971800"/>
            <a:ext cx="2971800" cy="1938338"/>
          </a:xfrm>
          <a:prstGeom prst="rect">
            <a:avLst/>
          </a:prstGeom>
          <a:noFill/>
        </p:spPr>
        <p:txBody>
          <a:bodyPr>
            <a:spAutoFit/>
          </a:bodyPr>
          <a:lstStyle/>
          <a:p>
            <a:pPr algn="ctr">
              <a:defRPr/>
            </a:pPr>
            <a:r>
              <a:rPr lang="en-US" sz="2400" dirty="0">
                <a:solidFill>
                  <a:srgbClr val="002060"/>
                </a:solidFill>
                <a:latin typeface="+mn-lt"/>
              </a:rPr>
              <a:t>Transferring information from an electronic-catalog entry to a bibliography card</a:t>
            </a:r>
          </a:p>
        </p:txBody>
      </p:sp>
    </p:spTree>
  </p:cSld>
  <p:clrMapOvr>
    <a:masterClrMapping/>
  </p:clrMapOvr>
  <p:transition spd="slow">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defRPr/>
            </a:pPr>
            <a:r>
              <a:rPr lang="en-US" sz="2800" dirty="0" smtClean="0">
                <a:solidFill>
                  <a:schemeClr val="tx1">
                    <a:lumMod val="95000"/>
                    <a:lumOff val="5000"/>
                  </a:schemeClr>
                </a:solidFill>
              </a:rPr>
              <a:t>Locate resources</a:t>
            </a:r>
          </a:p>
          <a:p>
            <a:pPr eaLnBrk="1" hangingPunct="1">
              <a:defRPr/>
            </a:pPr>
            <a:r>
              <a:rPr lang="en-US" sz="2800" dirty="0" smtClean="0">
                <a:solidFill>
                  <a:schemeClr val="tx1">
                    <a:lumMod val="95000"/>
                    <a:lumOff val="5000"/>
                  </a:schemeClr>
                </a:solidFill>
              </a:rPr>
              <a:t>Evaluate the usefulness of resources</a:t>
            </a:r>
          </a:p>
          <a:p>
            <a:pPr eaLnBrk="1" hangingPunct="1">
              <a:defRPr/>
            </a:pPr>
            <a:r>
              <a:rPr lang="en-US" sz="2800" dirty="0" smtClean="0">
                <a:solidFill>
                  <a:schemeClr val="tx1">
                    <a:lumMod val="95000"/>
                    <a:lumOff val="5000"/>
                  </a:schemeClr>
                </a:solidFill>
              </a:rPr>
              <a:t>Take notes</a:t>
            </a:r>
          </a:p>
          <a:p>
            <a:pPr eaLnBrk="1" hangingPunct="1">
              <a:defRPr/>
            </a:pPr>
            <a:r>
              <a:rPr lang="en-US" sz="2800" dirty="0" smtClean="0">
                <a:solidFill>
                  <a:schemeClr val="tx1">
                    <a:lumMod val="95000"/>
                    <a:lumOff val="5000"/>
                  </a:schemeClr>
                </a:solidFill>
              </a:rPr>
              <a:t>Identify possible presentation aids</a:t>
            </a:r>
            <a:endParaRPr lang="en-US" sz="2800" dirty="0">
              <a:solidFill>
                <a:schemeClr val="tx1">
                  <a:lumMod val="95000"/>
                  <a:lumOff val="5000"/>
                </a:schemeClr>
              </a:solidFill>
            </a:endParaRPr>
          </a:p>
        </p:txBody>
      </p:sp>
      <p:sp>
        <p:nvSpPr>
          <p:cNvPr id="36866" name="Title 2"/>
          <p:cNvSpPr>
            <a:spLocks noGrp="1"/>
          </p:cNvSpPr>
          <p:nvPr>
            <p:ph type="title"/>
          </p:nvPr>
        </p:nvSpPr>
        <p:spPr/>
        <p:txBody>
          <a:bodyPr/>
          <a:lstStyle/>
          <a:p>
            <a:pPr eaLnBrk="1" hangingPunct="1"/>
            <a:r>
              <a:rPr lang="en-US" b="1" smtClean="0">
                <a:solidFill>
                  <a:srgbClr val="002060"/>
                </a:solidFill>
              </a:rPr>
              <a:t>Research Strategies</a:t>
            </a:r>
          </a:p>
        </p:txBody>
      </p:sp>
    </p:spTree>
  </p:cSld>
  <p:clrMapOvr>
    <a:masterClrMapping/>
  </p:clrMapOvr>
  <p:transition spd="slow">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228600"/>
            <a:ext cx="3048000" cy="400050"/>
          </a:xfrm>
          <a:prstGeom prst="rect">
            <a:avLst/>
          </a:prstGeom>
          <a:noFill/>
        </p:spPr>
        <p:txBody>
          <a:bodyPr>
            <a:spAutoFit/>
          </a:bodyPr>
          <a:lstStyle/>
          <a:p>
            <a:pPr>
              <a:defRPr/>
            </a:pPr>
            <a:r>
              <a:rPr lang="en-US" sz="2000" b="1" dirty="0">
                <a:solidFill>
                  <a:schemeClr val="bg1"/>
                </a:solidFill>
                <a:latin typeface="+mn-lt"/>
              </a:rPr>
              <a:t>Figure 7.6</a:t>
            </a:r>
          </a:p>
        </p:txBody>
      </p:sp>
      <p:sp>
        <p:nvSpPr>
          <p:cNvPr id="4" name="TextBox 3"/>
          <p:cNvSpPr txBox="1"/>
          <p:nvPr/>
        </p:nvSpPr>
        <p:spPr>
          <a:xfrm>
            <a:off x="5105400" y="457200"/>
            <a:ext cx="3657600" cy="554038"/>
          </a:xfrm>
          <a:prstGeom prst="rect">
            <a:avLst/>
          </a:prstGeom>
          <a:noFill/>
        </p:spPr>
        <p:txBody>
          <a:bodyPr>
            <a:spAutoFit/>
          </a:bodyPr>
          <a:lstStyle/>
          <a:p>
            <a:pPr algn="ctr">
              <a:defRPr/>
            </a:pPr>
            <a:r>
              <a:rPr lang="en-US" sz="3000" b="1" dirty="0">
                <a:solidFill>
                  <a:srgbClr val="002060"/>
                </a:solidFill>
                <a:latin typeface="+mj-lt"/>
              </a:rPr>
              <a:t>Sample Note Cards</a:t>
            </a:r>
          </a:p>
        </p:txBody>
      </p:sp>
      <p:pic>
        <p:nvPicPr>
          <p:cNvPr id="5" name="Picture 4" descr="Screen Clipping"/>
          <p:cNvPicPr>
            <a:picLocks noChangeAspect="1"/>
          </p:cNvPicPr>
          <p:nvPr/>
        </p:nvPicPr>
        <p:blipFill>
          <a:blip r:embed="rId3" cstate="print">
            <a:extLst>
              <a:ext uri="{28A0092B-C50C-407E-A947-70E740481C1C}"/>
            </a:extLst>
          </a:blip>
          <a:stretch>
            <a:fillRect/>
          </a:stretch>
        </p:blipFill>
        <p:spPr>
          <a:xfrm>
            <a:off x="0" y="1371600"/>
            <a:ext cx="5791200" cy="4800600"/>
          </a:xfrm>
          <a:prstGeom prst="rect">
            <a:avLst/>
          </a:prstGeom>
          <a:ln>
            <a:noFill/>
          </a:ln>
          <a:effectLst>
            <a:softEdge rad="112500"/>
          </a:effectLst>
        </p:spPr>
      </p:pic>
      <p:sp>
        <p:nvSpPr>
          <p:cNvPr id="6" name="TextBox 5"/>
          <p:cNvSpPr txBox="1"/>
          <p:nvPr/>
        </p:nvSpPr>
        <p:spPr>
          <a:xfrm>
            <a:off x="5715000" y="3124200"/>
            <a:ext cx="2743200" cy="1938338"/>
          </a:xfrm>
          <a:prstGeom prst="rect">
            <a:avLst/>
          </a:prstGeom>
          <a:noFill/>
        </p:spPr>
        <p:txBody>
          <a:bodyPr>
            <a:spAutoFit/>
          </a:bodyPr>
          <a:lstStyle/>
          <a:p>
            <a:pPr algn="ctr">
              <a:defRPr/>
            </a:pPr>
            <a:r>
              <a:rPr lang="en-US" sz="2400" dirty="0">
                <a:solidFill>
                  <a:srgbClr val="002060"/>
                </a:solidFill>
                <a:latin typeface="+mn-lt"/>
              </a:rPr>
              <a:t>Example of a paraphrased note card and a direct quotation note card.</a:t>
            </a:r>
          </a:p>
        </p:txBody>
      </p:sp>
    </p:spTree>
  </p:cSld>
  <p:clrMapOvr>
    <a:masterClrMapping/>
  </p:clrMapOvr>
  <p:transition spd="slow">
    <p:split orient="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defRPr/>
            </a:pPr>
            <a:r>
              <a:rPr lang="en-US" sz="2800" dirty="0" smtClean="0">
                <a:solidFill>
                  <a:schemeClr val="tx1">
                    <a:lumMod val="95000"/>
                    <a:lumOff val="5000"/>
                  </a:schemeClr>
                </a:solidFill>
              </a:rPr>
              <a:t>Illustrations: Relevant stories</a:t>
            </a:r>
          </a:p>
          <a:p>
            <a:pPr eaLnBrk="1" hangingPunct="1">
              <a:defRPr/>
            </a:pPr>
            <a:r>
              <a:rPr lang="en-US" sz="2800" dirty="0" smtClean="0">
                <a:solidFill>
                  <a:schemeClr val="tx1">
                    <a:lumMod val="95000"/>
                    <a:lumOff val="5000"/>
                  </a:schemeClr>
                </a:solidFill>
              </a:rPr>
              <a:t>Descriptions: Word pictures</a:t>
            </a:r>
          </a:p>
          <a:p>
            <a:pPr eaLnBrk="1" hangingPunct="1">
              <a:defRPr/>
            </a:pPr>
            <a:r>
              <a:rPr lang="en-US" sz="2800" dirty="0" smtClean="0">
                <a:solidFill>
                  <a:schemeClr val="tx1">
                    <a:lumMod val="95000"/>
                    <a:lumOff val="5000"/>
                  </a:schemeClr>
                </a:solidFill>
              </a:rPr>
              <a:t>Explanations: Statements that make clear how something is done or why it exists in its present form or existed in a past form</a:t>
            </a:r>
          </a:p>
          <a:p>
            <a:pPr eaLnBrk="1" hangingPunct="1">
              <a:defRPr/>
            </a:pPr>
            <a:r>
              <a:rPr lang="en-US" sz="2800" dirty="0" smtClean="0">
                <a:solidFill>
                  <a:schemeClr val="tx1">
                    <a:lumMod val="95000"/>
                    <a:lumOff val="5000"/>
                  </a:schemeClr>
                </a:solidFill>
              </a:rPr>
              <a:t>Definitions: Concise explanations of a word or concept</a:t>
            </a:r>
          </a:p>
          <a:p>
            <a:pPr eaLnBrk="1" hangingPunct="1">
              <a:defRPr/>
            </a:pPr>
            <a:endParaRPr lang="en-US" dirty="0" smtClean="0"/>
          </a:p>
          <a:p>
            <a:pPr eaLnBrk="1" hangingPunct="1">
              <a:defRPr/>
            </a:pPr>
            <a:endParaRPr lang="en-US" dirty="0"/>
          </a:p>
        </p:txBody>
      </p:sp>
      <p:sp>
        <p:nvSpPr>
          <p:cNvPr id="40962" name="Title 2"/>
          <p:cNvSpPr>
            <a:spLocks noGrp="1"/>
          </p:cNvSpPr>
          <p:nvPr>
            <p:ph type="title"/>
          </p:nvPr>
        </p:nvSpPr>
        <p:spPr/>
        <p:txBody>
          <a:bodyPr/>
          <a:lstStyle/>
          <a:p>
            <a:pPr eaLnBrk="1" hangingPunct="1"/>
            <a:r>
              <a:rPr lang="en-US" b="1" smtClean="0">
                <a:solidFill>
                  <a:srgbClr val="002060"/>
                </a:solidFill>
              </a:rPr>
              <a:t>Types of Supporting Material</a:t>
            </a:r>
          </a:p>
        </p:txBody>
      </p:sp>
    </p:spTree>
  </p:cSld>
  <p:clrMapOvr>
    <a:masterClrMapping/>
  </p:clrMapOvr>
  <p:transition spd="slow">
    <p:split orient="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1" hangingPunct="1">
              <a:defRPr/>
            </a:pPr>
            <a:r>
              <a:rPr lang="en-US" sz="2800" dirty="0" smtClean="0">
                <a:solidFill>
                  <a:schemeClr val="tx1">
                    <a:lumMod val="95000"/>
                    <a:lumOff val="5000"/>
                  </a:schemeClr>
                </a:solidFill>
              </a:rPr>
              <a:t>Analogies: Comparison between two things</a:t>
            </a:r>
          </a:p>
          <a:p>
            <a:pPr eaLnBrk="1" hangingPunct="1">
              <a:defRPr/>
            </a:pPr>
            <a:r>
              <a:rPr lang="en-US" sz="2800" dirty="0" smtClean="0">
                <a:solidFill>
                  <a:schemeClr val="tx1">
                    <a:lumMod val="95000"/>
                    <a:lumOff val="5000"/>
                  </a:schemeClr>
                </a:solidFill>
              </a:rPr>
              <a:t>Statistics: Numbers that summarize numbers or examples</a:t>
            </a:r>
          </a:p>
          <a:p>
            <a:pPr eaLnBrk="1" hangingPunct="1">
              <a:defRPr/>
            </a:pPr>
            <a:r>
              <a:rPr lang="en-US" sz="2800" dirty="0" smtClean="0">
                <a:solidFill>
                  <a:schemeClr val="tx1">
                    <a:lumMod val="95000"/>
                    <a:lumOff val="5000"/>
                  </a:schemeClr>
                </a:solidFill>
              </a:rPr>
              <a:t>Opinions: Testimony or quotations from someone else</a:t>
            </a:r>
          </a:p>
          <a:p>
            <a:pPr eaLnBrk="1" hangingPunct="1">
              <a:defRPr/>
            </a:pPr>
            <a:endParaRPr lang="en-US" dirty="0"/>
          </a:p>
        </p:txBody>
      </p:sp>
      <p:sp>
        <p:nvSpPr>
          <p:cNvPr id="43010" name="Title 2"/>
          <p:cNvSpPr>
            <a:spLocks noGrp="1"/>
          </p:cNvSpPr>
          <p:nvPr>
            <p:ph type="title"/>
          </p:nvPr>
        </p:nvSpPr>
        <p:spPr/>
        <p:txBody>
          <a:bodyPr/>
          <a:lstStyle/>
          <a:p>
            <a:pPr eaLnBrk="1" hangingPunct="1"/>
            <a:r>
              <a:rPr lang="en-US" b="1" smtClean="0">
                <a:solidFill>
                  <a:srgbClr val="002060"/>
                </a:solidFill>
              </a:rPr>
              <a:t>Types of Supporting Material</a:t>
            </a:r>
          </a:p>
        </p:txBody>
      </p:sp>
    </p:spTree>
  </p:cSld>
  <p:clrMapOvr>
    <a:masterClrMapping/>
  </p:clrMapOvr>
  <p:transition spd="slow">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1905000"/>
            <a:ext cx="3048000" cy="2586038"/>
          </a:xfrm>
          <a:prstGeom prst="rect">
            <a:avLst/>
          </a:prstGeom>
        </p:spPr>
        <p:txBody>
          <a:bodyPr>
            <a:spAutoFit/>
          </a:bodyPr>
          <a:lstStyle/>
          <a:p>
            <a:pPr algn="ctr" fontAlgn="auto">
              <a:spcBef>
                <a:spcPts val="0"/>
              </a:spcBef>
              <a:spcAft>
                <a:spcPts val="0"/>
              </a:spcAft>
              <a:defRPr/>
            </a:pPr>
            <a:r>
              <a:rPr lang="en-US" sz="3000" b="1" dirty="0">
                <a:solidFill>
                  <a:srgbClr val="002060"/>
                </a:solidFill>
                <a:latin typeface="+mn-lt"/>
                <a:cs typeface="+mn-cs"/>
              </a:rPr>
              <a:t>Chapter 7</a:t>
            </a:r>
          </a:p>
          <a:p>
            <a:pPr algn="ctr" fontAlgn="auto">
              <a:spcBef>
                <a:spcPts val="0"/>
              </a:spcBef>
              <a:spcAft>
                <a:spcPts val="0"/>
              </a:spcAft>
              <a:defRPr/>
            </a:pPr>
            <a:r>
              <a:rPr lang="en-US" sz="4400" b="1" dirty="0">
                <a:solidFill>
                  <a:srgbClr val="002060"/>
                </a:solidFill>
                <a:latin typeface="+mj-lt"/>
                <a:cs typeface="+mn-cs"/>
              </a:rPr>
              <a:t>Gathering Supporting Materials</a:t>
            </a:r>
          </a:p>
        </p:txBody>
      </p:sp>
      <p:sp>
        <p:nvSpPr>
          <p:cNvPr id="16387" name="TextBox 7"/>
          <p:cNvSpPr txBox="1">
            <a:spLocks noChangeArrowheads="1"/>
          </p:cNvSpPr>
          <p:nvPr/>
        </p:nvSpPr>
        <p:spPr bwMode="auto">
          <a:xfrm>
            <a:off x="381000" y="5410200"/>
            <a:ext cx="8305800" cy="701675"/>
          </a:xfrm>
          <a:prstGeom prst="rect">
            <a:avLst/>
          </a:prstGeom>
          <a:noFill/>
          <a:ln w="9525">
            <a:noFill/>
            <a:miter lim="800000"/>
            <a:headEnd/>
            <a:tailEnd/>
          </a:ln>
        </p:spPr>
        <p:txBody>
          <a:bodyPr>
            <a:spAutoFit/>
          </a:bodyPr>
          <a:lstStyle/>
          <a:p>
            <a:pPr algn="ctr"/>
            <a:r>
              <a:rPr lang="en-US" sz="1000">
                <a:latin typeface="Candara" pitchFamily="34" charset="0"/>
              </a:rPr>
              <a:t>This multimedia product and its contents are protected under copyright law. The following are prohibited by law: </a:t>
            </a:r>
          </a:p>
          <a:p>
            <a:pPr algn="ctr">
              <a:buFont typeface="Arial" charset="0"/>
              <a:buChar char="•"/>
            </a:pPr>
            <a:r>
              <a:rPr lang="en-US" sz="1000">
                <a:latin typeface="Candara" pitchFamily="34" charset="0"/>
              </a:rPr>
              <a:t> any public performance or display, including transmission of any image over a network;  </a:t>
            </a:r>
          </a:p>
          <a:p>
            <a:pPr algn="ctr">
              <a:buFont typeface="Arial" charset="0"/>
              <a:buChar char="•"/>
            </a:pPr>
            <a:r>
              <a:rPr lang="en-US" sz="1000">
                <a:latin typeface="Candara" pitchFamily="34" charset="0"/>
              </a:rPr>
              <a:t> preparation of any derivative work, including the extraction, in whole or in part, of any images; </a:t>
            </a:r>
          </a:p>
          <a:p>
            <a:pPr algn="ctr">
              <a:buFont typeface="Arial" charset="0"/>
              <a:buChar char="•"/>
            </a:pPr>
            <a:r>
              <a:rPr lang="en-US" sz="1000">
                <a:latin typeface="Candara" pitchFamily="34" charset="0"/>
              </a:rPr>
              <a:t> any rental, lease, or lending of the program.</a:t>
            </a:r>
          </a:p>
        </p:txBody>
      </p:sp>
      <p:pic>
        <p:nvPicPr>
          <p:cNvPr id="8" name="Picture 7" descr="Screen Clipping"/>
          <p:cNvPicPr>
            <a:picLocks noChangeAspect="1"/>
          </p:cNvPicPr>
          <p:nvPr/>
        </p:nvPicPr>
        <p:blipFill>
          <a:blip r:embed="rId3" cstate="print">
            <a:lum/>
            <a:extLst>
              <a:ext uri="{28A0092B-C50C-407E-A947-70E740481C1C}"/>
            </a:extLst>
          </a:blip>
          <a:stretch>
            <a:fillRect/>
          </a:stretch>
        </p:blipFill>
        <p:spPr>
          <a:xfrm>
            <a:off x="3418752" y="533400"/>
            <a:ext cx="4725740" cy="45720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2"/>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5" name="Rectangle 4"/>
          <p:cNvSpPr/>
          <p:nvPr/>
        </p:nvSpPr>
        <p:spPr>
          <a:xfrm>
            <a:off x="304800" y="304800"/>
            <a:ext cx="4953000" cy="19812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ectangle 3"/>
          <p:cNvSpPr/>
          <p:nvPr/>
        </p:nvSpPr>
        <p:spPr>
          <a:xfrm>
            <a:off x="495300" y="609600"/>
            <a:ext cx="4572000" cy="1323975"/>
          </a:xfrm>
          <a:prstGeom prst="rect">
            <a:avLst/>
          </a:prstGeom>
          <a:effectLst>
            <a:outerShdw blurRad="50800" dist="38100" dir="2700000" algn="tl" rotWithShape="0">
              <a:prstClr val="black">
                <a:alpha val="40000"/>
              </a:prstClr>
            </a:outerShdw>
          </a:effectLst>
        </p:spPr>
        <p:txBody>
          <a:bodyPr>
            <a:spAutoFit/>
          </a:bodyPr>
          <a:lstStyle/>
          <a:p>
            <a:pPr algn="ctr">
              <a:defRPr/>
            </a:pPr>
            <a:r>
              <a:rPr lang="en-US" sz="2000" b="1" dirty="0">
                <a:solidFill>
                  <a:schemeClr val="bg1"/>
                </a:solidFill>
              </a:rPr>
              <a:t>Learn, compare, collect the facts! …</a:t>
            </a:r>
          </a:p>
          <a:p>
            <a:pPr algn="ctr">
              <a:defRPr/>
            </a:pPr>
            <a:r>
              <a:rPr lang="en-US" sz="2000" b="1" dirty="0">
                <a:solidFill>
                  <a:schemeClr val="bg1"/>
                </a:solidFill>
              </a:rPr>
              <a:t>Always have the courage to say to yourself - I am ignorant. </a:t>
            </a:r>
            <a:r>
              <a:rPr lang="en-US" sz="2000" dirty="0">
                <a:solidFill>
                  <a:schemeClr val="bg1"/>
                </a:solidFill>
              </a:rPr>
              <a:t> </a:t>
            </a:r>
          </a:p>
          <a:p>
            <a:pPr algn="ctr">
              <a:defRPr/>
            </a:pPr>
            <a:r>
              <a:rPr lang="en-US" sz="2000" dirty="0">
                <a:solidFill>
                  <a:schemeClr val="bg1"/>
                </a:solidFill>
              </a:rPr>
              <a:t>	~ Ivan </a:t>
            </a:r>
            <a:r>
              <a:rPr lang="en-US" sz="2000" dirty="0" err="1">
                <a:solidFill>
                  <a:schemeClr val="bg1"/>
                </a:solidFill>
              </a:rPr>
              <a:t>Petrovich</a:t>
            </a:r>
            <a:r>
              <a:rPr lang="en-US" sz="2000" dirty="0">
                <a:solidFill>
                  <a:schemeClr val="bg1"/>
                </a:solidFill>
              </a:rPr>
              <a:t> Pavlov</a:t>
            </a:r>
          </a:p>
        </p:txBody>
      </p:sp>
      <p:sp>
        <p:nvSpPr>
          <p:cNvPr id="18439" name="Footer Placeholder 2"/>
          <p:cNvSpPr txBox="1">
            <a:spLocks noGrp="1"/>
          </p:cNvSpPr>
          <p:nvPr/>
        </p:nvSpPr>
        <p:spPr bwMode="auto">
          <a:xfrm>
            <a:off x="193675" y="6249988"/>
            <a:ext cx="4530725" cy="365125"/>
          </a:xfrm>
          <a:prstGeom prst="rect">
            <a:avLst/>
          </a:prstGeom>
          <a:noFill/>
          <a:ln w="9525">
            <a:noFill/>
            <a:miter lim="800000"/>
            <a:headEnd/>
            <a:tailEnd/>
          </a:ln>
        </p:spPr>
        <p:txBody>
          <a:bodyPr anchor="ctr"/>
          <a:lstStyle/>
          <a:p>
            <a:r>
              <a:rPr lang="en-US" sz="1000">
                <a:latin typeface="Candara" pitchFamily="34" charset="0"/>
              </a:rPr>
              <a:t>Copyright © 2013, 2010, 2007, 2005 Pearson Education, Inc.  All Rights Reserved.</a:t>
            </a:r>
          </a:p>
          <a:p>
            <a:endParaRPr lang="en-US" sz="1000">
              <a:latin typeface="Candara" pitchFamily="34" charset="0"/>
            </a:endParaRPr>
          </a:p>
        </p:txBody>
      </p:sp>
    </p:spTree>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1"/>
          <p:cNvSpPr>
            <a:spLocks noGrp="1"/>
          </p:cNvSpPr>
          <p:nvPr>
            <p:ph idx="1"/>
          </p:nvPr>
        </p:nvSpPr>
        <p:spPr/>
        <p:txBody>
          <a:bodyPr/>
          <a:lstStyle/>
          <a:p>
            <a:pPr eaLnBrk="1" hangingPunct="1"/>
            <a:r>
              <a:rPr lang="en-US" sz="3200" smtClean="0">
                <a:solidFill>
                  <a:schemeClr val="tx1"/>
                </a:solidFill>
              </a:rPr>
              <a:t>Personal knowledge and experience</a:t>
            </a:r>
          </a:p>
          <a:p>
            <a:pPr eaLnBrk="1" hangingPunct="1"/>
            <a:r>
              <a:rPr lang="en-US" sz="3200" smtClean="0">
                <a:solidFill>
                  <a:schemeClr val="tx1"/>
                </a:solidFill>
              </a:rPr>
              <a:t>The Internet</a:t>
            </a:r>
          </a:p>
          <a:p>
            <a:pPr eaLnBrk="1" hangingPunct="1"/>
            <a:r>
              <a:rPr lang="en-US" sz="3200" smtClean="0">
                <a:solidFill>
                  <a:schemeClr val="tx1"/>
                </a:solidFill>
              </a:rPr>
              <a:t>Online databases</a:t>
            </a:r>
          </a:p>
          <a:p>
            <a:pPr eaLnBrk="1" hangingPunct="1"/>
            <a:r>
              <a:rPr lang="en-US" sz="3200" smtClean="0">
                <a:solidFill>
                  <a:schemeClr val="tx1"/>
                </a:solidFill>
              </a:rPr>
              <a:t>Traditional library holdings</a:t>
            </a:r>
          </a:p>
          <a:p>
            <a:pPr eaLnBrk="1" hangingPunct="1"/>
            <a:r>
              <a:rPr lang="en-US" sz="3200" smtClean="0">
                <a:solidFill>
                  <a:schemeClr val="tx1"/>
                </a:solidFill>
              </a:rPr>
              <a:t>Interviews</a:t>
            </a:r>
          </a:p>
          <a:p>
            <a:pPr eaLnBrk="1" hangingPunct="1">
              <a:buFont typeface="Symbol" pitchFamily="18" charset="2"/>
              <a:buNone/>
            </a:pPr>
            <a:endParaRPr lang="en-US" smtClean="0">
              <a:solidFill>
                <a:srgbClr val="C00000"/>
              </a:solidFill>
            </a:endParaRPr>
          </a:p>
          <a:p>
            <a:pPr eaLnBrk="1" hangingPunct="1"/>
            <a:endParaRPr lang="en-US" smtClean="0"/>
          </a:p>
        </p:txBody>
      </p:sp>
      <p:sp>
        <p:nvSpPr>
          <p:cNvPr id="20482" name="Title 2"/>
          <p:cNvSpPr>
            <a:spLocks noGrp="1"/>
          </p:cNvSpPr>
          <p:nvPr>
            <p:ph type="title"/>
          </p:nvPr>
        </p:nvSpPr>
        <p:spPr/>
        <p:txBody>
          <a:bodyPr/>
          <a:lstStyle/>
          <a:p>
            <a:pPr eaLnBrk="1" hangingPunct="1"/>
            <a:r>
              <a:rPr lang="en-US" b="1" smtClean="0">
                <a:solidFill>
                  <a:srgbClr val="002060"/>
                </a:solidFill>
              </a:rPr>
              <a:t>Sources of Supporting Material</a:t>
            </a:r>
          </a:p>
        </p:txBody>
      </p:sp>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1"/>
          <p:cNvSpPr>
            <a:spLocks noGrp="1"/>
          </p:cNvSpPr>
          <p:nvPr>
            <p:ph idx="1"/>
          </p:nvPr>
        </p:nvSpPr>
        <p:spPr/>
        <p:txBody>
          <a:bodyPr/>
          <a:lstStyle/>
          <a:p>
            <a:pPr eaLnBrk="1" hangingPunct="1"/>
            <a:r>
              <a:rPr lang="en-US" sz="3200" smtClean="0">
                <a:solidFill>
                  <a:schemeClr val="tx1"/>
                </a:solidFill>
              </a:rPr>
              <a:t>Skills </a:t>
            </a:r>
          </a:p>
          <a:p>
            <a:pPr eaLnBrk="1" hangingPunct="1"/>
            <a:r>
              <a:rPr lang="en-US" sz="3200" smtClean="0">
                <a:solidFill>
                  <a:schemeClr val="tx1"/>
                </a:solidFill>
              </a:rPr>
              <a:t>Hobbies</a:t>
            </a:r>
          </a:p>
          <a:p>
            <a:pPr eaLnBrk="1" hangingPunct="1"/>
            <a:r>
              <a:rPr lang="en-US" sz="3200" smtClean="0">
                <a:solidFill>
                  <a:schemeClr val="tx1"/>
                </a:solidFill>
              </a:rPr>
              <a:t>Personal experience</a:t>
            </a:r>
          </a:p>
          <a:p>
            <a:pPr eaLnBrk="1" hangingPunct="1">
              <a:buFont typeface="Symbol" pitchFamily="18" charset="2"/>
              <a:buNone/>
            </a:pPr>
            <a:endParaRPr lang="en-US" sz="3200" smtClean="0">
              <a:solidFill>
                <a:schemeClr val="tx1"/>
              </a:solidFill>
            </a:endParaRPr>
          </a:p>
          <a:p>
            <a:pPr algn="ctr" eaLnBrk="1" hangingPunct="1">
              <a:buFont typeface="Symbol" pitchFamily="18" charset="2"/>
              <a:buNone/>
            </a:pPr>
            <a:r>
              <a:rPr lang="en-US" sz="3200" smtClean="0">
                <a:solidFill>
                  <a:schemeClr val="tx1"/>
                </a:solidFill>
              </a:rPr>
              <a:t>All of these can boost your credibility</a:t>
            </a:r>
          </a:p>
        </p:txBody>
      </p:sp>
      <p:sp>
        <p:nvSpPr>
          <p:cNvPr id="22530" name="Title 2"/>
          <p:cNvSpPr>
            <a:spLocks noGrp="1"/>
          </p:cNvSpPr>
          <p:nvPr>
            <p:ph type="title"/>
          </p:nvPr>
        </p:nvSpPr>
        <p:spPr/>
        <p:txBody>
          <a:bodyPr/>
          <a:lstStyle/>
          <a:p>
            <a:pPr eaLnBrk="1" hangingPunct="1"/>
            <a:r>
              <a:rPr lang="en-US" b="1" smtClean="0">
                <a:solidFill>
                  <a:srgbClr val="002060"/>
                </a:solidFill>
              </a:rPr>
              <a:t>Personal Knowledge</a:t>
            </a:r>
          </a:p>
        </p:txBody>
      </p:sp>
    </p:spTree>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1"/>
          <p:cNvSpPr>
            <a:spLocks noGrp="1"/>
          </p:cNvSpPr>
          <p:nvPr>
            <p:ph idx="1"/>
          </p:nvPr>
        </p:nvSpPr>
        <p:spPr>
          <a:xfrm>
            <a:off x="871538" y="2514600"/>
            <a:ext cx="7408862" cy="3611563"/>
          </a:xfrm>
        </p:spPr>
        <p:txBody>
          <a:bodyPr/>
          <a:lstStyle/>
          <a:p>
            <a:pPr eaLnBrk="1" hangingPunct="1"/>
            <a:r>
              <a:rPr lang="en-US" sz="3600" smtClean="0">
                <a:solidFill>
                  <a:schemeClr val="tx1"/>
                </a:solidFill>
              </a:rPr>
              <a:t>Vertical search engine</a:t>
            </a:r>
          </a:p>
          <a:p>
            <a:pPr eaLnBrk="1" hangingPunct="1"/>
            <a:r>
              <a:rPr lang="en-US" sz="3600" smtClean="0">
                <a:solidFill>
                  <a:schemeClr val="tx1"/>
                </a:solidFill>
              </a:rPr>
              <a:t>Boolean search</a:t>
            </a:r>
          </a:p>
          <a:p>
            <a:pPr eaLnBrk="1" hangingPunct="1"/>
            <a:r>
              <a:rPr lang="en-US" sz="3600" smtClean="0">
                <a:solidFill>
                  <a:schemeClr val="tx1"/>
                </a:solidFill>
              </a:rPr>
              <a:t>Internet resources</a:t>
            </a:r>
          </a:p>
        </p:txBody>
      </p:sp>
      <p:sp>
        <p:nvSpPr>
          <p:cNvPr id="24578" name="Title 2"/>
          <p:cNvSpPr>
            <a:spLocks noGrp="1"/>
          </p:cNvSpPr>
          <p:nvPr>
            <p:ph type="title"/>
          </p:nvPr>
        </p:nvSpPr>
        <p:spPr/>
        <p:txBody>
          <a:bodyPr/>
          <a:lstStyle/>
          <a:p>
            <a:pPr eaLnBrk="1" hangingPunct="1"/>
            <a:r>
              <a:rPr lang="en-US" b="1" smtClean="0">
                <a:solidFill>
                  <a:srgbClr val="002060"/>
                </a:solidFill>
              </a:rPr>
              <a:t>The Internet</a:t>
            </a:r>
          </a:p>
        </p:txBody>
      </p:sp>
    </p:spTree>
  </p:cSld>
  <p:clrMapOvr>
    <a:masterClrMapping/>
  </p:clrMapOvr>
  <p:transition spd="slow">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1"/>
          <p:cNvSpPr>
            <a:spLocks noGrp="1"/>
          </p:cNvSpPr>
          <p:nvPr>
            <p:ph idx="1"/>
          </p:nvPr>
        </p:nvSpPr>
        <p:spPr>
          <a:xfrm>
            <a:off x="542925" y="2168525"/>
            <a:ext cx="8077200" cy="4068763"/>
          </a:xfrm>
        </p:spPr>
        <p:txBody>
          <a:bodyPr/>
          <a:lstStyle/>
          <a:p>
            <a:pPr eaLnBrk="1" hangingPunct="1">
              <a:buFont typeface="Symbol" pitchFamily="18" charset="2"/>
              <a:buNone/>
            </a:pPr>
            <a:r>
              <a:rPr lang="en-US" sz="2800" b="1" u="sng" smtClean="0">
                <a:solidFill>
                  <a:schemeClr val="tx1"/>
                </a:solidFill>
              </a:rPr>
              <a:t>Evaluating Internet Resources</a:t>
            </a:r>
          </a:p>
          <a:p>
            <a:pPr eaLnBrk="1" hangingPunct="1">
              <a:buFont typeface="Wingdings" pitchFamily="2" charset="2"/>
              <a:buChar char="§"/>
            </a:pPr>
            <a:r>
              <a:rPr lang="en-US" sz="2800" smtClean="0">
                <a:solidFill>
                  <a:schemeClr val="tx1"/>
                </a:solidFill>
              </a:rPr>
              <a:t>Accountability: Who is responsible for the site?</a:t>
            </a:r>
          </a:p>
          <a:p>
            <a:pPr eaLnBrk="1" hangingPunct="1">
              <a:buFont typeface="Wingdings" pitchFamily="2" charset="2"/>
              <a:buChar char="§"/>
            </a:pPr>
            <a:r>
              <a:rPr lang="en-US" sz="2800" smtClean="0">
                <a:solidFill>
                  <a:schemeClr val="tx1"/>
                </a:solidFill>
              </a:rPr>
              <a:t>Accuracy: Is the information correct?</a:t>
            </a:r>
          </a:p>
          <a:p>
            <a:pPr eaLnBrk="1" hangingPunct="1">
              <a:buFont typeface="Wingdings" pitchFamily="2" charset="2"/>
              <a:buChar char="§"/>
            </a:pPr>
            <a:r>
              <a:rPr lang="en-US" sz="2800" smtClean="0">
                <a:solidFill>
                  <a:schemeClr val="tx1"/>
                </a:solidFill>
              </a:rPr>
              <a:t>Objectivity: Is the site free of bias?</a:t>
            </a:r>
          </a:p>
          <a:p>
            <a:pPr eaLnBrk="1" hangingPunct="1">
              <a:buFont typeface="Wingdings" pitchFamily="2" charset="2"/>
              <a:buChar char="§"/>
            </a:pPr>
            <a:r>
              <a:rPr lang="en-US" sz="2800" smtClean="0">
                <a:solidFill>
                  <a:schemeClr val="tx1"/>
                </a:solidFill>
              </a:rPr>
              <a:t>Timeliness: Is the site current?</a:t>
            </a:r>
          </a:p>
          <a:p>
            <a:pPr eaLnBrk="1" hangingPunct="1">
              <a:buFont typeface="Wingdings" pitchFamily="2" charset="2"/>
              <a:buChar char="§"/>
            </a:pPr>
            <a:r>
              <a:rPr lang="en-US" sz="2800" smtClean="0">
                <a:solidFill>
                  <a:schemeClr val="tx1"/>
                </a:solidFill>
              </a:rPr>
              <a:t>Usability: Do the layout and design of the site facilitate its use?</a:t>
            </a:r>
          </a:p>
          <a:p>
            <a:pPr eaLnBrk="1" hangingPunct="1">
              <a:buFont typeface="Wingdings" pitchFamily="2" charset="2"/>
              <a:buChar char="§"/>
            </a:pPr>
            <a:r>
              <a:rPr lang="en-US" sz="2800" smtClean="0">
                <a:solidFill>
                  <a:schemeClr val="tx1"/>
                </a:solidFill>
              </a:rPr>
              <a:t>Diversity: Is the site inclusive?</a:t>
            </a:r>
          </a:p>
        </p:txBody>
      </p:sp>
      <p:sp>
        <p:nvSpPr>
          <p:cNvPr id="26626" name="Title 2"/>
          <p:cNvSpPr>
            <a:spLocks noGrp="1"/>
          </p:cNvSpPr>
          <p:nvPr>
            <p:ph type="title"/>
          </p:nvPr>
        </p:nvSpPr>
        <p:spPr/>
        <p:txBody>
          <a:bodyPr/>
          <a:lstStyle/>
          <a:p>
            <a:pPr eaLnBrk="1" hangingPunct="1"/>
            <a:r>
              <a:rPr lang="en-US" b="1" smtClean="0">
                <a:solidFill>
                  <a:srgbClr val="002060"/>
                </a:solidFill>
              </a:rPr>
              <a:t>Evaluating Web Resources</a:t>
            </a:r>
          </a:p>
        </p:txBody>
      </p:sp>
    </p:spTree>
  </p:cSld>
  <p:clrMapOvr>
    <a:masterClrMapping/>
  </p:clrMapOvr>
  <p:transition spd="slow">
    <p:split orient="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b="1" smtClean="0">
                <a:solidFill>
                  <a:srgbClr val="002060"/>
                </a:solidFill>
              </a:rPr>
              <a:t>Traditional Library Holdings</a:t>
            </a:r>
          </a:p>
        </p:txBody>
      </p:sp>
      <p:sp>
        <p:nvSpPr>
          <p:cNvPr id="28674" name="Content Placeholder 2"/>
          <p:cNvSpPr>
            <a:spLocks noGrp="1"/>
          </p:cNvSpPr>
          <p:nvPr>
            <p:ph sz="quarter" idx="13"/>
          </p:nvPr>
        </p:nvSpPr>
        <p:spPr>
          <a:xfrm>
            <a:off x="457200" y="2679700"/>
            <a:ext cx="3505200" cy="3446463"/>
          </a:xfrm>
        </p:spPr>
        <p:txBody>
          <a:bodyPr/>
          <a:lstStyle/>
          <a:p>
            <a:pPr eaLnBrk="1" hangingPunct="1"/>
            <a:r>
              <a:rPr lang="en-US" sz="3200" smtClean="0">
                <a:solidFill>
                  <a:schemeClr val="tx1"/>
                </a:solidFill>
              </a:rPr>
              <a:t>Books</a:t>
            </a:r>
          </a:p>
          <a:p>
            <a:pPr eaLnBrk="1" hangingPunct="1"/>
            <a:r>
              <a:rPr lang="en-US" sz="3200" smtClean="0">
                <a:solidFill>
                  <a:schemeClr val="tx1"/>
                </a:solidFill>
              </a:rPr>
              <a:t>Periodicals</a:t>
            </a:r>
          </a:p>
          <a:p>
            <a:pPr eaLnBrk="1" hangingPunct="1"/>
            <a:r>
              <a:rPr lang="en-US" sz="3200" smtClean="0">
                <a:solidFill>
                  <a:schemeClr val="tx1"/>
                </a:solidFill>
              </a:rPr>
              <a:t>Online databases</a:t>
            </a:r>
          </a:p>
          <a:p>
            <a:pPr eaLnBrk="1" hangingPunct="1"/>
            <a:r>
              <a:rPr lang="en-US" sz="3200" smtClean="0">
                <a:solidFill>
                  <a:schemeClr val="tx1"/>
                </a:solidFill>
              </a:rPr>
              <a:t>Newspapers</a:t>
            </a:r>
          </a:p>
          <a:p>
            <a:pPr eaLnBrk="1" hangingPunct="1"/>
            <a:endParaRPr lang="en-US" sz="3200" smtClean="0"/>
          </a:p>
        </p:txBody>
      </p:sp>
      <p:sp>
        <p:nvSpPr>
          <p:cNvPr id="28675" name="Content Placeholder 3"/>
          <p:cNvSpPr>
            <a:spLocks noGrp="1"/>
          </p:cNvSpPr>
          <p:nvPr>
            <p:ph sz="quarter" idx="14"/>
          </p:nvPr>
        </p:nvSpPr>
        <p:spPr>
          <a:xfrm>
            <a:off x="4038600" y="2679700"/>
            <a:ext cx="4724400" cy="3446463"/>
          </a:xfrm>
        </p:spPr>
        <p:txBody>
          <a:bodyPr/>
          <a:lstStyle/>
          <a:p>
            <a:pPr eaLnBrk="1" hangingPunct="1"/>
            <a:r>
              <a:rPr lang="en-US" sz="3200" smtClean="0">
                <a:solidFill>
                  <a:schemeClr val="tx1"/>
                </a:solidFill>
              </a:rPr>
              <a:t>Reference resources</a:t>
            </a:r>
          </a:p>
          <a:p>
            <a:pPr eaLnBrk="1" hangingPunct="1"/>
            <a:r>
              <a:rPr lang="en-US" sz="3200" smtClean="0">
                <a:solidFill>
                  <a:schemeClr val="tx1"/>
                </a:solidFill>
              </a:rPr>
              <a:t>Government documents</a:t>
            </a:r>
          </a:p>
          <a:p>
            <a:pPr eaLnBrk="1" hangingPunct="1"/>
            <a:r>
              <a:rPr lang="en-US" sz="3200" smtClean="0">
                <a:solidFill>
                  <a:schemeClr val="tx1"/>
                </a:solidFill>
              </a:rPr>
              <a:t>Special services</a:t>
            </a:r>
          </a:p>
          <a:p>
            <a:pPr eaLnBrk="1" hangingPunct="1"/>
            <a:endParaRPr lang="en-US" sz="3200" smtClean="0"/>
          </a:p>
        </p:txBody>
      </p:sp>
    </p:spTree>
  </p:cSld>
  <p:clrMapOvr>
    <a:masterClrMapping/>
  </p:clrMapOvr>
  <p:transition spd="slow">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Content Placeholder 1"/>
          <p:cNvSpPr>
            <a:spLocks noGrp="1"/>
          </p:cNvSpPr>
          <p:nvPr>
            <p:ph idx="1"/>
          </p:nvPr>
        </p:nvSpPr>
        <p:spPr>
          <a:xfrm>
            <a:off x="871538" y="2133600"/>
            <a:ext cx="7408862" cy="3992563"/>
          </a:xfrm>
        </p:spPr>
        <p:txBody>
          <a:bodyPr/>
          <a:lstStyle/>
          <a:p>
            <a:pPr eaLnBrk="1" hangingPunct="1"/>
            <a:r>
              <a:rPr lang="en-US" sz="2800" smtClean="0">
                <a:solidFill>
                  <a:schemeClr val="tx1"/>
                </a:solidFill>
              </a:rPr>
              <a:t>Preparing for the interview</a:t>
            </a:r>
          </a:p>
          <a:p>
            <a:pPr lvl="1" eaLnBrk="1" hangingPunct="1">
              <a:buFont typeface="Wingdings" pitchFamily="2" charset="2"/>
              <a:buChar char="Ø"/>
            </a:pPr>
            <a:r>
              <a:rPr lang="en-US" smtClean="0">
                <a:solidFill>
                  <a:schemeClr val="tx1"/>
                </a:solidFill>
              </a:rPr>
              <a:t> Determine your purpose</a:t>
            </a:r>
          </a:p>
          <a:p>
            <a:pPr lvl="1" eaLnBrk="1" hangingPunct="1">
              <a:buFont typeface="Wingdings" pitchFamily="2" charset="2"/>
              <a:buChar char="Ø"/>
            </a:pPr>
            <a:r>
              <a:rPr lang="en-US" smtClean="0">
                <a:solidFill>
                  <a:schemeClr val="tx1"/>
                </a:solidFill>
              </a:rPr>
              <a:t> Schedule the interview</a:t>
            </a:r>
          </a:p>
          <a:p>
            <a:pPr lvl="1" eaLnBrk="1" hangingPunct="1">
              <a:buFont typeface="Wingdings" pitchFamily="2" charset="2"/>
              <a:buChar char="Ø"/>
            </a:pPr>
            <a:r>
              <a:rPr lang="en-US" smtClean="0">
                <a:solidFill>
                  <a:schemeClr val="tx1"/>
                </a:solidFill>
              </a:rPr>
              <a:t> Plan your questions</a:t>
            </a:r>
          </a:p>
          <a:p>
            <a:pPr eaLnBrk="1" hangingPunct="1"/>
            <a:r>
              <a:rPr lang="en-US" sz="2800" smtClean="0">
                <a:solidFill>
                  <a:schemeClr val="tx1"/>
                </a:solidFill>
              </a:rPr>
              <a:t>Conducting the interview</a:t>
            </a:r>
          </a:p>
          <a:p>
            <a:pPr lvl="1" eaLnBrk="1" hangingPunct="1">
              <a:buFont typeface="Wingdings" pitchFamily="2" charset="2"/>
              <a:buChar char="Ø"/>
            </a:pPr>
            <a:r>
              <a:rPr lang="en-US" sz="2600" smtClean="0">
                <a:solidFill>
                  <a:schemeClr val="tx1"/>
                </a:solidFill>
              </a:rPr>
              <a:t> </a:t>
            </a:r>
            <a:r>
              <a:rPr lang="en-US" smtClean="0">
                <a:solidFill>
                  <a:schemeClr val="tx1"/>
                </a:solidFill>
              </a:rPr>
              <a:t>Dress appropriately</a:t>
            </a:r>
          </a:p>
          <a:p>
            <a:pPr lvl="1" eaLnBrk="1" hangingPunct="1">
              <a:buFont typeface="Wingdings" pitchFamily="2" charset="2"/>
              <a:buChar char="Ø"/>
            </a:pPr>
            <a:r>
              <a:rPr lang="en-US" smtClean="0">
                <a:solidFill>
                  <a:schemeClr val="tx1"/>
                </a:solidFill>
              </a:rPr>
              <a:t>Arrive early</a:t>
            </a:r>
          </a:p>
          <a:p>
            <a:pPr lvl="1" eaLnBrk="1" hangingPunct="1">
              <a:buFont typeface="Wingdings" pitchFamily="2" charset="2"/>
              <a:buChar char="Ø"/>
            </a:pPr>
            <a:r>
              <a:rPr lang="en-US" smtClean="0">
                <a:solidFill>
                  <a:schemeClr val="tx1"/>
                </a:solidFill>
              </a:rPr>
              <a:t>Conduct the interview</a:t>
            </a:r>
          </a:p>
          <a:p>
            <a:pPr eaLnBrk="1" hangingPunct="1"/>
            <a:r>
              <a:rPr lang="en-US" sz="2800" smtClean="0">
                <a:solidFill>
                  <a:schemeClr val="tx1"/>
                </a:solidFill>
              </a:rPr>
              <a:t>Following up the interview</a:t>
            </a:r>
          </a:p>
        </p:txBody>
      </p:sp>
      <p:sp>
        <p:nvSpPr>
          <p:cNvPr id="30722" name="Title 2"/>
          <p:cNvSpPr>
            <a:spLocks noGrp="1"/>
          </p:cNvSpPr>
          <p:nvPr>
            <p:ph type="title"/>
          </p:nvPr>
        </p:nvSpPr>
        <p:spPr/>
        <p:txBody>
          <a:bodyPr/>
          <a:lstStyle/>
          <a:p>
            <a:pPr eaLnBrk="1" hangingPunct="1"/>
            <a:r>
              <a:rPr lang="en-US" b="1" smtClean="0">
                <a:solidFill>
                  <a:srgbClr val="002060"/>
                </a:solidFill>
              </a:rPr>
              <a:t>Interviews</a:t>
            </a:r>
          </a:p>
        </p:txBody>
      </p:sp>
    </p:spTree>
  </p:cSld>
  <p:clrMapOvr>
    <a:masterClrMapping/>
  </p:clrMapOvr>
  <p:transition spd="slow">
    <p:split orient="vert"/>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ff2bc79a42d4e1134194e983bf134319e6f26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305</TotalTime>
  <Words>2520</Words>
  <Application>Microsoft Office PowerPoint</Application>
  <PresentationFormat>On-screen Show (4:3)</PresentationFormat>
  <Paragraphs>149</Paragraphs>
  <Slides>15</Slides>
  <Notes>15</Notes>
  <HiddenSlides>0</HiddenSlides>
  <MMClips>0</MMClips>
  <ScaleCrop>false</ScaleCrop>
  <HeadingPairs>
    <vt:vector size="6" baseType="variant">
      <vt:variant>
        <vt:lpstr>Fonts Used</vt:lpstr>
      </vt:variant>
      <vt:variant>
        <vt:i4>5</vt:i4>
      </vt:variant>
      <vt:variant>
        <vt:lpstr>Design Template</vt:lpstr>
      </vt:variant>
      <vt:variant>
        <vt:i4>12</vt:i4>
      </vt:variant>
      <vt:variant>
        <vt:lpstr>Slide Titles</vt:lpstr>
      </vt:variant>
      <vt:variant>
        <vt:i4>15</vt:i4>
      </vt:variant>
    </vt:vector>
  </HeadingPairs>
  <TitlesOfParts>
    <vt:vector size="32" baseType="lpstr">
      <vt:lpstr>Arial</vt:lpstr>
      <vt:lpstr>Candara</vt:lpstr>
      <vt:lpstr>Symbol</vt:lpstr>
      <vt:lpstr>Calibri</vt:lpstr>
      <vt:lpstr>Wingdings</vt:lpstr>
      <vt:lpstr>Waveform</vt:lpstr>
      <vt:lpstr>Waveform</vt:lpstr>
      <vt:lpstr>Waveform</vt:lpstr>
      <vt:lpstr>Waveform</vt:lpstr>
      <vt:lpstr>Waveform</vt:lpstr>
      <vt:lpstr>Waveform</vt:lpstr>
      <vt:lpstr>Waveform</vt:lpstr>
      <vt:lpstr>Waveform</vt:lpstr>
      <vt:lpstr>Waveform</vt:lpstr>
      <vt:lpstr>Waveform</vt:lpstr>
      <vt:lpstr>Waveform</vt:lpstr>
      <vt:lpstr>Waveform</vt:lpstr>
      <vt:lpstr>Slide 1</vt:lpstr>
      <vt:lpstr>Slide 2</vt:lpstr>
      <vt:lpstr>Slide 3</vt:lpstr>
      <vt:lpstr>Sources of Supporting Material</vt:lpstr>
      <vt:lpstr>Personal Knowledge</vt:lpstr>
      <vt:lpstr>The Internet</vt:lpstr>
      <vt:lpstr>Evaluating Web Resources</vt:lpstr>
      <vt:lpstr>Traditional Library Holdings</vt:lpstr>
      <vt:lpstr>Interviews</vt:lpstr>
      <vt:lpstr>Research Strategies</vt:lpstr>
      <vt:lpstr>Slide 11</vt:lpstr>
      <vt:lpstr>Research Strategies</vt:lpstr>
      <vt:lpstr>Slide 13</vt:lpstr>
      <vt:lpstr>Types of Supporting Material</vt:lpstr>
      <vt:lpstr>Types of Supporting Material</vt:lpstr>
    </vt:vector>
  </TitlesOfParts>
  <Company>Lone Star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dc:title>
  <dc:creator>Lone Star College System</dc:creator>
  <cp:lastModifiedBy>Pearson</cp:lastModifiedBy>
  <cp:revision>59</cp:revision>
  <dcterms:created xsi:type="dcterms:W3CDTF">2011-09-26T15:18:24Z</dcterms:created>
  <dcterms:modified xsi:type="dcterms:W3CDTF">2011-11-14T16:00:35Z</dcterms:modified>
</cp:coreProperties>
</file>