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8" r:id="rId2"/>
    <p:sldId id="256" r:id="rId3"/>
    <p:sldId id="259" r:id="rId4"/>
    <p:sldId id="273" r:id="rId5"/>
    <p:sldId id="274" r:id="rId6"/>
    <p:sldId id="275" r:id="rId7"/>
    <p:sldId id="276" r:id="rId8"/>
    <p:sldId id="277" r:id="rId9"/>
  </p:sldIdLst>
  <p:sldSz cx="9144000" cy="6858000" type="screen4x3"/>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35" autoAdjust="0"/>
  </p:normalViewPr>
  <p:slideViewPr>
    <p:cSldViewPr>
      <p:cViewPr varScale="1">
        <p:scale>
          <a:sx n="65" d="100"/>
          <a:sy n="65" d="100"/>
        </p:scale>
        <p:origin x="-726" y="-108"/>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207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CA0B4F8-D5EA-450A-BD3D-9AC5FF2EF926}" type="datetimeFigureOut">
              <a:rPr lang="en-US"/>
              <a:pPr>
                <a:defRPr/>
              </a:pPr>
              <a:t>11/14/2011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B83FCF0-3310-4191-A8CF-F4FED8F8D3D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B0F53A1-45B4-44B1-B294-5144F1A62182}" type="slidenum">
              <a:rPr lang="en-US" sz="1200"/>
              <a:pPr algn="r"/>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Chapter Overview:</a:t>
            </a:r>
          </a:p>
          <a:p>
            <a:pPr eaLnBrk="1" hangingPunct="1">
              <a:spcBef>
                <a:spcPct val="0"/>
              </a:spcBef>
              <a:buFontTx/>
              <a:buChar char="•"/>
            </a:pPr>
            <a:r>
              <a:rPr lang="en-US" smtClean="0"/>
              <a:t>Becoming an Audience-Centered Speaker</a:t>
            </a:r>
          </a:p>
          <a:p>
            <a:pPr eaLnBrk="1" hangingPunct="1">
              <a:spcBef>
                <a:spcPct val="0"/>
              </a:spcBef>
              <a:buFontTx/>
              <a:buChar char="•"/>
            </a:pPr>
            <a:r>
              <a:rPr lang="en-US" smtClean="0"/>
              <a:t>Gathering Information About Your Audience</a:t>
            </a:r>
          </a:p>
          <a:p>
            <a:pPr eaLnBrk="1" hangingPunct="1">
              <a:buFontTx/>
              <a:buChar char="•"/>
            </a:pPr>
            <a:r>
              <a:rPr lang="en-US" smtClean="0"/>
              <a:t>Analyzing Information About Your Audience</a:t>
            </a:r>
          </a:p>
          <a:p>
            <a:pPr eaLnBrk="1" hangingPunct="1">
              <a:buFontTx/>
              <a:buChar char="•"/>
            </a:pPr>
            <a:r>
              <a:rPr lang="en-US" smtClean="0"/>
              <a:t>Adapting to Your Audience</a:t>
            </a:r>
          </a:p>
          <a:p>
            <a:pPr eaLnBrk="1" hangingPunct="1">
              <a:buFontTx/>
              <a:buChar char="•"/>
            </a:pPr>
            <a:r>
              <a:rPr lang="en-US" smtClean="0"/>
              <a:t>Analyzing Your Audience Before You Speak</a:t>
            </a:r>
          </a:p>
          <a:p>
            <a:pPr eaLnBrk="1" hangingPunct="1">
              <a:buFontTx/>
              <a:buChar char="•"/>
            </a:pPr>
            <a:r>
              <a:rPr lang="en-US" smtClean="0"/>
              <a:t>Adapting to You Audience as You Speak</a:t>
            </a:r>
          </a:p>
          <a:p>
            <a:pPr eaLnBrk="1" hangingPunct="1">
              <a:buFontTx/>
              <a:buChar char="•"/>
            </a:pPr>
            <a:r>
              <a:rPr lang="en-US" smtClean="0"/>
              <a:t>Analyzing Your Audience After You Speak</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028756-E7C2-47B7-9594-D9355E764163}" type="slidenum">
              <a:rPr lang="en-US">
                <a:cs typeface="Arial" charset="0"/>
              </a:rPr>
              <a:pPr fontAlgn="base">
                <a:spcBef>
                  <a:spcPct val="0"/>
                </a:spcBef>
                <a:spcAft>
                  <a:spcPct val="0"/>
                </a:spcAft>
                <a:defRPr/>
              </a:pPr>
              <a:t>2</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8BF6586-D2C7-4501-B6A7-9F5006310BC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b="1" u="sng" dirty="0" smtClean="0"/>
              <a:t>NOTES:</a:t>
            </a:r>
          </a:p>
          <a:p>
            <a:pPr marL="228600" indent="-228600" eaLnBrk="1" hangingPunct="1">
              <a:buFontTx/>
              <a:buAutoNum type="arabicPeriod"/>
              <a:defRPr/>
            </a:pPr>
            <a:r>
              <a:rPr lang="en-US" b="1" dirty="0" smtClean="0"/>
              <a:t>Gathering information informally </a:t>
            </a:r>
            <a:r>
              <a:rPr lang="en-US" dirty="0" smtClean="0"/>
              <a:t>- The simplest way to gather information about your audience members informally is just to observe them and ask questions before you speak. Informal observations can be especially important in helping you to assess obvious demographic characteristics. Demographics are statistical information about characteristics such as age, race, gender, sexual orientation, educational level, and ideological or religious views of a population such as an audience.</a:t>
            </a:r>
          </a:p>
          <a:p>
            <a:pPr marL="228600" indent="-228600" eaLnBrk="1" hangingPunct="1">
              <a:buFontTx/>
              <a:buAutoNum type="arabicPeriod"/>
              <a:defRPr/>
            </a:pPr>
            <a:r>
              <a:rPr lang="en-US" b="1" dirty="0" smtClean="0"/>
              <a:t>Gather information formally </a:t>
            </a:r>
            <a:r>
              <a:rPr lang="en-US" dirty="0" smtClean="0"/>
              <a:t>- You can use surveys to gather demographic information that is not immediately available through observation.</a:t>
            </a:r>
            <a:endParaRPr lang="en-US" dirty="0"/>
          </a:p>
        </p:txBody>
      </p:sp>
      <p:sp>
        <p:nvSpPr>
          <p:cNvPr id="4" name="Slide Number Placeholder 3"/>
          <p:cNvSpPr>
            <a:spLocks noGrp="1"/>
          </p:cNvSpPr>
          <p:nvPr>
            <p:ph type="sldNum" sz="quarter" idx="5"/>
          </p:nvPr>
        </p:nvSpPr>
        <p:spPr/>
        <p:txBody>
          <a:bodyPr/>
          <a:lstStyle/>
          <a:p>
            <a:pPr>
              <a:defRPr/>
            </a:pPr>
            <a:fld id="{95655280-7315-4BC7-BC8B-DB9F3670A097}"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Rather than relying only on inferences drawn from casual observation and conversations with others, you may, if time and resources permit, want to conduct a more formal survey of your listeners. You can use surveys to gather demographic information that is not immediately available through observation, such as the questionnaire shown in Figure 5.2.</a:t>
            </a:r>
            <a:endParaRPr lang="en-US" b="1" u="sng" smtClean="0"/>
          </a:p>
        </p:txBody>
      </p:sp>
      <p:sp>
        <p:nvSpPr>
          <p:cNvPr id="4" name="Slide Number Placeholder 3"/>
          <p:cNvSpPr>
            <a:spLocks noGrp="1"/>
          </p:cNvSpPr>
          <p:nvPr>
            <p:ph type="sldNum" sz="quarter" idx="5"/>
          </p:nvPr>
        </p:nvSpPr>
        <p:spPr/>
        <p:txBody>
          <a:bodyPr/>
          <a:lstStyle/>
          <a:p>
            <a:pPr>
              <a:defRPr/>
            </a:pPr>
            <a:fld id="{55CD1A70-0514-4E65-AC62-07971D0203B2}"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Audience analysis is the process of examining information about the listeners who will hear your speech. That analysis helps you to adapt your message so that your listeners will respond as you wish. Precisely what do you look for when analyzing the information that you have</a:t>
            </a:r>
          </a:p>
          <a:p>
            <a:pPr eaLnBrk="1" hangingPunct="1"/>
            <a:r>
              <a:rPr lang="en-US" smtClean="0"/>
              <a:t>gathered about your audience? Consider answering the following questions:</a:t>
            </a:r>
          </a:p>
          <a:p>
            <a:pPr eaLnBrk="1" hangingPunct="1"/>
            <a:r>
              <a:rPr lang="en-US" smtClean="0"/>
              <a:t>• How are audience members similar to one another?</a:t>
            </a:r>
          </a:p>
          <a:p>
            <a:pPr eaLnBrk="1" hangingPunct="1"/>
            <a:r>
              <a:rPr lang="en-US" smtClean="0"/>
              <a:t>• How are audience members different from one another?</a:t>
            </a:r>
          </a:p>
          <a:p>
            <a:pPr eaLnBrk="1" hangingPunct="1"/>
            <a:r>
              <a:rPr lang="en-US" smtClean="0"/>
              <a:t>• On the basis of their similarities and differences, how can I establish common ground with the audience?</a:t>
            </a:r>
            <a:endParaRPr lang="en-US" b="1" u="sng" smtClean="0"/>
          </a:p>
        </p:txBody>
      </p:sp>
      <p:sp>
        <p:nvSpPr>
          <p:cNvPr id="4" name="Slide Number Placeholder 3"/>
          <p:cNvSpPr>
            <a:spLocks noGrp="1"/>
          </p:cNvSpPr>
          <p:nvPr>
            <p:ph type="sldNum" sz="quarter" idx="5"/>
          </p:nvPr>
        </p:nvSpPr>
        <p:spPr/>
        <p:txBody>
          <a:bodyPr/>
          <a:lstStyle/>
          <a:p>
            <a:pPr>
              <a:defRPr/>
            </a:pPr>
            <a:fld id="{64B7ACA4-5927-4F4B-AC8D-805D0FEAFA0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hangingPunct="1">
              <a:defRPr/>
            </a:pPr>
            <a:r>
              <a:rPr lang="en-US" sz="1100" b="1" u="sng" dirty="0" smtClean="0"/>
              <a:t>NOTES:</a:t>
            </a:r>
          </a:p>
          <a:p>
            <a:pPr eaLnBrk="1" hangingPunct="1">
              <a:defRPr/>
            </a:pPr>
            <a:r>
              <a:rPr lang="en-US" sz="1100" b="1" dirty="0" smtClean="0"/>
              <a:t>Audience adaptation </a:t>
            </a:r>
            <a:r>
              <a:rPr lang="en-US" sz="1100" dirty="0" smtClean="0"/>
              <a:t>is the process of ethically using information you’ve gathered when analyzing your audience to help your audience clearly understand your message and to help you achieve your speaking objective. To adapt is to modify your message to enhance its clarity and to enhance the likelihood that you will ethically achieve your goal. </a:t>
            </a:r>
          </a:p>
          <a:p>
            <a:pPr eaLnBrk="1" hangingPunct="1">
              <a:defRPr/>
            </a:pPr>
            <a:r>
              <a:rPr lang="en-US" sz="1100" b="1" dirty="0" smtClean="0"/>
              <a:t>Consider your audience </a:t>
            </a:r>
            <a:r>
              <a:rPr lang="en-US" sz="1100" dirty="0" smtClean="0"/>
              <a:t>and ask yourself these questions: </a:t>
            </a:r>
            <a:r>
              <a:rPr lang="en-US" sz="1100" b="1" dirty="0" smtClean="0"/>
              <a:t>1</a:t>
            </a:r>
            <a:r>
              <a:rPr lang="en-US" sz="1100" dirty="0" smtClean="0"/>
              <a:t>. To whom am I speaking? </a:t>
            </a:r>
            <a:r>
              <a:rPr lang="en-US" sz="1100" b="1" dirty="0" smtClean="0"/>
              <a:t>2</a:t>
            </a:r>
            <a:r>
              <a:rPr lang="en-US" sz="1100" dirty="0" smtClean="0"/>
              <a:t>. What does my audience expect from me? </a:t>
            </a:r>
            <a:r>
              <a:rPr lang="en-US" sz="1100" b="1" dirty="0" smtClean="0"/>
              <a:t>3</a:t>
            </a:r>
            <a:r>
              <a:rPr lang="en-US" sz="1100" dirty="0" smtClean="0"/>
              <a:t>.What topic would be most suitable for my audience?</a:t>
            </a:r>
          </a:p>
          <a:p>
            <a:pPr eaLnBrk="1" hangingPunct="1">
              <a:defRPr/>
            </a:pPr>
            <a:r>
              <a:rPr lang="en-US" sz="1100" b="1" dirty="0" smtClean="0"/>
              <a:t>Consider Your Speech Goal: 1. </a:t>
            </a:r>
            <a:r>
              <a:rPr lang="en-US" sz="1100" dirty="0" smtClean="0"/>
              <a:t>What is my objective?</a:t>
            </a:r>
          </a:p>
          <a:p>
            <a:pPr eaLnBrk="1" hangingPunct="1">
              <a:defRPr/>
            </a:pPr>
            <a:r>
              <a:rPr lang="en-US" sz="1100" b="1" dirty="0" smtClean="0"/>
              <a:t>Consider Your Speech Content: 1. </a:t>
            </a:r>
            <a:r>
              <a:rPr lang="en-US" sz="1100" dirty="0" smtClean="0"/>
              <a:t>What kind of information should I share with my audience? </a:t>
            </a:r>
            <a:r>
              <a:rPr lang="en-US" sz="1100" b="1" dirty="0" smtClean="0"/>
              <a:t>2</a:t>
            </a:r>
            <a:r>
              <a:rPr lang="en-US" sz="1100" dirty="0" smtClean="0"/>
              <a:t>.How should I present the information to them? </a:t>
            </a:r>
            <a:r>
              <a:rPr lang="en-US" sz="1100" b="1" dirty="0" smtClean="0"/>
              <a:t>3.</a:t>
            </a:r>
            <a:r>
              <a:rPr lang="en-US" sz="1100" dirty="0" smtClean="0"/>
              <a:t>How can I gain and hold their attention? </a:t>
            </a:r>
            <a:r>
              <a:rPr lang="en-US" sz="1100" b="1" dirty="0" smtClean="0"/>
              <a:t>4.</a:t>
            </a:r>
            <a:r>
              <a:rPr lang="en-US" sz="1100" dirty="0" smtClean="0"/>
              <a:t> What kind of examples would work best?</a:t>
            </a:r>
          </a:p>
          <a:p>
            <a:pPr eaLnBrk="1" hangingPunct="1">
              <a:defRPr/>
            </a:pPr>
            <a:r>
              <a:rPr lang="en-US" sz="1100" b="1" dirty="0" smtClean="0"/>
              <a:t>Consider Your Delivery: 1. </a:t>
            </a:r>
            <a:r>
              <a:rPr lang="en-US" sz="1100" dirty="0" smtClean="0"/>
              <a:t>What language or linguistic differences do audience members have? </a:t>
            </a:r>
            <a:r>
              <a:rPr lang="en-US" sz="1100" b="1" dirty="0" smtClean="0"/>
              <a:t>2.</a:t>
            </a:r>
            <a:r>
              <a:rPr lang="en-US" sz="1100" dirty="0" smtClean="0"/>
              <a:t> What method of organizing information will be most effective?</a:t>
            </a:r>
          </a:p>
          <a:p>
            <a:pPr eaLnBrk="1" hangingPunct="1">
              <a:defRPr/>
            </a:pPr>
            <a:endParaRPr lang="en-US" sz="1100" b="1" u="sng" dirty="0" smtClean="0"/>
          </a:p>
          <a:p>
            <a:pPr eaLnBrk="1" hangingPunct="1">
              <a:defRPr/>
            </a:pPr>
            <a:r>
              <a:rPr lang="en-US" sz="1100" dirty="0" smtClean="0"/>
              <a:t>Being audience-centered does not mean that you should tell your listeners only what they want to hear or that you should fabricate information simply to please your audience or achieve your goal. If you adapt to your audience by abandoning your own values and sense of truth, then you will become an unethical speaker rather than an audience-centered one.</a:t>
            </a:r>
            <a:endParaRPr lang="en-US" sz="1100" b="1" u="sng" dirty="0"/>
          </a:p>
        </p:txBody>
      </p:sp>
      <p:sp>
        <p:nvSpPr>
          <p:cNvPr id="4" name="Slide Number Placeholder 3"/>
          <p:cNvSpPr>
            <a:spLocks noGrp="1"/>
          </p:cNvSpPr>
          <p:nvPr>
            <p:ph type="sldNum" sz="quarter" idx="5"/>
          </p:nvPr>
        </p:nvSpPr>
        <p:spPr/>
        <p:txBody>
          <a:bodyPr/>
          <a:lstStyle/>
          <a:p>
            <a:pPr>
              <a:defRPr/>
            </a:pPr>
            <a:fld id="{8962D444-C9C4-4E34-88EF-B20B4974B8C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hangingPunct="1">
              <a:defRPr/>
            </a:pPr>
            <a:r>
              <a:rPr lang="en-US" sz="1100" b="1" u="sng" dirty="0" smtClean="0"/>
              <a:t>NOTES:</a:t>
            </a:r>
          </a:p>
          <a:p>
            <a:pPr eaLnBrk="1" hangingPunct="1">
              <a:defRPr/>
            </a:pPr>
            <a:r>
              <a:rPr lang="en-US" sz="1100" dirty="0" smtClean="0"/>
              <a:t>Learning about your audience members’ backgrounds and attitudes can help you to select a topic, define a purpose, develop an outline, and carry out virtually all other speech-related activities. You can gather and analyze three primary types of information:</a:t>
            </a:r>
          </a:p>
          <a:p>
            <a:pPr marL="228600" indent="-228600" eaLnBrk="1" hangingPunct="1">
              <a:buFontTx/>
              <a:buAutoNum type="arabicPeriod"/>
              <a:defRPr/>
            </a:pPr>
            <a:r>
              <a:rPr lang="en-US" sz="1100" b="1" dirty="0" smtClean="0"/>
              <a:t>Demographic Audience Analysis - </a:t>
            </a:r>
            <a:r>
              <a:rPr lang="en-US" sz="1100" dirty="0" smtClean="0"/>
              <a:t>demographics are statistics on population characteristics such as age; gender; sexual orientation; culture, ethnicity, and race; group membership; and socioeconomic status. Now let’s consider how demographic audience analysis can help you to better understand and adapt to your audience.</a:t>
            </a:r>
          </a:p>
          <a:p>
            <a:pPr marL="228600" indent="-228600" eaLnBrk="1" hangingPunct="1">
              <a:buFontTx/>
              <a:buAutoNum type="arabicPeriod"/>
              <a:defRPr/>
            </a:pPr>
            <a:r>
              <a:rPr lang="en-US" sz="1100" b="1" dirty="0" smtClean="0"/>
              <a:t>Group Membership - </a:t>
            </a:r>
            <a:r>
              <a:rPr lang="en-US" sz="1100" dirty="0" smtClean="0"/>
              <a:t>It’s said that each of us is a member of a gang—it’s just that some gangs are more socially acceptable than others. We are social creatures; we congregate in groups to gain an identity, to help accomplish projects we support, and to have fun. Group membership includes religious groups, political groups, work groups, social groups, service groups.</a:t>
            </a:r>
          </a:p>
          <a:p>
            <a:pPr marL="228600" indent="-228600" eaLnBrk="1" hangingPunct="1">
              <a:buFontTx/>
              <a:buAutoNum type="arabicPeriod"/>
              <a:defRPr/>
            </a:pPr>
            <a:r>
              <a:rPr lang="en-US" sz="1100" b="1" dirty="0" smtClean="0"/>
              <a:t>Socioeconomic Status - </a:t>
            </a:r>
            <a:r>
              <a:rPr lang="en-US" sz="1100" dirty="0" smtClean="0"/>
              <a:t>Socioeconomic status is a person’s perceived importance and influence based on such factors as income, occupation, and education level. In Europe, Asia, the Middle East, and other parts of the world, centuries-old traditions of acknowledging status differences still are important today. Status differences exist in the United States but are often more subtle. </a:t>
            </a:r>
          </a:p>
          <a:p>
            <a:pPr marL="228600" indent="-228600" eaLnBrk="1" hangingPunct="1">
              <a:buFontTx/>
              <a:buAutoNum type="arabicPeriod"/>
              <a:defRPr/>
            </a:pPr>
            <a:r>
              <a:rPr lang="en-US" sz="1100" b="1" dirty="0" smtClean="0"/>
              <a:t>Adapting to a diverse listener </a:t>
            </a:r>
            <a:r>
              <a:rPr lang="en-US" sz="1100" dirty="0" smtClean="0"/>
              <a:t>Adapting to Diverse Listeners The most recent U.S. census figures document what you already know from your own life experiences: We all live in an age of diversity. </a:t>
            </a:r>
          </a:p>
          <a:p>
            <a:pPr marL="685800" lvl="1" indent="-228600" eaLnBrk="1" hangingPunct="1">
              <a:buFontTx/>
              <a:buAutoNum type="alphaLcPeriod"/>
              <a:defRPr/>
            </a:pPr>
            <a:r>
              <a:rPr lang="en-US" sz="1100" b="1" dirty="0" smtClean="0"/>
              <a:t>Focus on a Target Audience </a:t>
            </a:r>
            <a:r>
              <a:rPr lang="en-US" sz="1100" dirty="0" smtClean="0"/>
              <a:t>A target audience is a specific segment of your audience that you most want to address or influence. You’ve undoubtedly been a target of skilled communicators and might not have been aware that messages had been tailored just for you.</a:t>
            </a:r>
          </a:p>
          <a:p>
            <a:pPr marL="685800" lvl="1" indent="-228600" eaLnBrk="1" hangingPunct="1">
              <a:buFontTx/>
              <a:buAutoNum type="alphaLcPeriod"/>
              <a:defRPr/>
            </a:pPr>
            <a:r>
              <a:rPr lang="en-US" sz="1100" b="1" dirty="0" smtClean="0"/>
              <a:t>Use Diverse Strategies for a Diverse Audience </a:t>
            </a:r>
            <a:r>
              <a:rPr lang="en-US" sz="1100" dirty="0" smtClean="0"/>
              <a:t>Another approach you can adopt, either separately or in combination with a target audience focus, is to use a variety of strategies to reflect the diversity of your audience. </a:t>
            </a:r>
          </a:p>
          <a:p>
            <a:pPr marL="685800" lvl="1" indent="-228600" eaLnBrk="1" hangingPunct="1">
              <a:buFontTx/>
              <a:buAutoNum type="alphaLcPeriod"/>
              <a:defRPr/>
            </a:pPr>
            <a:r>
              <a:rPr lang="en-US" sz="1100" b="1" dirty="0" smtClean="0"/>
              <a:t>Identify Common Values People </a:t>
            </a:r>
            <a:r>
              <a:rPr lang="en-US" sz="1100" dirty="0" smtClean="0"/>
              <a:t>have debated for a long time whether there are universal human values. Several scholars have made strong arguments that common human values do exist. </a:t>
            </a:r>
          </a:p>
          <a:p>
            <a:pPr marL="685800" lvl="1" indent="-228600" eaLnBrk="1" hangingPunct="1">
              <a:buFontTx/>
              <a:buAutoNum type="alphaLcPeriod"/>
              <a:defRPr/>
            </a:pPr>
            <a:r>
              <a:rPr lang="en-US" sz="1100" b="1" dirty="0" smtClean="0"/>
              <a:t>Rely on Visual Materials That Transcend Language Differences Pictures </a:t>
            </a:r>
            <a:r>
              <a:rPr lang="en-US" sz="1100" dirty="0" smtClean="0"/>
              <a:t>and images can communicate universal messages—especially emotional ones. Although there is no universal language, most listeners, regardless of culture and language, can comprehend visible expressions of pain, joy, sorrow, and happiness.</a:t>
            </a:r>
          </a:p>
        </p:txBody>
      </p:sp>
      <p:sp>
        <p:nvSpPr>
          <p:cNvPr id="4" name="Slide Number Placeholder 3"/>
          <p:cNvSpPr>
            <a:spLocks noGrp="1"/>
          </p:cNvSpPr>
          <p:nvPr>
            <p:ph type="sldNum" sz="quarter" idx="5"/>
          </p:nvPr>
        </p:nvSpPr>
        <p:spPr/>
        <p:txBody>
          <a:bodyPr/>
          <a:lstStyle/>
          <a:p>
            <a:pPr>
              <a:defRPr/>
            </a:pPr>
            <a:fld id="{0A6AB54C-9BFF-4D07-86A3-2D9DCBFAE133}"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EC9632D8-2F4A-4CC1-BBEB-1451A123676F}" type="datetime1">
              <a:rPr lang="en-US"/>
              <a:pPr>
                <a:defRPr/>
              </a:pPr>
              <a:t>11/14/2011</a:t>
            </a:fld>
            <a:endParaRPr lang="en-US" dirty="0"/>
          </a:p>
        </p:txBody>
      </p:sp>
      <p:sp>
        <p:nvSpPr>
          <p:cNvPr id="12"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B93624-84BA-42C4-BA8D-C1E63C6C9D8E}" type="datetime1">
              <a:rPr lang="en-US"/>
              <a:pPr>
                <a:defRPr/>
              </a:pPr>
              <a:t>11/14/2011</a:t>
            </a:fld>
            <a:endParaRPr lang="en-US" dirty="0"/>
          </a:p>
        </p:txBody>
      </p:sp>
      <p:sp>
        <p:nvSpPr>
          <p:cNvPr id="5"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98478AA6-7CE7-4044-B09A-C08CA3C6B271}" type="datetime1">
              <a:rPr lang="en-US"/>
              <a:pPr>
                <a:defRPr/>
              </a:pPr>
              <a:t>11/14/2011</a:t>
            </a:fld>
            <a:endParaRPr lang="en-US" dirty="0"/>
          </a:p>
        </p:txBody>
      </p:sp>
      <p:sp>
        <p:nvSpPr>
          <p:cNvPr id="12"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65D67DA8-B714-49D7-8825-3D62A59D25C4}" type="datetime1">
              <a:rPr lang="en-US"/>
              <a:pPr>
                <a:defRPr/>
              </a:pPr>
              <a:t>11/14/2011</a:t>
            </a:fld>
            <a:endParaRPr lang="en-US" dirty="0"/>
          </a:p>
        </p:txBody>
      </p:sp>
      <p:sp>
        <p:nvSpPr>
          <p:cNvPr id="5"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794F1B9D-0FF9-484A-A8D4-F22DBA478C04}" type="datetime1">
              <a:rPr lang="en-US"/>
              <a:pPr>
                <a:defRPr/>
              </a:pPr>
              <a:t>11/14/2011</a:t>
            </a:fld>
            <a:endParaRPr lang="en-US" dirty="0"/>
          </a:p>
        </p:txBody>
      </p:sp>
      <p:sp>
        <p:nvSpPr>
          <p:cNvPr id="11"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CB0BA59F-C9F2-4BA7-AB51-FD8A94BD6D0A}" type="datetime1">
              <a:rPr lang="en-US"/>
              <a:pPr>
                <a:defRPr/>
              </a:pPr>
              <a:t>11/14/2011</a:t>
            </a:fld>
            <a:endParaRPr lang="en-US" dirty="0"/>
          </a:p>
        </p:txBody>
      </p:sp>
      <p:sp>
        <p:nvSpPr>
          <p:cNvPr id="6" name="Footer Placeholder 2"/>
          <p:cNvSpPr>
            <a:spLocks noGrp="1"/>
          </p:cNvSpPr>
          <p:nvPr>
            <p:ph type="ftr" sz="quarter" idx="16"/>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139F07C-D686-437C-B2C1-927EF952B585}" type="datetime1">
              <a:rPr lang="en-US"/>
              <a:pPr>
                <a:defRPr/>
              </a:pPr>
              <a:t>11/14/2011</a:t>
            </a:fld>
            <a:endParaRPr lang="en-US" dirty="0"/>
          </a:p>
        </p:txBody>
      </p:sp>
      <p:sp>
        <p:nvSpPr>
          <p:cNvPr id="8"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3188D02-4E74-4680-A21C-A89101F78467}" type="datetime1">
              <a:rPr lang="en-US"/>
              <a:pPr>
                <a:defRPr/>
              </a:pPr>
              <a:t>11/14/2011</a:t>
            </a:fld>
            <a:endParaRPr lang="en-US" dirty="0"/>
          </a:p>
        </p:txBody>
      </p:sp>
      <p:sp>
        <p:nvSpPr>
          <p:cNvPr id="4"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9" name="Date Placeholder 1"/>
          <p:cNvSpPr>
            <a:spLocks noGrp="1"/>
          </p:cNvSpPr>
          <p:nvPr>
            <p:ph type="dt" sz="half" idx="10"/>
          </p:nvPr>
        </p:nvSpPr>
        <p:spPr/>
        <p:txBody>
          <a:bodyPr/>
          <a:lstStyle>
            <a:lvl1pPr>
              <a:defRPr/>
            </a:lvl1pPr>
          </a:lstStyle>
          <a:p>
            <a:pPr>
              <a:defRPr/>
            </a:pPr>
            <a:fld id="{1B373D0F-0108-46E2-AE15-6240C72C09BE}" type="datetime1">
              <a:rPr lang="en-US"/>
              <a:pPr>
                <a:defRPr/>
              </a:pPr>
              <a:t>11/14/2011</a:t>
            </a:fld>
            <a:endParaRPr lang="en-US" dirty="0"/>
          </a:p>
        </p:txBody>
      </p:sp>
      <p:sp>
        <p:nvSpPr>
          <p:cNvPr id="10"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885EF421-D12C-498C-A83E-B020B0652300}" type="datetime1">
              <a:rPr lang="en-US"/>
              <a:pPr>
                <a:defRPr/>
              </a:pPr>
              <a:t>11/14/2011</a:t>
            </a:fld>
            <a:endParaRPr lang="en-US" dirty="0"/>
          </a:p>
        </p:txBody>
      </p:sp>
      <p:sp>
        <p:nvSpPr>
          <p:cNvPr id="13"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99761EB7-AB95-45E1-AB78-6C9C02A502AD}" type="datetime1">
              <a:rPr lang="en-US"/>
              <a:pPr>
                <a:defRPr/>
              </a:pPr>
              <a:t>11/14/2011</a:t>
            </a:fld>
            <a:endParaRPr lang="en-US" dirty="0"/>
          </a:p>
        </p:txBody>
      </p:sp>
      <p:sp>
        <p:nvSpPr>
          <p:cNvPr id="13" name="Footer Placeholder 2"/>
          <p:cNvSpPr>
            <a:spLocks noGrp="1"/>
          </p:cNvSpPr>
          <p:nvPr>
            <p:ph type="ftr" sz="quarter" idx="11"/>
          </p:nvPr>
        </p:nvSpPr>
        <p:spPr/>
        <p:txBody>
          <a:bodyPr/>
          <a:lstStyle>
            <a:lvl1pPr>
              <a:defRPr sz="1800">
                <a:solidFill>
                  <a:schemeClr val="tx1"/>
                </a:solidFill>
                <a:latin typeface="Arial" charset="0"/>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BBE74AE0-B450-4F14-8C69-F02329A4C8C3}" type="datetime1">
              <a:rPr lang="en-US"/>
              <a:pPr>
                <a:defRPr/>
              </a:pPr>
              <a:t>11/14/2011</a:t>
            </a:fld>
            <a:endParaRPr lang="en-US" dirty="0"/>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Footer Placeholder 2"/>
          <p:cNvSpPr>
            <a:spLocks noGrp="1"/>
          </p:cNvSpPr>
          <p:nvPr>
            <p:ph type="ftr" sz="quarter" idx="3"/>
          </p:nvPr>
        </p:nvSpPr>
        <p:spPr>
          <a:xfrm>
            <a:off x="193675" y="6249988"/>
            <a:ext cx="45307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latin typeface="Candara" pitchFamily="34" charset="0"/>
              </a:defRPr>
            </a:lvl1pPr>
          </a:lstStyle>
          <a:p>
            <a:r>
              <a:rPr lang="en-US"/>
              <a:t>Copyright © 2013, 2010, 2007, 2005 Pearson Education, Inc.  All Rights Reserved.</a:t>
            </a:r>
          </a:p>
          <a:p>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split orient="vert"/>
  </p:transition>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14338" name="TextBox 2"/>
          <p:cNvSpPr txBox="1">
            <a:spLocks noChangeArrowheads="1"/>
          </p:cNvSpPr>
          <p:nvPr/>
        </p:nvSpPr>
        <p:spPr bwMode="auto">
          <a:xfrm>
            <a:off x="4191000" y="3429000"/>
            <a:ext cx="4648200" cy="1917700"/>
          </a:xfrm>
          <a:prstGeom prst="rect">
            <a:avLst/>
          </a:prstGeom>
          <a:noFill/>
          <a:ln w="9525">
            <a:noFill/>
            <a:miter lim="800000"/>
            <a:headEnd/>
            <a:tailEnd/>
          </a:ln>
        </p:spPr>
        <p:txBody>
          <a:bodyPr>
            <a:spAutoFit/>
          </a:bodyPr>
          <a:lstStyle/>
          <a:p>
            <a:pPr algn="ctr"/>
            <a:r>
              <a:rPr lang="en-US" sz="2400">
                <a:solidFill>
                  <a:srgbClr val="002060"/>
                </a:solidFill>
                <a:latin typeface="Candara" pitchFamily="34" charset="0"/>
              </a:rPr>
              <a:t>PowerPoint™ Presentation Prepared by</a:t>
            </a:r>
          </a:p>
          <a:p>
            <a:pPr algn="ctr"/>
            <a:r>
              <a:rPr lang="en-US" sz="2400">
                <a:solidFill>
                  <a:srgbClr val="002060"/>
                </a:solidFill>
                <a:latin typeface="Candara" pitchFamily="34" charset="0"/>
              </a:rPr>
              <a:t>Diana M. Cooley, Ph.D.</a:t>
            </a:r>
          </a:p>
          <a:p>
            <a:pPr algn="ctr"/>
            <a:r>
              <a:rPr lang="en-US" sz="2400" i="1">
                <a:solidFill>
                  <a:srgbClr val="002060"/>
                </a:solidFill>
                <a:latin typeface="Candara" pitchFamily="34" charset="0"/>
              </a:rPr>
              <a:t>Lone Star College – North Harris </a:t>
            </a:r>
          </a:p>
          <a:p>
            <a:pPr algn="ctr"/>
            <a:r>
              <a:rPr lang="en-US" sz="2400" i="1">
                <a:solidFill>
                  <a:srgbClr val="002060"/>
                </a:solidFill>
                <a:latin typeface="Candara" pitchFamily="34" charset="0"/>
              </a:rPr>
              <a:t>Houston, Texas</a:t>
            </a:r>
          </a:p>
        </p:txBody>
      </p:sp>
      <p:pic>
        <p:nvPicPr>
          <p:cNvPr id="14339" name="Picture 5" descr="COVER_BeebePSHB4"/>
          <p:cNvPicPr>
            <a:picLocks noChangeAspect="1" noChangeArrowheads="1"/>
          </p:cNvPicPr>
          <p:nvPr/>
        </p:nvPicPr>
        <p:blipFill>
          <a:blip r:embed="rId3"/>
          <a:srcRect/>
          <a:stretch>
            <a:fillRect/>
          </a:stretch>
        </p:blipFill>
        <p:spPr bwMode="auto">
          <a:xfrm>
            <a:off x="274638" y="1143000"/>
            <a:ext cx="4098925" cy="5105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5" name="Rectangle 4"/>
          <p:cNvSpPr/>
          <p:nvPr/>
        </p:nvSpPr>
        <p:spPr>
          <a:xfrm>
            <a:off x="381000" y="1219200"/>
            <a:ext cx="2895600" cy="2586038"/>
          </a:xfrm>
          <a:prstGeom prst="rect">
            <a:avLst/>
          </a:prstGeom>
        </p:spPr>
        <p:txBody>
          <a:bodyPr>
            <a:spAutoFit/>
          </a:bodyPr>
          <a:lstStyle/>
          <a:p>
            <a:pPr algn="ctr" fontAlgn="auto">
              <a:spcBef>
                <a:spcPts val="0"/>
              </a:spcBef>
              <a:spcAft>
                <a:spcPts val="0"/>
              </a:spcAft>
              <a:defRPr/>
            </a:pPr>
            <a:r>
              <a:rPr lang="en-US" sz="3000" b="1" dirty="0">
                <a:solidFill>
                  <a:srgbClr val="002060"/>
                </a:solidFill>
                <a:latin typeface="+mn-lt"/>
                <a:cs typeface="+mn-cs"/>
              </a:rPr>
              <a:t>Chapter 5</a:t>
            </a:r>
          </a:p>
          <a:p>
            <a:pPr algn="ctr" fontAlgn="auto">
              <a:spcBef>
                <a:spcPts val="0"/>
              </a:spcBef>
              <a:spcAft>
                <a:spcPts val="0"/>
              </a:spcAft>
              <a:defRPr/>
            </a:pPr>
            <a:r>
              <a:rPr lang="en-US" sz="4400" b="1" dirty="0">
                <a:solidFill>
                  <a:srgbClr val="002060"/>
                </a:solidFill>
                <a:latin typeface="+mj-lt"/>
                <a:cs typeface="+mn-cs"/>
              </a:rPr>
              <a:t>Analyzing Your Audience</a:t>
            </a:r>
          </a:p>
        </p:txBody>
      </p:sp>
      <p:sp>
        <p:nvSpPr>
          <p:cNvPr id="16387" name="TextBox 7"/>
          <p:cNvSpPr txBox="1">
            <a:spLocks noChangeArrowheads="1"/>
          </p:cNvSpPr>
          <p:nvPr/>
        </p:nvSpPr>
        <p:spPr bwMode="auto">
          <a:xfrm>
            <a:off x="381000" y="5410200"/>
            <a:ext cx="8305800" cy="701675"/>
          </a:xfrm>
          <a:prstGeom prst="rect">
            <a:avLst/>
          </a:prstGeom>
          <a:noFill/>
          <a:ln w="9525">
            <a:noFill/>
            <a:miter lim="800000"/>
            <a:headEnd/>
            <a:tailEnd/>
          </a:ln>
        </p:spPr>
        <p:txBody>
          <a:bodyPr>
            <a:spAutoFit/>
          </a:bodyPr>
          <a:lstStyle/>
          <a:p>
            <a:pPr algn="ctr"/>
            <a:r>
              <a:rPr lang="en-US" sz="1000">
                <a:latin typeface="Candara" pitchFamily="34" charset="0"/>
              </a:rPr>
              <a:t>This multimedia product and its contents are protected under copyright law. The following are prohibited by law: </a:t>
            </a:r>
          </a:p>
          <a:p>
            <a:pPr algn="ctr">
              <a:buFont typeface="Arial" charset="0"/>
              <a:buChar char="•"/>
            </a:pPr>
            <a:r>
              <a:rPr lang="en-US" sz="1000">
                <a:latin typeface="Candara" pitchFamily="34" charset="0"/>
              </a:rPr>
              <a:t> any public performance or display, including transmission of any image over a network;  </a:t>
            </a:r>
          </a:p>
          <a:p>
            <a:pPr algn="ctr">
              <a:buFont typeface="Arial" charset="0"/>
              <a:buChar char="•"/>
            </a:pPr>
            <a:r>
              <a:rPr lang="en-US" sz="1000">
                <a:latin typeface="Candara" pitchFamily="34" charset="0"/>
              </a:rPr>
              <a:t> preparation of any derivative work, including the extraction, in whole or in part, of any images; </a:t>
            </a:r>
          </a:p>
          <a:p>
            <a:pPr algn="ctr">
              <a:buFont typeface="Arial" charset="0"/>
              <a:buChar char="•"/>
            </a:pPr>
            <a:r>
              <a:rPr lang="en-US" sz="1000">
                <a:latin typeface="Candara" pitchFamily="34" charset="0"/>
              </a:rPr>
              <a:t> any rental, lease, or lending of the program.</a:t>
            </a:r>
          </a:p>
        </p:txBody>
      </p:sp>
      <p:pic>
        <p:nvPicPr>
          <p:cNvPr id="6" name="Picture 5" descr="Screen Clipping"/>
          <p:cNvPicPr>
            <a:picLocks noChangeAspect="1"/>
          </p:cNvPicPr>
          <p:nvPr/>
        </p:nvPicPr>
        <p:blipFill>
          <a:blip r:embed="rId3" cstate="print">
            <a:lum/>
            <a:extLst>
              <a:ext uri="{28A0092B-C50C-407E-A947-70E740481C1C}"/>
            </a:extLst>
          </a:blip>
          <a:stretch>
            <a:fillRect/>
          </a:stretch>
        </p:blipFill>
        <p:spPr>
          <a:xfrm>
            <a:off x="3418752" y="533400"/>
            <a:ext cx="472574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pic>
        <p:nvPicPr>
          <p:cNvPr id="18433" name="Picture 2"/>
          <p:cNvPicPr>
            <a:picLocks noChangeAspect="1" noChangeArrowheads="1"/>
          </p:cNvPicPr>
          <p:nvPr/>
        </p:nvPicPr>
        <p:blipFill>
          <a:blip r:embed="rId3"/>
          <a:srcRect/>
          <a:stretch>
            <a:fillRect/>
          </a:stretch>
        </p:blipFill>
        <p:spPr bwMode="auto">
          <a:xfrm>
            <a:off x="0" y="-23813"/>
            <a:ext cx="9144000" cy="6858001"/>
          </a:xfrm>
          <a:prstGeom prst="rect">
            <a:avLst/>
          </a:prstGeom>
          <a:noFill/>
          <a:ln w="9525">
            <a:noFill/>
            <a:miter lim="800000"/>
            <a:headEnd/>
            <a:tailEnd/>
          </a:ln>
        </p:spPr>
      </p:pic>
      <p:sp>
        <p:nvSpPr>
          <p:cNvPr id="3" name="Rectangle 2"/>
          <p:cNvSpPr/>
          <p:nvPr/>
        </p:nvSpPr>
        <p:spPr>
          <a:xfrm>
            <a:off x="304800" y="228600"/>
            <a:ext cx="5029200" cy="2743200"/>
          </a:xfrm>
          <a:prstGeom prst="rect">
            <a:avLst/>
          </a:prstGeom>
          <a:solidFill>
            <a:schemeClr val="tx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328613" y="217488"/>
            <a:ext cx="5029200" cy="2678112"/>
          </a:xfrm>
          <a:prstGeom prst="rect">
            <a:avLst/>
          </a:prstGeom>
          <a:effectLst>
            <a:outerShdw blurRad="50800" dist="38100" dir="2700000" algn="tl" rotWithShape="0">
              <a:prstClr val="black">
                <a:alpha val="40000"/>
              </a:prstClr>
            </a:outerShdw>
          </a:effectLst>
        </p:spPr>
        <p:txBody>
          <a:bodyPr>
            <a:spAutoFit/>
          </a:bodyPr>
          <a:lstStyle/>
          <a:p>
            <a:pPr>
              <a:defRPr/>
            </a:pPr>
            <a:r>
              <a:rPr lang="en-US" sz="2800" b="1" dirty="0">
                <a:solidFill>
                  <a:schemeClr val="bg1"/>
                </a:solidFill>
                <a:latin typeface="+mj-lt"/>
              </a:rPr>
              <a:t>For of the three elements in speechmaking - speaker, subject, and person addressed - it is the last one, the hearer, that determines the speech’s end and object. </a:t>
            </a:r>
            <a:r>
              <a:rPr lang="en-US" sz="2000" b="1" dirty="0">
                <a:solidFill>
                  <a:schemeClr val="bg1"/>
                </a:solidFill>
                <a:latin typeface="+mj-lt"/>
              </a:rPr>
              <a:t>~Aristotle</a:t>
            </a:r>
          </a:p>
        </p:txBody>
      </p:sp>
      <p:sp>
        <p:nvSpPr>
          <p:cNvPr id="27" name="Footer Placeholder 2"/>
          <p:cNvSpPr>
            <a:spLocks/>
          </p:cNvSpPr>
          <p:nvPr/>
        </p:nvSpPr>
        <p:spPr bwMode="auto">
          <a:xfrm>
            <a:off x="193675" y="6249988"/>
            <a:ext cx="4530725" cy="365125"/>
          </a:xfrm>
          <a:prstGeom prst="rect">
            <a:avLst/>
          </a:prstGeom>
          <a:noFill/>
          <a:ln w="9525">
            <a:noFill/>
            <a:miter lim="800000"/>
            <a:headEnd/>
            <a:tailEnd/>
          </a:ln>
        </p:spPr>
        <p:txBody>
          <a:bodyPr anchor="ctr"/>
          <a:lstStyle/>
          <a:p>
            <a:pPr algn="ctr"/>
            <a:r>
              <a:rPr lang="en-US" sz="1000">
                <a:solidFill>
                  <a:schemeClr val="bg1"/>
                </a:solidFill>
                <a:latin typeface="Candara" pitchFamily="34" charset="0"/>
              </a:rPr>
              <a:t>Copyright © 2013, 2010, 2007, 2005 Pearson Education, Inc.  All Rights Reserved.</a:t>
            </a:r>
          </a:p>
          <a:p>
            <a:pPr algn="ctr"/>
            <a:endParaRPr lang="en-US">
              <a:solidFill>
                <a:schemeClr val="bg1"/>
              </a:solidFill>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20481" name="Title 2"/>
          <p:cNvSpPr>
            <a:spLocks noGrp="1"/>
          </p:cNvSpPr>
          <p:nvPr>
            <p:ph type="title"/>
          </p:nvPr>
        </p:nvSpPr>
        <p:spPr/>
        <p:txBody>
          <a:bodyPr/>
          <a:lstStyle/>
          <a:p>
            <a:pPr eaLnBrk="1" hangingPunct="1"/>
            <a:r>
              <a:rPr lang="en-US" smtClean="0">
                <a:solidFill>
                  <a:schemeClr val="bg1"/>
                </a:solidFill>
              </a:rPr>
              <a:t>Becoming an Audience Centered Speaker</a:t>
            </a:r>
          </a:p>
        </p:txBody>
      </p:sp>
      <p:pic>
        <p:nvPicPr>
          <p:cNvPr id="20483" name="Picture 10" descr="Screen Clipping"/>
          <p:cNvPicPr>
            <a:picLocks noChangeAspect="1"/>
          </p:cNvPicPr>
          <p:nvPr/>
        </p:nvPicPr>
        <p:blipFill>
          <a:blip r:embed="rId3"/>
          <a:srcRect/>
          <a:stretch>
            <a:fillRect/>
          </a:stretch>
        </p:blipFill>
        <p:spPr bwMode="auto">
          <a:xfrm>
            <a:off x="0" y="2362200"/>
            <a:ext cx="4410075" cy="3581400"/>
          </a:xfrm>
          <a:prstGeom prst="rect">
            <a:avLst/>
          </a:prstGeom>
          <a:noFill/>
          <a:ln w="9525">
            <a:noFill/>
            <a:miter lim="800000"/>
            <a:headEnd/>
            <a:tailEnd/>
          </a:ln>
        </p:spPr>
      </p:pic>
      <p:sp>
        <p:nvSpPr>
          <p:cNvPr id="8" name="TextBox 7"/>
          <p:cNvSpPr txBox="1"/>
          <p:nvPr/>
        </p:nvSpPr>
        <p:spPr>
          <a:xfrm>
            <a:off x="4267200" y="2667000"/>
            <a:ext cx="4343400" cy="3694113"/>
          </a:xfrm>
          <a:prstGeom prst="rect">
            <a:avLst/>
          </a:prstGeom>
          <a:noFill/>
        </p:spPr>
        <p:txBody>
          <a:bodyPr>
            <a:spAutoFit/>
          </a:bodyPr>
          <a:lstStyle/>
          <a:p>
            <a:pPr>
              <a:defRPr/>
            </a:pPr>
            <a:r>
              <a:rPr lang="en-US" sz="2600" dirty="0">
                <a:solidFill>
                  <a:srgbClr val="002060"/>
                </a:solidFill>
                <a:latin typeface="+mn-lt"/>
              </a:rPr>
              <a:t>Audience Analysis is Central to the Speechmaking Process</a:t>
            </a:r>
          </a:p>
          <a:p>
            <a:pPr>
              <a:buFont typeface="Wingdings" pitchFamily="2" charset="2"/>
              <a:buChar char="v"/>
              <a:defRPr/>
            </a:pPr>
            <a:r>
              <a:rPr lang="en-US" sz="2600" dirty="0">
                <a:solidFill>
                  <a:srgbClr val="002060"/>
                </a:solidFill>
                <a:latin typeface="+mn-lt"/>
              </a:rPr>
              <a:t>Gather information about</a:t>
            </a:r>
          </a:p>
          <a:p>
            <a:pPr>
              <a:defRPr/>
            </a:pPr>
            <a:r>
              <a:rPr lang="en-US" sz="2600" dirty="0">
                <a:solidFill>
                  <a:srgbClr val="002060"/>
                </a:solidFill>
                <a:latin typeface="+mn-lt"/>
              </a:rPr>
              <a:t>     your audience</a:t>
            </a:r>
          </a:p>
          <a:p>
            <a:pPr>
              <a:buFont typeface="Wingdings" pitchFamily="2" charset="2"/>
              <a:buChar char="v"/>
              <a:defRPr/>
            </a:pPr>
            <a:r>
              <a:rPr lang="en-US" sz="2600" dirty="0">
                <a:solidFill>
                  <a:srgbClr val="002060"/>
                </a:solidFill>
                <a:latin typeface="+mn-lt"/>
              </a:rPr>
              <a:t> Analyze the information</a:t>
            </a:r>
          </a:p>
          <a:p>
            <a:pPr>
              <a:defRPr/>
            </a:pPr>
            <a:r>
              <a:rPr lang="en-US" sz="2600" dirty="0">
                <a:solidFill>
                  <a:srgbClr val="002060"/>
                </a:solidFill>
                <a:latin typeface="+mn-lt"/>
              </a:rPr>
              <a:t>     that you have gathered</a:t>
            </a:r>
          </a:p>
          <a:p>
            <a:pPr>
              <a:buFont typeface="Wingdings" pitchFamily="2" charset="2"/>
              <a:buChar char="v"/>
              <a:defRPr/>
            </a:pPr>
            <a:r>
              <a:rPr lang="en-US" sz="2600" dirty="0">
                <a:solidFill>
                  <a:srgbClr val="002060"/>
                </a:solidFill>
                <a:latin typeface="+mn-lt"/>
              </a:rPr>
              <a:t> Use your information to</a:t>
            </a:r>
          </a:p>
          <a:p>
            <a:pPr>
              <a:defRPr/>
            </a:pPr>
            <a:r>
              <a:rPr lang="en-US" sz="2600" dirty="0">
                <a:solidFill>
                  <a:srgbClr val="002060"/>
                </a:solidFill>
                <a:latin typeface="+mn-lt"/>
              </a:rPr>
              <a:t>     ethically adapt to your</a:t>
            </a:r>
          </a:p>
          <a:p>
            <a:pPr>
              <a:defRPr/>
            </a:pPr>
            <a:r>
              <a:rPr lang="en-US" sz="2600" dirty="0">
                <a:solidFill>
                  <a:srgbClr val="002060"/>
                </a:solidFill>
                <a:latin typeface="+mn-lt"/>
              </a:rPr>
              <a:t>     listeners</a:t>
            </a:r>
          </a:p>
        </p:txBody>
      </p:sp>
      <p:sp>
        <p:nvSpPr>
          <p:cNvPr id="12" name="TextBox 11"/>
          <p:cNvSpPr txBox="1"/>
          <p:nvPr/>
        </p:nvSpPr>
        <p:spPr>
          <a:xfrm>
            <a:off x="228600" y="5867400"/>
            <a:ext cx="1600200" cy="369888"/>
          </a:xfrm>
          <a:prstGeom prst="rect">
            <a:avLst/>
          </a:prstGeom>
          <a:noFill/>
        </p:spPr>
        <p:txBody>
          <a:bodyPr>
            <a:spAutoFit/>
          </a:bodyPr>
          <a:lstStyle/>
          <a:p>
            <a:pPr>
              <a:defRPr/>
            </a:pPr>
            <a:r>
              <a:rPr lang="en-US" dirty="0">
                <a:latin typeface="+mn-lt"/>
              </a:rPr>
              <a:t>Figure 5.1</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3" name="TextBox 2"/>
          <p:cNvSpPr txBox="1"/>
          <p:nvPr/>
        </p:nvSpPr>
        <p:spPr>
          <a:xfrm>
            <a:off x="457200" y="228600"/>
            <a:ext cx="2438400" cy="400050"/>
          </a:xfrm>
          <a:prstGeom prst="rect">
            <a:avLst/>
          </a:prstGeom>
          <a:noFill/>
        </p:spPr>
        <p:txBody>
          <a:bodyPr>
            <a:spAutoFit/>
          </a:bodyPr>
          <a:lstStyle/>
          <a:p>
            <a:pPr>
              <a:defRPr/>
            </a:pPr>
            <a:r>
              <a:rPr lang="en-US" sz="2000" b="1" dirty="0">
                <a:solidFill>
                  <a:schemeClr val="bg1"/>
                </a:solidFill>
                <a:latin typeface="+mn-lt"/>
              </a:rPr>
              <a:t>Figure 5.2</a:t>
            </a:r>
          </a:p>
        </p:txBody>
      </p:sp>
      <p:sp>
        <p:nvSpPr>
          <p:cNvPr id="4" name="TextBox 3"/>
          <p:cNvSpPr txBox="1"/>
          <p:nvPr/>
        </p:nvSpPr>
        <p:spPr>
          <a:xfrm>
            <a:off x="4495800" y="304800"/>
            <a:ext cx="4419600" cy="1016000"/>
          </a:xfrm>
          <a:prstGeom prst="rect">
            <a:avLst/>
          </a:prstGeom>
          <a:noFill/>
        </p:spPr>
        <p:txBody>
          <a:bodyPr>
            <a:spAutoFit/>
          </a:bodyPr>
          <a:lstStyle/>
          <a:p>
            <a:pPr algn="ctr">
              <a:defRPr/>
            </a:pPr>
            <a:r>
              <a:rPr lang="en-US" sz="3000" b="1" dirty="0">
                <a:solidFill>
                  <a:srgbClr val="002060"/>
                </a:solidFill>
                <a:latin typeface="+mj-lt"/>
              </a:rPr>
              <a:t>Demographic Audience-Analysis Questionnaire</a:t>
            </a:r>
          </a:p>
        </p:txBody>
      </p:sp>
      <p:pic>
        <p:nvPicPr>
          <p:cNvPr id="22532" name="Picture 4" descr="Screen Clipping"/>
          <p:cNvPicPr>
            <a:picLocks noChangeAspect="1"/>
          </p:cNvPicPr>
          <p:nvPr/>
        </p:nvPicPr>
        <p:blipFill>
          <a:blip r:embed="rId3"/>
          <a:srcRect/>
          <a:stretch>
            <a:fillRect/>
          </a:stretch>
        </p:blipFill>
        <p:spPr bwMode="auto">
          <a:xfrm>
            <a:off x="414338" y="1600200"/>
            <a:ext cx="8315325" cy="4524375"/>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24577" name="Content Placeholder 1"/>
          <p:cNvSpPr>
            <a:spLocks noGrp="1"/>
          </p:cNvSpPr>
          <p:nvPr>
            <p:ph idx="1"/>
          </p:nvPr>
        </p:nvSpPr>
        <p:spPr>
          <a:xfrm>
            <a:off x="762000" y="2971800"/>
            <a:ext cx="7408863" cy="2590800"/>
          </a:xfrm>
        </p:spPr>
        <p:txBody>
          <a:bodyPr/>
          <a:lstStyle/>
          <a:p>
            <a:pPr eaLnBrk="1" hangingPunct="1"/>
            <a:r>
              <a:rPr lang="en-US" sz="3200" smtClean="0">
                <a:solidFill>
                  <a:srgbClr val="002060"/>
                </a:solidFill>
              </a:rPr>
              <a:t>Look for audience member similarities </a:t>
            </a:r>
          </a:p>
          <a:p>
            <a:pPr eaLnBrk="1" hangingPunct="1"/>
            <a:r>
              <a:rPr lang="en-US" sz="3200" smtClean="0">
                <a:solidFill>
                  <a:srgbClr val="002060"/>
                </a:solidFill>
              </a:rPr>
              <a:t>Look for audience member differences</a:t>
            </a:r>
          </a:p>
          <a:p>
            <a:pPr eaLnBrk="1" hangingPunct="1"/>
            <a:r>
              <a:rPr lang="en-US" sz="3200" smtClean="0">
                <a:solidFill>
                  <a:srgbClr val="002060"/>
                </a:solidFill>
              </a:rPr>
              <a:t>Establish common ground with your audience</a:t>
            </a:r>
          </a:p>
        </p:txBody>
      </p:sp>
      <p:sp>
        <p:nvSpPr>
          <p:cNvPr id="24578" name="Title 2"/>
          <p:cNvSpPr>
            <a:spLocks noGrp="1"/>
          </p:cNvSpPr>
          <p:nvPr>
            <p:ph type="title"/>
          </p:nvPr>
        </p:nvSpPr>
        <p:spPr/>
        <p:txBody>
          <a:bodyPr/>
          <a:lstStyle/>
          <a:p>
            <a:pPr eaLnBrk="1" hangingPunct="1"/>
            <a:r>
              <a:rPr lang="en-US" smtClean="0">
                <a:solidFill>
                  <a:schemeClr val="bg1"/>
                </a:solidFill>
              </a:rPr>
              <a:t>Analyzing Information About Your Audience</a:t>
            </a: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26625" name="Content Placeholder 1"/>
          <p:cNvSpPr>
            <a:spLocks noGrp="1"/>
          </p:cNvSpPr>
          <p:nvPr>
            <p:ph idx="1"/>
          </p:nvPr>
        </p:nvSpPr>
        <p:spPr/>
        <p:txBody>
          <a:bodyPr/>
          <a:lstStyle/>
          <a:p>
            <a:pPr eaLnBrk="1" hangingPunct="1"/>
            <a:r>
              <a:rPr lang="en-US" sz="3200" smtClean="0">
                <a:solidFill>
                  <a:srgbClr val="002060"/>
                </a:solidFill>
              </a:rPr>
              <a:t>Consider your audience</a:t>
            </a:r>
          </a:p>
          <a:p>
            <a:pPr eaLnBrk="1" hangingPunct="1"/>
            <a:r>
              <a:rPr lang="en-US" sz="3200" smtClean="0">
                <a:solidFill>
                  <a:srgbClr val="002060"/>
                </a:solidFill>
              </a:rPr>
              <a:t>Consider your speech goal</a:t>
            </a:r>
          </a:p>
          <a:p>
            <a:pPr eaLnBrk="1" hangingPunct="1"/>
            <a:r>
              <a:rPr lang="en-US" sz="3200" smtClean="0">
                <a:solidFill>
                  <a:srgbClr val="002060"/>
                </a:solidFill>
              </a:rPr>
              <a:t>Consider your speech content</a:t>
            </a:r>
          </a:p>
          <a:p>
            <a:pPr eaLnBrk="1" hangingPunct="1"/>
            <a:r>
              <a:rPr lang="en-US" sz="3200" smtClean="0">
                <a:solidFill>
                  <a:srgbClr val="002060"/>
                </a:solidFill>
              </a:rPr>
              <a:t>Consider your delivery</a:t>
            </a:r>
          </a:p>
        </p:txBody>
      </p:sp>
      <p:sp>
        <p:nvSpPr>
          <p:cNvPr id="26626" name="Title 2"/>
          <p:cNvSpPr>
            <a:spLocks noGrp="1"/>
          </p:cNvSpPr>
          <p:nvPr>
            <p:ph type="title"/>
          </p:nvPr>
        </p:nvSpPr>
        <p:spPr/>
        <p:txBody>
          <a:bodyPr/>
          <a:lstStyle/>
          <a:p>
            <a:pPr eaLnBrk="1" hangingPunct="1"/>
            <a:r>
              <a:rPr lang="en-US" smtClean="0"/>
              <a:t>Adapting to Your Audience</a:t>
            </a: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sz="1000">
                <a:solidFill>
                  <a:schemeClr val="tx2"/>
                </a:solidFill>
                <a:latin typeface="Candara" pitchFamily="34" charset="0"/>
              </a:rPr>
              <a:t>Copyright © 2013, 2010, 2007, 2005 Pearson Education, Inc.  All Rights Reserved.</a:t>
            </a:r>
          </a:p>
          <a:p>
            <a:endParaRPr lang="en-US"/>
          </a:p>
        </p:txBody>
      </p:sp>
      <p:sp>
        <p:nvSpPr>
          <p:cNvPr id="28673" name="Content Placeholder 1"/>
          <p:cNvSpPr>
            <a:spLocks noGrp="1"/>
          </p:cNvSpPr>
          <p:nvPr>
            <p:ph idx="1"/>
          </p:nvPr>
        </p:nvSpPr>
        <p:spPr/>
        <p:txBody>
          <a:bodyPr/>
          <a:lstStyle/>
          <a:p>
            <a:pPr eaLnBrk="1" hangingPunct="1"/>
            <a:r>
              <a:rPr lang="en-US" sz="3200" smtClean="0">
                <a:solidFill>
                  <a:srgbClr val="002060"/>
                </a:solidFill>
              </a:rPr>
              <a:t>Demographic Audience Analysis</a:t>
            </a:r>
          </a:p>
          <a:p>
            <a:pPr eaLnBrk="1" hangingPunct="1"/>
            <a:r>
              <a:rPr lang="en-US" sz="3200" smtClean="0">
                <a:solidFill>
                  <a:srgbClr val="002060"/>
                </a:solidFill>
              </a:rPr>
              <a:t>Group Membership</a:t>
            </a:r>
          </a:p>
          <a:p>
            <a:pPr eaLnBrk="1" hangingPunct="1"/>
            <a:r>
              <a:rPr lang="en-US" sz="3200" smtClean="0">
                <a:solidFill>
                  <a:srgbClr val="002060"/>
                </a:solidFill>
              </a:rPr>
              <a:t>Socioeconomic Status Income Occupation Education</a:t>
            </a:r>
          </a:p>
          <a:p>
            <a:pPr eaLnBrk="1" hangingPunct="1"/>
            <a:r>
              <a:rPr lang="en-US" sz="3200" smtClean="0">
                <a:solidFill>
                  <a:srgbClr val="002060"/>
                </a:solidFill>
              </a:rPr>
              <a:t>Adapting to diverse listeners</a:t>
            </a:r>
          </a:p>
          <a:p>
            <a:pPr eaLnBrk="1" hangingPunct="1"/>
            <a:endParaRPr lang="en-US" smtClean="0">
              <a:solidFill>
                <a:srgbClr val="002060"/>
              </a:solidFill>
            </a:endParaRPr>
          </a:p>
        </p:txBody>
      </p:sp>
      <p:sp>
        <p:nvSpPr>
          <p:cNvPr id="28674" name="Title 2"/>
          <p:cNvSpPr>
            <a:spLocks noGrp="1"/>
          </p:cNvSpPr>
          <p:nvPr>
            <p:ph type="title"/>
          </p:nvPr>
        </p:nvSpPr>
        <p:spPr/>
        <p:txBody>
          <a:bodyPr/>
          <a:lstStyle/>
          <a:p>
            <a:pPr eaLnBrk="1" hangingPunct="1"/>
            <a:r>
              <a:rPr lang="en-US" smtClean="0"/>
              <a:t>Analyzing Your Before You Speak</a:t>
            </a:r>
          </a:p>
        </p:txBody>
      </p:sp>
    </p:spTree>
  </p:cSld>
  <p:clrMapOvr>
    <a:masterClrMapping/>
  </p:clrMapOvr>
  <p:transition spd="slow">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6cefca26cfd723173d4fc5f1a1f41ba8a745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243</TotalTime>
  <Words>1081</Words>
  <Application>Microsoft Office PowerPoint</Application>
  <PresentationFormat>On-screen Show (4:3)</PresentationFormat>
  <Paragraphs>83</Paragraphs>
  <Slides>8</Slides>
  <Notes>8</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8</vt:i4>
      </vt:variant>
    </vt:vector>
  </HeadingPairs>
  <TitlesOfParts>
    <vt:vector size="25" baseType="lpstr">
      <vt:lpstr>Arial</vt:lpstr>
      <vt:lpstr>Candara</vt:lpstr>
      <vt:lpstr>Symbol</vt:lpstr>
      <vt:lpstr>Calibri</vt:lpstr>
      <vt:lpstr>Wingdings</vt:lpstr>
      <vt:lpstr>Waveform</vt:lpstr>
      <vt:lpstr>Waveform</vt:lpstr>
      <vt:lpstr>Waveform</vt:lpstr>
      <vt:lpstr>Waveform</vt:lpstr>
      <vt:lpstr>Waveform</vt:lpstr>
      <vt:lpstr>Waveform</vt:lpstr>
      <vt:lpstr>Waveform</vt:lpstr>
      <vt:lpstr>Waveform</vt:lpstr>
      <vt:lpstr>Waveform</vt:lpstr>
      <vt:lpstr>Waveform</vt:lpstr>
      <vt:lpstr>Waveform</vt:lpstr>
      <vt:lpstr>Waveform</vt:lpstr>
      <vt:lpstr>Slide 1</vt:lpstr>
      <vt:lpstr>Slide 2</vt:lpstr>
      <vt:lpstr>Slide 3</vt:lpstr>
      <vt:lpstr>Becoming an Audience Centered Speaker</vt:lpstr>
      <vt:lpstr>Slide 5</vt:lpstr>
      <vt:lpstr>Analyzing Information About Your Audience</vt:lpstr>
      <vt:lpstr>Adapting to Your Audience</vt:lpstr>
      <vt:lpstr>Analyzing Your Before You Speak</vt:lpstr>
    </vt:vector>
  </TitlesOfParts>
  <Company>Lone Star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dc:title>
  <dc:creator>Lone Star College System</dc:creator>
  <cp:lastModifiedBy>Pearson</cp:lastModifiedBy>
  <cp:revision>46</cp:revision>
  <dcterms:created xsi:type="dcterms:W3CDTF">2011-09-26T15:18:24Z</dcterms:created>
  <dcterms:modified xsi:type="dcterms:W3CDTF">2011-11-14T15:28:34Z</dcterms:modified>
</cp:coreProperties>
</file>