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4245" r:id="rId1"/>
  </p:sldMasterIdLst>
  <p:sldIdLst>
    <p:sldId id="256" r:id="rId2"/>
    <p:sldId id="257" r:id="rId3"/>
    <p:sldId id="259" r:id="rId4"/>
    <p:sldId id="263" r:id="rId5"/>
    <p:sldId id="264" r:id="rId6"/>
    <p:sldId id="262" r:id="rId7"/>
    <p:sldId id="265" r:id="rId8"/>
    <p:sldId id="269" r:id="rId9"/>
    <p:sldId id="270" r:id="rId10"/>
    <p:sldId id="271" r:id="rId11"/>
    <p:sldId id="272" r:id="rId1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p:scale>
          <a:sx n="70" d="100"/>
          <a:sy n="70" d="100"/>
        </p:scale>
        <p:origin x="-3424" y="-19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4" name="Isosceles Triangle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mtClean="0"/>
            </a:lvl1pPr>
          </a:lstStyle>
          <a:p>
            <a:pPr>
              <a:defRPr/>
            </a:pPr>
            <a:fld id="{8C4B3518-D7D2-4766-995D-B030DD7EB917}" type="datetime1">
              <a:rPr lang="en-US"/>
              <a:pPr>
                <a:defRPr/>
              </a:pPr>
              <a:t>5/28/12</a:t>
            </a:fld>
            <a:endParaRPr lang="en-US" dirty="0"/>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US" dirty="0"/>
          </a:p>
        </p:txBody>
      </p:sp>
      <p:sp>
        <p:nvSpPr>
          <p:cNvPr id="7" name="Slide Number Placeholder 28"/>
          <p:cNvSpPr>
            <a:spLocks noGrp="1"/>
          </p:cNvSpPr>
          <p:nvPr>
            <p:ph type="sldNum" sz="quarter" idx="12"/>
          </p:nvPr>
        </p:nvSpPr>
        <p:spPr>
          <a:xfrm>
            <a:off x="8391525" y="5753100"/>
            <a:ext cx="503238" cy="365125"/>
          </a:xfrm>
        </p:spPr>
        <p:txBody>
          <a:bodyPr anchor="ctr"/>
          <a:lstStyle>
            <a:lvl1pPr>
              <a:defRPr sz="1300" smtClean="0">
                <a:solidFill>
                  <a:srgbClr val="FFFFFF"/>
                </a:solidFill>
              </a:defRPr>
            </a:lvl1pPr>
          </a:lstStyle>
          <a:p>
            <a:pPr>
              <a:defRPr/>
            </a:pPr>
            <a:fld id="{3026DB89-7710-4752-A587-F672337CA348}" type="slidenum">
              <a:rPr lang="en-US"/>
              <a:pPr>
                <a:defRPr/>
              </a:pPr>
              <a:t>‹#›</a:t>
            </a:fld>
            <a:endParaRPr lang="en-US" dirty="0"/>
          </a:p>
        </p:txBody>
      </p:sp>
    </p:spTree>
  </p:cSld>
  <p:clrMapOvr>
    <a:masterClrMapping/>
  </p:clrMapOvr>
  <p:transition>
    <p:pull dir="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72D83B9-0AE9-4AFD-98DD-E412A4A6F7CA}" type="datetime1">
              <a:rPr lang="en-US"/>
              <a:pPr>
                <a:defRPr/>
              </a:pPr>
              <a:t>5/28/12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5615473F-3F22-4F8B-BC3A-68826BE23C53}" type="slidenum">
              <a:rPr lang="en-US"/>
              <a:pPr>
                <a:defRPr/>
              </a:pPr>
              <a:t>‹#›</a:t>
            </a:fld>
            <a:endParaRPr lang="en-US" dirty="0"/>
          </a:p>
        </p:txBody>
      </p:sp>
    </p:spTree>
  </p:cSld>
  <p:clrMapOvr>
    <a:masterClrMapping/>
  </p:clrMapOvr>
  <p:transition>
    <p:pull dir="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33DD53C-24DA-4686-AED8-5A92E66D29AE}" type="datetime1">
              <a:rPr lang="en-US"/>
              <a:pPr>
                <a:defRPr/>
              </a:pPr>
              <a:t>5/28/12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4E93CA3F-344F-432B-9231-F79A444644A8}" type="slidenum">
              <a:rPr lang="en-US"/>
              <a:pPr>
                <a:defRPr/>
              </a:pPr>
              <a:t>‹#›</a:t>
            </a:fld>
            <a:endParaRPr lang="en-US" dirty="0"/>
          </a:p>
        </p:txBody>
      </p:sp>
    </p:spTree>
  </p:cSld>
  <p:clrMapOvr>
    <a:masterClrMapping/>
  </p:clrMapOvr>
  <p:transition>
    <p:pull dir="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82808"/>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smtClean="0"/>
            </a:lvl1pPr>
          </a:lstStyle>
          <a:p>
            <a:pPr>
              <a:defRPr/>
            </a:pPr>
            <a:fld id="{C43EB808-CFB3-4D18-A49E-5ECB3A86F027}" type="datetime1">
              <a:rPr lang="en-US"/>
              <a:pPr>
                <a:defRPr/>
              </a:pPr>
              <a:t>5/28/12</a:t>
            </a:fld>
            <a:endParaRPr lang="en-US" dirty="0"/>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896F0D19-686D-4648-A12A-3937BF40213B}" type="slidenum">
              <a:rPr lang="en-US"/>
              <a:pPr>
                <a:defRPr/>
              </a:pPr>
              <a:t>‹#›</a:t>
            </a:fld>
            <a:endParaRPr lang="en-US" dirty="0"/>
          </a:p>
        </p:txBody>
      </p:sp>
    </p:spTree>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1"/>
      </p:bgRef>
    </p:bg>
    <p:spTree>
      <p:nvGrpSpPr>
        <p:cNvPr id="1" name=""/>
        <p:cNvGrpSpPr/>
        <p:nvPr/>
      </p:nvGrpSpPr>
      <p:grpSpPr>
        <a:xfrm>
          <a:off x="0" y="0"/>
          <a:ext cx="0" cy="0"/>
          <a:chOff x="0" y="0"/>
          <a:chExt cx="0" cy="0"/>
        </a:xfrm>
      </p:grpSpPr>
      <p:sp>
        <p:nvSpPr>
          <p:cNvPr id="4" name="Right Triangle 3"/>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dirty="0"/>
          </a:p>
        </p:txBody>
      </p:sp>
      <p:sp>
        <p:nvSpPr>
          <p:cNvPr id="5" name="Isosceles Triangle 4"/>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6" name="Straight Connector 5"/>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smtClean="0"/>
            </a:lvl1pPr>
          </a:lstStyle>
          <a:p>
            <a:pPr>
              <a:defRPr/>
            </a:pPr>
            <a:fld id="{B4AE7E59-C4AD-4CEB-B427-82C930A29D2F}" type="datetime1">
              <a:rPr lang="en-US"/>
              <a:pPr>
                <a:defRPr/>
              </a:pPr>
              <a:t>5/28/12</a:t>
            </a:fld>
            <a:endParaRPr lang="en-US" dirty="0"/>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endParaRPr lang="en-US" dirty="0"/>
          </a:p>
        </p:txBody>
      </p:sp>
      <p:sp>
        <p:nvSpPr>
          <p:cNvPr id="10" name="Slide Number Placeholder 5"/>
          <p:cNvSpPr>
            <a:spLocks noGrp="1"/>
          </p:cNvSpPr>
          <p:nvPr>
            <p:ph type="sldNum" sz="quarter" idx="12"/>
          </p:nvPr>
        </p:nvSpPr>
        <p:spPr>
          <a:xfrm>
            <a:off x="8450263" y="809625"/>
            <a:ext cx="503237" cy="300038"/>
          </a:xfrm>
        </p:spPr>
        <p:txBody>
          <a:bodyPr/>
          <a:lstStyle>
            <a:lvl1pPr>
              <a:defRPr smtClean="0"/>
            </a:lvl1pPr>
          </a:lstStyle>
          <a:p>
            <a:pPr>
              <a:defRPr/>
            </a:pPr>
            <a:fld id="{CFFC80AA-CBED-466E-890A-5DD9E55B0502}"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p:pull dir="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3C2DEF5-5CE3-4004-80D1-5665D7D639C8}" type="datetime1">
              <a:rPr lang="en-US"/>
              <a:pPr>
                <a:defRPr/>
              </a:pPr>
              <a:t>5/28/12</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3A911582-D46B-43C4-808A-B015A61342B9}" type="slidenum">
              <a:rPr lang="en-US"/>
              <a:pPr>
                <a:defRPr/>
              </a:pPr>
              <a:t>‹#›</a:t>
            </a:fld>
            <a:endParaRPr lang="en-US" dirty="0"/>
          </a:p>
        </p:txBody>
      </p:sp>
    </p:spTree>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smtClean="0"/>
            </a:lvl1pPr>
          </a:lstStyle>
          <a:p>
            <a:pPr>
              <a:defRPr/>
            </a:pPr>
            <a:fld id="{4644132D-7FE2-4B49-AC06-79013FD6EEC7}" type="datetime1">
              <a:rPr lang="en-US"/>
              <a:pPr>
                <a:defRPr/>
              </a:pPr>
              <a:t>5/28/12</a:t>
            </a:fld>
            <a:endParaRPr lang="en-US" dirty="0"/>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US" dirty="0"/>
          </a:p>
        </p:txBody>
      </p:sp>
      <p:sp>
        <p:nvSpPr>
          <p:cNvPr id="9" name="Slide Number Placeholder 8"/>
          <p:cNvSpPr>
            <a:spLocks noGrp="1"/>
          </p:cNvSpPr>
          <p:nvPr>
            <p:ph type="sldNum" sz="quarter" idx="12"/>
          </p:nvPr>
        </p:nvSpPr>
        <p:spPr>
          <a:xfrm>
            <a:off x="7589838" y="6483350"/>
            <a:ext cx="503237" cy="301625"/>
          </a:xfrm>
        </p:spPr>
        <p:txBody>
          <a:bodyPr/>
          <a:lstStyle>
            <a:lvl1pPr>
              <a:defRPr smtClean="0"/>
            </a:lvl1pPr>
          </a:lstStyle>
          <a:p>
            <a:pPr>
              <a:defRPr/>
            </a:pPr>
            <a:fld id="{23C27C05-2149-4DA1-A532-903E8D8C4183}"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p:pull dir="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C73DF6ED-6388-4E35-B5E3-545E53007CD1}" type="datetime1">
              <a:rPr lang="en-US"/>
              <a:pPr>
                <a:defRPr/>
              </a:pPr>
              <a:t>5/28/12</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5DA8AFD5-F51F-42B7-ACB4-F284479212FA}" type="slidenum">
              <a:rPr lang="en-US"/>
              <a:pPr>
                <a:defRPr/>
              </a:pPr>
              <a:t>‹#›</a:t>
            </a:fld>
            <a:endParaRPr lang="en-US" dirty="0"/>
          </a:p>
        </p:txBody>
      </p:sp>
    </p:spTree>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18BEBF55-FBBB-4BB1-951F-8C74BF95A319}" type="datetime1">
              <a:rPr lang="en-US"/>
              <a:pPr>
                <a:defRPr/>
              </a:pPr>
              <a:t>5/28/12</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22"/>
          <p:cNvSpPr>
            <a:spLocks noGrp="1"/>
          </p:cNvSpPr>
          <p:nvPr>
            <p:ph type="sldNum" sz="quarter" idx="12"/>
          </p:nvPr>
        </p:nvSpPr>
        <p:spPr/>
        <p:txBody>
          <a:bodyPr/>
          <a:lstStyle>
            <a:lvl1pPr>
              <a:defRPr/>
            </a:lvl1pPr>
          </a:lstStyle>
          <a:p>
            <a:pPr>
              <a:defRPr/>
            </a:pPr>
            <a:fld id="{1B971862-7459-4832-915A-0D34B2A0E152}" type="slidenum">
              <a:rPr lang="en-US"/>
              <a:pPr>
                <a:defRPr/>
              </a:pPr>
              <a:t>‹#›</a:t>
            </a:fld>
            <a:endParaRPr lang="en-US" dirty="0"/>
          </a:p>
        </p:txBody>
      </p:sp>
    </p:spTree>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78563" y="6556375"/>
            <a:ext cx="2133600" cy="301625"/>
          </a:xfrm>
        </p:spPr>
        <p:txBody>
          <a:bodyPr/>
          <a:lstStyle>
            <a:lvl1pPr>
              <a:defRPr sz="900" smtClean="0"/>
            </a:lvl1pPr>
          </a:lstStyle>
          <a:p>
            <a:pPr>
              <a:defRPr/>
            </a:pPr>
            <a:fld id="{484E1C15-46A6-4FB8-B8FF-B76D67902128}" type="datetime1">
              <a:rPr lang="en-US"/>
              <a:pPr>
                <a:defRPr/>
              </a:pPr>
              <a:t>5/28/12</a:t>
            </a:fld>
            <a:endParaRPr lang="en-US" dirty="0"/>
          </a:p>
        </p:txBody>
      </p:sp>
      <p:sp>
        <p:nvSpPr>
          <p:cNvPr id="6" name="Footer Placeholder 5"/>
          <p:cNvSpPr>
            <a:spLocks noGrp="1"/>
          </p:cNvSpPr>
          <p:nvPr>
            <p:ph type="ftr" sz="quarter" idx="11"/>
          </p:nvPr>
        </p:nvSpPr>
        <p:spPr>
          <a:xfrm>
            <a:off x="1135063" y="6556375"/>
            <a:ext cx="5143500" cy="301625"/>
          </a:xfrm>
        </p:spPr>
        <p:txBody>
          <a:bodyPr/>
          <a:lstStyle>
            <a:lvl1pPr>
              <a:defRPr sz="900"/>
            </a:lvl1pPr>
          </a:lstStyle>
          <a:p>
            <a:pPr>
              <a:defRPr/>
            </a:pPr>
            <a:endParaRPr lang="en-US" dirty="0"/>
          </a:p>
        </p:txBody>
      </p:sp>
      <p:sp>
        <p:nvSpPr>
          <p:cNvPr id="7" name="Slide Number Placeholder 6"/>
          <p:cNvSpPr>
            <a:spLocks noGrp="1"/>
          </p:cNvSpPr>
          <p:nvPr>
            <p:ph type="sldNum" sz="quarter" idx="12"/>
          </p:nvPr>
        </p:nvSpPr>
        <p:spPr>
          <a:xfrm>
            <a:off x="8410575" y="6556375"/>
            <a:ext cx="503238" cy="301625"/>
          </a:xfrm>
        </p:spPr>
        <p:txBody>
          <a:bodyPr/>
          <a:lstStyle>
            <a:lvl1pPr>
              <a:defRPr sz="900" smtClean="0"/>
            </a:lvl1pPr>
          </a:lstStyle>
          <a:p>
            <a:pPr>
              <a:defRPr/>
            </a:pPr>
            <a:fld id="{43C478DE-46F3-4B81-AD59-28497DC16547}"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p:pull dir="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smtClean="0"/>
            </a:lvl1pPr>
          </a:lstStyle>
          <a:p>
            <a:pPr>
              <a:defRPr/>
            </a:pPr>
            <a:fld id="{5A7C9FBF-8983-499E-B6BF-5E4104E03580}" type="datetime1">
              <a:rPr lang="en-US"/>
              <a:pPr>
                <a:defRPr/>
              </a:pPr>
              <a:t>5/28/12</a:t>
            </a:fld>
            <a:endParaRPr lang="en-US" dirty="0"/>
          </a:p>
        </p:txBody>
      </p:sp>
      <p:sp>
        <p:nvSpPr>
          <p:cNvPr id="6" name="Footer Placeholder 5"/>
          <p:cNvSpPr>
            <a:spLocks noGrp="1"/>
          </p:cNvSpPr>
          <p:nvPr>
            <p:ph type="ftr" sz="quarter" idx="11"/>
          </p:nvPr>
        </p:nvSpPr>
        <p:spPr>
          <a:xfrm>
            <a:off x="1169988" y="6557963"/>
            <a:ext cx="4948237" cy="301625"/>
          </a:xfrm>
        </p:spPr>
        <p:txBody>
          <a:bodyPr/>
          <a:lstStyle>
            <a:lvl1pPr>
              <a:defRPr sz="900"/>
            </a:lvl1pPr>
          </a:lstStyle>
          <a:p>
            <a:pPr>
              <a:defRPr/>
            </a:pPr>
            <a:endParaRPr lang="en-US" dirty="0"/>
          </a:p>
        </p:txBody>
      </p:sp>
      <p:sp>
        <p:nvSpPr>
          <p:cNvPr id="7" name="Slide Number Placeholder 6"/>
          <p:cNvSpPr>
            <a:spLocks noGrp="1"/>
          </p:cNvSpPr>
          <p:nvPr>
            <p:ph type="sldNum" sz="quarter" idx="12"/>
          </p:nvPr>
        </p:nvSpPr>
        <p:spPr>
          <a:xfrm>
            <a:off x="8216900" y="6556375"/>
            <a:ext cx="366713" cy="301625"/>
          </a:xfrm>
        </p:spPr>
        <p:txBody>
          <a:bodyPr/>
          <a:lstStyle>
            <a:lvl1pPr>
              <a:defRPr sz="900" smtClean="0"/>
            </a:lvl1pPr>
          </a:lstStyle>
          <a:p>
            <a:pPr>
              <a:defRPr/>
            </a:pPr>
            <a:fld id="{3C9D3DFD-EB6F-4F00-9478-0DB066ABED5D}"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p:pull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a:p>
        </p:txBody>
      </p:sp>
      <p:sp>
        <p:nvSpPr>
          <p:cNvPr id="1030"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wrap="square" lIns="91440" tIns="45720" rIns="91440" bIns="45720" numCol="1" anchor="b" anchorCtr="0" compatLnSpc="1">
            <a:prstTxWarp prst="textNoShape">
              <a:avLst/>
            </a:prstTxWarp>
          </a:bodyPr>
          <a:lstStyle>
            <a:lvl1pPr>
              <a:defRPr sz="1000" smtClean="0"/>
            </a:lvl1pPr>
          </a:lstStyle>
          <a:p>
            <a:pPr>
              <a:defRPr/>
            </a:pPr>
            <a:fld id="{964A031D-4B3D-4BD9-A66C-2EF87538C6B3}" type="datetime1">
              <a:rPr lang="en-US"/>
              <a:pPr>
                <a:defRPr/>
              </a:pPr>
              <a:t>5/28/12</a:t>
            </a:fld>
            <a:endParaRPr lang="en-US" dirty="0"/>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latinLnBrk="0" hangingPunct="1">
              <a:defRPr kumimoji="0" sz="1000">
                <a:solidFill>
                  <a:schemeClr val="tx1"/>
                </a:solidFill>
                <a:ea typeface="+mn-ea"/>
              </a:defRPr>
            </a:lvl1pPr>
          </a:lstStyle>
          <a:p>
            <a:pPr>
              <a:defRPr/>
            </a:pPr>
            <a:endParaRPr lang="en-US" dirty="0"/>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wrap="square" lIns="91440" tIns="45720" rIns="91440" bIns="45720" numCol="1" anchor="b" anchorCtr="0" compatLnSpc="1">
            <a:prstTxWarp prst="textNoShape">
              <a:avLst/>
            </a:prstTxWarp>
          </a:bodyPr>
          <a:lstStyle>
            <a:lvl1pPr algn="ctr">
              <a:defRPr sz="1200" smtClean="0"/>
            </a:lvl1pPr>
          </a:lstStyle>
          <a:p>
            <a:pPr>
              <a:defRPr/>
            </a:pPr>
            <a:fld id="{C01DBC58-576D-40CE-BCF0-68C970396696}"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303" r:id="rId1"/>
    <p:sldLayoutId id="2147484304" r:id="rId2"/>
    <p:sldLayoutId id="2147484305" r:id="rId3"/>
    <p:sldLayoutId id="2147484298" r:id="rId4"/>
    <p:sldLayoutId id="2147484306" r:id="rId5"/>
    <p:sldLayoutId id="2147484299" r:id="rId6"/>
    <p:sldLayoutId id="2147484300" r:id="rId7"/>
    <p:sldLayoutId id="2147484307" r:id="rId8"/>
    <p:sldLayoutId id="2147484308" r:id="rId9"/>
    <p:sldLayoutId id="2147484301" r:id="rId10"/>
    <p:sldLayoutId id="2147484302" r:id="rId11"/>
  </p:sldLayoutIdLst>
  <p:transition>
    <p:pull dir="r"/>
  </p:transition>
  <p:timing>
    <p:tnLst>
      <p:par>
        <p:cTn id="1" dur="indefinite" restart="never" nodeType="tmRoot"/>
      </p:par>
    </p:tnLst>
  </p:timing>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99F166"/>
          </a:solidFill>
          <a:effectLst>
            <a:outerShdw blurRad="26000" dist="26000" dir="14500000" algn="tl" rotWithShape="0">
              <a:srgbClr val="000000">
                <a:alpha val="40000"/>
              </a:srgbClr>
            </a:outerShdw>
          </a:effectLst>
          <a:latin typeface="+mj-lt"/>
          <a:ea typeface="ＭＳ Ｐゴシック" charset="-128"/>
          <a:cs typeface="+mj-cs"/>
        </a:defRPr>
      </a:lvl1pPr>
      <a:lvl2pPr marL="484188" indent="-484188" algn="l" rtl="0" eaLnBrk="0" fontAlgn="base" hangingPunct="0">
        <a:spcBef>
          <a:spcPct val="0"/>
        </a:spcBef>
        <a:spcAft>
          <a:spcPct val="0"/>
        </a:spcAft>
        <a:defRPr sz="4200">
          <a:solidFill>
            <a:srgbClr val="99F166"/>
          </a:solidFill>
          <a:latin typeface="Century Gothic" charset="0"/>
          <a:ea typeface="ＭＳ Ｐゴシック" charset="-128"/>
        </a:defRPr>
      </a:lvl2pPr>
      <a:lvl3pPr marL="484188" indent="-484188" algn="l" rtl="0" eaLnBrk="0" fontAlgn="base" hangingPunct="0">
        <a:spcBef>
          <a:spcPct val="0"/>
        </a:spcBef>
        <a:spcAft>
          <a:spcPct val="0"/>
        </a:spcAft>
        <a:defRPr sz="4200">
          <a:solidFill>
            <a:srgbClr val="99F166"/>
          </a:solidFill>
          <a:latin typeface="Century Gothic" charset="0"/>
          <a:ea typeface="ＭＳ Ｐゴシック" charset="-128"/>
        </a:defRPr>
      </a:lvl3pPr>
      <a:lvl4pPr marL="484188" indent="-484188" algn="l" rtl="0" eaLnBrk="0" fontAlgn="base" hangingPunct="0">
        <a:spcBef>
          <a:spcPct val="0"/>
        </a:spcBef>
        <a:spcAft>
          <a:spcPct val="0"/>
        </a:spcAft>
        <a:defRPr sz="4200">
          <a:solidFill>
            <a:srgbClr val="99F166"/>
          </a:solidFill>
          <a:latin typeface="Century Gothic" charset="0"/>
          <a:ea typeface="ＭＳ Ｐゴシック" charset="-128"/>
        </a:defRPr>
      </a:lvl4pPr>
      <a:lvl5pPr marL="484188" indent="-484188" algn="l" rtl="0" eaLnBrk="0" fontAlgn="base" hangingPunct="0">
        <a:spcBef>
          <a:spcPct val="0"/>
        </a:spcBef>
        <a:spcAft>
          <a:spcPct val="0"/>
        </a:spcAft>
        <a:defRPr sz="4200">
          <a:solidFill>
            <a:srgbClr val="99F166"/>
          </a:solidFill>
          <a:latin typeface="Century Gothic" charset="0"/>
          <a:ea typeface="ＭＳ Ｐゴシック" charset="-128"/>
        </a:defRPr>
      </a:lvl5pPr>
      <a:lvl6pPr marL="941388" algn="l" rtl="0" fontAlgn="base">
        <a:spcBef>
          <a:spcPct val="0"/>
        </a:spcBef>
        <a:spcAft>
          <a:spcPct val="0"/>
        </a:spcAft>
        <a:defRPr sz="4200">
          <a:solidFill>
            <a:srgbClr val="99F166"/>
          </a:solidFill>
          <a:latin typeface="Century Gothic" charset="0"/>
        </a:defRPr>
      </a:lvl6pPr>
      <a:lvl7pPr marL="1398588" algn="l" rtl="0" fontAlgn="base">
        <a:spcBef>
          <a:spcPct val="0"/>
        </a:spcBef>
        <a:spcAft>
          <a:spcPct val="0"/>
        </a:spcAft>
        <a:defRPr sz="4200">
          <a:solidFill>
            <a:srgbClr val="99F166"/>
          </a:solidFill>
          <a:latin typeface="Century Gothic" charset="0"/>
        </a:defRPr>
      </a:lvl7pPr>
      <a:lvl8pPr marL="1855788" algn="l" rtl="0" fontAlgn="base">
        <a:spcBef>
          <a:spcPct val="0"/>
        </a:spcBef>
        <a:spcAft>
          <a:spcPct val="0"/>
        </a:spcAft>
        <a:defRPr sz="4200">
          <a:solidFill>
            <a:srgbClr val="99F166"/>
          </a:solidFill>
          <a:latin typeface="Century Gothic" charset="0"/>
        </a:defRPr>
      </a:lvl8pPr>
      <a:lvl9pPr marL="2312988" algn="l" rtl="0" fontAlgn="base">
        <a:spcBef>
          <a:spcPct val="0"/>
        </a:spcBef>
        <a:spcAft>
          <a:spcPct val="0"/>
        </a:spcAft>
        <a:defRPr sz="4200">
          <a:solidFill>
            <a:srgbClr val="99F166"/>
          </a:solidFill>
          <a:latin typeface="Century Gothic" charset="0"/>
        </a:defRPr>
      </a:lvl9pPr>
    </p:titleStyle>
    <p:bodyStyle>
      <a:lvl1pPr marL="447675" indent="-382588" algn="l" rtl="0" eaLnBrk="0" fontAlgn="base" hangingPunct="0">
        <a:spcBef>
          <a:spcPct val="20000"/>
        </a:spcBef>
        <a:spcAft>
          <a:spcPct val="0"/>
        </a:spcAft>
        <a:buClr>
          <a:schemeClr val="accent1"/>
        </a:buClr>
        <a:buSzPct val="80000"/>
        <a:buFont typeface="Wingdings 2" charset="2"/>
        <a:buChar char=""/>
        <a:defRPr sz="3000" kern="1200">
          <a:solidFill>
            <a:schemeClr val="tx1"/>
          </a:solidFill>
          <a:latin typeface="+mn-lt"/>
          <a:ea typeface="ＭＳ Ｐゴシック" charset="-128"/>
          <a:cs typeface="+mn-cs"/>
        </a:defRPr>
      </a:lvl1pPr>
      <a:lvl2pPr marL="822325" indent="-285750" algn="l" rtl="0" eaLnBrk="0" fontAlgn="base" hangingPunct="0">
        <a:spcBef>
          <a:spcPct val="20000"/>
        </a:spcBef>
        <a:spcAft>
          <a:spcPct val="0"/>
        </a:spcAft>
        <a:buClr>
          <a:schemeClr val="accent1"/>
        </a:buClr>
        <a:buSzPct val="95000"/>
        <a:buFont typeface="Verdana" charset="0"/>
        <a:buChar char="›"/>
        <a:defRPr sz="2600" kern="1200">
          <a:solidFill>
            <a:schemeClr val="tx1"/>
          </a:solidFill>
          <a:latin typeface="+mn-lt"/>
          <a:ea typeface="ＭＳ Ｐゴシック" charset="-128"/>
          <a:cs typeface="+mn-cs"/>
        </a:defRPr>
      </a:lvl2pPr>
      <a:lvl3pPr marL="1104900" indent="-228600" algn="l" rtl="0" eaLnBrk="0" fontAlgn="base" hangingPunct="0">
        <a:spcBef>
          <a:spcPct val="20000"/>
        </a:spcBef>
        <a:spcAft>
          <a:spcPct val="0"/>
        </a:spcAft>
        <a:buClr>
          <a:schemeClr val="accent1"/>
        </a:buClr>
        <a:buFont typeface="Wingdings 2" charset="2"/>
        <a:buChar char=""/>
        <a:defRPr sz="2400" kern="1200">
          <a:solidFill>
            <a:schemeClr val="tx1"/>
          </a:solidFill>
          <a:latin typeface="+mn-lt"/>
          <a:ea typeface="ＭＳ Ｐゴシック" charset="-128"/>
          <a:cs typeface="+mn-cs"/>
        </a:defRPr>
      </a:lvl3pPr>
      <a:lvl4pPr marL="1371600" indent="-209550" algn="l" rtl="0" eaLnBrk="0" fontAlgn="base" hangingPunct="0">
        <a:spcBef>
          <a:spcPct val="20000"/>
        </a:spcBef>
        <a:spcAft>
          <a:spcPct val="0"/>
        </a:spcAft>
        <a:buClr>
          <a:schemeClr val="accent1"/>
        </a:buClr>
        <a:buFont typeface="Wingdings 2" charset="2"/>
        <a:buChar char=""/>
        <a:defRPr sz="2000" kern="1200">
          <a:solidFill>
            <a:schemeClr val="tx1"/>
          </a:solidFill>
          <a:latin typeface="+mn-lt"/>
          <a:ea typeface="ＭＳ Ｐゴシック" charset="-128"/>
          <a:cs typeface="+mn-cs"/>
        </a:defRPr>
      </a:lvl4pPr>
      <a:lvl5pPr marL="1600200" indent="-209550" algn="l" rtl="0" eaLnBrk="0" fontAlgn="base" hangingPunct="0">
        <a:spcBef>
          <a:spcPct val="20000"/>
        </a:spcBef>
        <a:spcAft>
          <a:spcPct val="0"/>
        </a:spcAft>
        <a:buClr>
          <a:srgbClr val="ABDE91"/>
        </a:buClr>
        <a:buFont typeface="Wingdings 2" charset="2"/>
        <a:buChar char=""/>
        <a:defRPr sz="1900" kern="1200">
          <a:solidFill>
            <a:schemeClr val="tx1"/>
          </a:solidFill>
          <a:latin typeface="+mn-lt"/>
          <a:ea typeface="ＭＳ Ｐゴシック" charset="-128"/>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20"/>
          <p:cNvSpPr>
            <a:spLocks noGrp="1"/>
          </p:cNvSpPr>
          <p:nvPr>
            <p:ph type="ctrTitle"/>
          </p:nvPr>
        </p:nvSpPr>
        <p:spPr>
          <a:xfrm>
            <a:off x="796131" y="2111827"/>
            <a:ext cx="7551738" cy="1612900"/>
          </a:xfrm>
        </p:spPr>
        <p:txBody>
          <a:bodyPr>
            <a:normAutofit fontScale="90000"/>
          </a:bodyPr>
          <a:lstStyle/>
          <a:p>
            <a:pPr marL="484632" indent="0" eaLnBrk="1" fontAlgn="auto" hangingPunct="1">
              <a:spcAft>
                <a:spcPts val="0"/>
              </a:spcAft>
              <a:defRPr/>
            </a:pPr>
            <a:r>
              <a:rPr lang="en-US" sz="6000" dirty="0" smtClean="0">
                <a:solidFill>
                  <a:schemeClr val="accent1">
                    <a:tint val="83000"/>
                    <a:satMod val="150000"/>
                  </a:schemeClr>
                </a:solidFill>
                <a:ea typeface="+mj-ea"/>
              </a:rPr>
              <a:t>Apology Speeches  </a:t>
            </a:r>
          </a:p>
        </p:txBody>
      </p:sp>
      <p:sp>
        <p:nvSpPr>
          <p:cNvPr id="15362" name="Subtitle 21"/>
          <p:cNvSpPr>
            <a:spLocks noGrp="1"/>
          </p:cNvSpPr>
          <p:nvPr>
            <p:ph type="subTitle" idx="1"/>
          </p:nvPr>
        </p:nvSpPr>
        <p:spPr>
          <a:xfrm>
            <a:off x="1177120" y="4721225"/>
            <a:ext cx="6789761" cy="903288"/>
          </a:xfrm>
        </p:spPr>
        <p:txBody>
          <a:bodyPr>
            <a:noAutofit/>
          </a:bodyPr>
          <a:lstStyle/>
          <a:p>
            <a:pPr eaLnBrk="1" fontAlgn="auto" hangingPunct="1">
              <a:buFont typeface="Wingdings 2"/>
              <a:buNone/>
              <a:defRPr/>
            </a:pPr>
            <a:r>
              <a:rPr lang="en-US" sz="2800" dirty="0" smtClean="0">
                <a:latin typeface="Arial Rounded MT Bold" pitchFamily="34" charset="0"/>
                <a:ea typeface="+mn-ea"/>
              </a:rPr>
              <a:t>By: </a:t>
            </a:r>
            <a:r>
              <a:rPr lang="en-US" sz="2800" dirty="0" smtClean="0">
                <a:latin typeface="Arial Rounded MT Bold" pitchFamily="34" charset="0"/>
                <a:ea typeface="+mn-ea"/>
              </a:rPr>
              <a:t> Olivia, Ryan,  </a:t>
            </a:r>
            <a:r>
              <a:rPr lang="en-US" sz="2800" dirty="0" err="1" smtClean="0">
                <a:latin typeface="Arial Rounded MT Bold" pitchFamily="34" charset="0"/>
                <a:ea typeface="+mn-ea"/>
              </a:rPr>
              <a:t>Naldo</a:t>
            </a:r>
            <a:r>
              <a:rPr lang="en-US" sz="2800" dirty="0" smtClean="0">
                <a:latin typeface="Arial Rounded MT Bold" pitchFamily="34" charset="0"/>
                <a:ea typeface="+mn-ea"/>
              </a:rPr>
              <a:t>  John</a:t>
            </a:r>
            <a:endParaRPr lang="en-US" sz="2800" dirty="0" smtClean="0">
              <a:latin typeface="Arial Rounded MT Bold" pitchFamily="34" charset="0"/>
              <a:ea typeface="+mn-ea"/>
            </a:endParaRPr>
          </a:p>
        </p:txBody>
      </p:sp>
      <p:sp>
        <p:nvSpPr>
          <p:cNvPr id="15364" name="Rectangle 4"/>
          <p:cNvSpPr>
            <a:spLocks noChangeArrowheads="1"/>
          </p:cNvSpPr>
          <p:nvPr/>
        </p:nvSpPr>
        <p:spPr bwMode="auto">
          <a:xfrm>
            <a:off x="3024554" y="3733689"/>
            <a:ext cx="3094892" cy="492443"/>
          </a:xfrm>
          <a:prstGeom prst="rect">
            <a:avLst/>
          </a:prstGeom>
          <a:noFill/>
          <a:ln w="9525">
            <a:noFill/>
            <a:miter lim="800000"/>
            <a:headEnd/>
            <a:tailEnd/>
          </a:ln>
          <a:effectLst/>
        </p:spPr>
        <p:txBody>
          <a:bodyPr anchor="ctr">
            <a:spAutoFit/>
          </a:bodyPr>
          <a:lstStyle/>
          <a:p>
            <a:pPr>
              <a:defRPr/>
            </a:pPr>
            <a:r>
              <a:rPr lang="en-US" sz="2600" strike="sngStrike" dirty="0">
                <a:solidFill>
                  <a:schemeClr val="tx1">
                    <a:tint val="75000"/>
                  </a:schemeClr>
                </a:solidFill>
                <a:latin typeface="Arial Rounded MT Bold" pitchFamily="34" charset="0"/>
                <a:cs typeface="+mn-cs"/>
              </a:rPr>
              <a:t>By: Nichole Lee</a:t>
            </a:r>
          </a:p>
        </p:txBody>
      </p:sp>
    </p:spTree>
  </p:cSld>
  <p:clrMapOvr>
    <a:masterClrMapping/>
  </p:clrMapOvr>
  <p:transition>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20"/>
          <p:cNvSpPr>
            <a:spLocks noGrp="1"/>
          </p:cNvSpPr>
          <p:nvPr>
            <p:ph type="ctrTitle"/>
          </p:nvPr>
        </p:nvSpPr>
        <p:spPr>
          <a:xfrm>
            <a:off x="796131" y="2111827"/>
            <a:ext cx="7551738" cy="1612900"/>
          </a:xfrm>
        </p:spPr>
        <p:txBody>
          <a:bodyPr>
            <a:normAutofit fontScale="90000"/>
          </a:bodyPr>
          <a:lstStyle/>
          <a:p>
            <a:pPr marL="484632" indent="0" eaLnBrk="1" fontAlgn="auto" hangingPunct="1">
              <a:spcAft>
                <a:spcPts val="0"/>
              </a:spcAft>
              <a:defRPr/>
            </a:pPr>
            <a:r>
              <a:rPr lang="en-US" sz="6000" dirty="0" smtClean="0">
                <a:solidFill>
                  <a:schemeClr val="accent1">
                    <a:tint val="83000"/>
                    <a:satMod val="150000"/>
                  </a:schemeClr>
                </a:solidFill>
                <a:ea typeface="+mj-ea"/>
              </a:rPr>
              <a:t>Apology Speeches  </a:t>
            </a:r>
          </a:p>
        </p:txBody>
      </p:sp>
      <p:sp>
        <p:nvSpPr>
          <p:cNvPr id="15362" name="Subtitle 21"/>
          <p:cNvSpPr>
            <a:spLocks noGrp="1"/>
          </p:cNvSpPr>
          <p:nvPr>
            <p:ph type="subTitle" idx="1"/>
          </p:nvPr>
        </p:nvSpPr>
        <p:spPr>
          <a:xfrm>
            <a:off x="1177120" y="4721225"/>
            <a:ext cx="6789761" cy="903288"/>
          </a:xfrm>
        </p:spPr>
        <p:txBody>
          <a:bodyPr>
            <a:noAutofit/>
          </a:bodyPr>
          <a:lstStyle/>
          <a:p>
            <a:pPr eaLnBrk="1" fontAlgn="auto" hangingPunct="1">
              <a:buFont typeface="Wingdings 2"/>
              <a:buNone/>
              <a:defRPr/>
            </a:pPr>
            <a:r>
              <a:rPr lang="en-US" sz="2800" dirty="0" smtClean="0">
                <a:latin typeface="Arial Rounded MT Bold" pitchFamily="34" charset="0"/>
                <a:ea typeface="+mn-ea"/>
              </a:rPr>
              <a:t>By:        Olivia Thomas, Ryan Drendel,  Naldo Yepes, John Wierzel</a:t>
            </a:r>
          </a:p>
        </p:txBody>
      </p:sp>
      <p:sp>
        <p:nvSpPr>
          <p:cNvPr id="15364" name="Rectangle 4"/>
          <p:cNvSpPr>
            <a:spLocks noChangeArrowheads="1"/>
          </p:cNvSpPr>
          <p:nvPr/>
        </p:nvSpPr>
        <p:spPr bwMode="auto">
          <a:xfrm>
            <a:off x="3024554" y="3733689"/>
            <a:ext cx="3094892" cy="492443"/>
          </a:xfrm>
          <a:prstGeom prst="rect">
            <a:avLst/>
          </a:prstGeom>
          <a:noFill/>
          <a:ln w="9525">
            <a:noFill/>
            <a:miter lim="800000"/>
            <a:headEnd/>
            <a:tailEnd/>
          </a:ln>
          <a:effectLst/>
        </p:spPr>
        <p:txBody>
          <a:bodyPr anchor="ctr">
            <a:spAutoFit/>
          </a:bodyPr>
          <a:lstStyle/>
          <a:p>
            <a:pPr>
              <a:defRPr/>
            </a:pPr>
            <a:r>
              <a:rPr lang="en-US" sz="2600" strike="sngStrike" dirty="0">
                <a:solidFill>
                  <a:schemeClr val="tx1">
                    <a:tint val="75000"/>
                  </a:schemeClr>
                </a:solidFill>
                <a:latin typeface="Arial Rounded MT Bold" pitchFamily="34" charset="0"/>
                <a:cs typeface="+mn-cs"/>
              </a:rPr>
              <a:t>By: Nichole Lee</a:t>
            </a:r>
          </a:p>
        </p:txBody>
      </p:sp>
      <p:pic>
        <p:nvPicPr>
          <p:cNvPr id="5" name="Picture 4"/>
          <p:cNvPicPr>
            <a:picLocks noChangeAspect="1"/>
          </p:cNvPicPr>
          <p:nvPr/>
        </p:nvPicPr>
        <p:blipFill>
          <a:blip r:embed="rId2">
            <a:clrChange>
              <a:clrFrom>
                <a:srgbClr val="2E486F"/>
              </a:clrFrom>
              <a:clrTo>
                <a:srgbClr val="2E486F">
                  <a:alpha val="0"/>
                </a:srgbClr>
              </a:clrTo>
            </a:clrChange>
          </a:blip>
          <a:stretch>
            <a:fillRect/>
          </a:stretch>
        </p:blipFill>
        <p:spPr>
          <a:xfrm>
            <a:off x="3380601" y="337551"/>
            <a:ext cx="2400300" cy="2298700"/>
          </a:xfrm>
          <a:prstGeom prst="ellipse">
            <a:avLst/>
          </a:prstGeom>
        </p:spPr>
      </p:pic>
      <p:sp>
        <p:nvSpPr>
          <p:cNvPr id="6" name="Oval 5"/>
          <p:cNvSpPr/>
          <p:nvPr/>
        </p:nvSpPr>
        <p:spPr>
          <a:xfrm>
            <a:off x="2473325" y="3724275"/>
            <a:ext cx="3646488" cy="669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415" name="Rectangle 6"/>
          <p:cNvSpPr>
            <a:spLocks noChangeArrowheads="1"/>
          </p:cNvSpPr>
          <p:nvPr/>
        </p:nvSpPr>
        <p:spPr bwMode="auto">
          <a:xfrm rot="10800000" flipV="1">
            <a:off x="0" y="6611938"/>
            <a:ext cx="9144000" cy="246062"/>
          </a:xfrm>
          <a:prstGeom prst="rect">
            <a:avLst/>
          </a:prstGeom>
          <a:noFill/>
          <a:ln w="9525">
            <a:noFill/>
            <a:miter lim="800000"/>
            <a:headEnd/>
            <a:tailEnd/>
          </a:ln>
        </p:spPr>
        <p:txBody>
          <a:bodyPr>
            <a:spAutoFit/>
          </a:bodyPr>
          <a:lstStyle/>
          <a:p>
            <a:r>
              <a:rPr lang="en-US" sz="1000" dirty="0" smtClean="0"/>
              <a:t>Picture</a:t>
            </a:r>
            <a:r>
              <a:rPr lang="en-US" sz="1000" dirty="0"/>
              <a:t>: http://www.shortsaleartisan.com/blog/2010/11/08/cooks-source-and-copyright-violation-plagiarism/</a:t>
            </a:r>
          </a:p>
        </p:txBody>
      </p:sp>
      <p:cxnSp>
        <p:nvCxnSpPr>
          <p:cNvPr id="8" name="Straight Connector 7"/>
          <p:cNvCxnSpPr/>
          <p:nvPr/>
        </p:nvCxnSpPr>
        <p:spPr>
          <a:xfrm>
            <a:off x="0" y="6611938"/>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67494"/>
            <a:ext cx="8229600" cy="1399032"/>
          </a:xfrm>
        </p:spPr>
        <p:txBody>
          <a:bodyPr/>
          <a:lstStyle/>
          <a:p>
            <a:pPr marL="484632" indent="0" eaLnBrk="1" fontAlgn="auto" hangingPunct="1">
              <a:spcAft>
                <a:spcPts val="0"/>
              </a:spcAft>
              <a:defRPr/>
            </a:pPr>
            <a:r>
              <a:rPr lang="en-US" dirty="0" smtClean="0">
                <a:solidFill>
                  <a:schemeClr val="accent1">
                    <a:tint val="83000"/>
                    <a:satMod val="150000"/>
                  </a:schemeClr>
                </a:solidFill>
                <a:ea typeface="+mj-ea"/>
              </a:rPr>
              <a:t>*Disclaimer</a:t>
            </a:r>
          </a:p>
        </p:txBody>
      </p:sp>
      <p:sp>
        <p:nvSpPr>
          <p:cNvPr id="18435" name="TextBox 2"/>
          <p:cNvSpPr txBox="1">
            <a:spLocks noChangeArrowheads="1"/>
          </p:cNvSpPr>
          <p:nvPr/>
        </p:nvSpPr>
        <p:spPr bwMode="auto">
          <a:xfrm>
            <a:off x="798513" y="1666875"/>
            <a:ext cx="7546975" cy="2170113"/>
          </a:xfrm>
          <a:prstGeom prst="rect">
            <a:avLst/>
          </a:prstGeom>
          <a:noFill/>
          <a:ln w="9525">
            <a:noFill/>
            <a:miter lim="800000"/>
            <a:headEnd/>
            <a:tailEnd/>
          </a:ln>
        </p:spPr>
        <p:txBody>
          <a:bodyPr>
            <a:spAutoFit/>
          </a:bodyPr>
          <a:lstStyle/>
          <a:p>
            <a:r>
              <a:rPr lang="en-US" b="1" u="sng" dirty="0"/>
              <a:t>This PowerPoint was not actually stolen</a:t>
            </a:r>
            <a:r>
              <a:rPr lang="en-US" sz="900" dirty="0"/>
              <a:t>. All our efforts have been put into this presentation. All information supplied in these pages have been cited to the fullest of our capabilities and to the best of our knowledge. We are consciously aware of the possibility that there may be unintentional errors or omissions. We accept full responsibility for our errors. We will correct them as soon as possible.</a:t>
            </a:r>
          </a:p>
          <a:p>
            <a:endParaRPr lang="en-US" sz="900" dirty="0"/>
          </a:p>
          <a:p>
            <a:r>
              <a:rPr lang="en-US" sz="900" dirty="0"/>
              <a:t>Nicole Lee is a fictitious character to the best of our knowledge, and was made up by Olivia Thomas and is not meant to depict any real person.</a:t>
            </a:r>
          </a:p>
          <a:p>
            <a:endParaRPr lang="en-US" sz="900" dirty="0"/>
          </a:p>
          <a:p>
            <a:r>
              <a:rPr lang="en-US" sz="900" dirty="0"/>
              <a:t>SCF and Dr. Keena Cowsert do not assume any liability for errors or omissions, or for damages resulting from the use of the information contained herein, and are not responsible for the content of external internet sites. “The information in these pages is provided on the basis that the reader will not rely on it as the sole basis for any action or decision. Readers are advised to contact the stated primary source or the product’s originating institution before acting on any of the information provided.” </a:t>
            </a:r>
          </a:p>
          <a:p>
            <a:endParaRPr lang="en-US" sz="900" dirty="0"/>
          </a:p>
          <a:p>
            <a:r>
              <a:rPr lang="en-US" sz="900" dirty="0"/>
              <a:t>Side effects include, possible blurred vision, knowledge gained about apologies, </a:t>
            </a:r>
            <a:r>
              <a:rPr lang="en-US" sz="900" dirty="0" smtClean="0"/>
              <a:t>boredom, and, </a:t>
            </a:r>
            <a:r>
              <a:rPr lang="en-US" sz="900" dirty="0"/>
              <a:t>in some severe </a:t>
            </a:r>
            <a:r>
              <a:rPr lang="en-US" sz="900" dirty="0" smtClean="0"/>
              <a:t>cases, </a:t>
            </a:r>
            <a:r>
              <a:rPr lang="en-US" sz="900" dirty="0"/>
              <a:t>nausea and vomiting and sometimes death.</a:t>
            </a:r>
          </a:p>
        </p:txBody>
      </p:sp>
    </p:spTree>
  </p:cSld>
  <p:clrMapOvr>
    <a:masterClrMapping/>
  </p:clrMapOvr>
  <p:transition>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marL="484632" indent="0" algn="ctr" eaLnBrk="1" fontAlgn="auto" hangingPunct="1">
              <a:spcAft>
                <a:spcPts val="0"/>
              </a:spcAft>
              <a:defRPr/>
            </a:pPr>
            <a:r>
              <a:rPr lang="en-US" dirty="0" smtClean="0">
                <a:solidFill>
                  <a:schemeClr val="accent1">
                    <a:tint val="83000"/>
                    <a:satMod val="150000"/>
                  </a:schemeClr>
                </a:solidFill>
                <a:ea typeface="+mj-ea"/>
              </a:rPr>
              <a:t>What is an Apology?</a:t>
            </a:r>
          </a:p>
        </p:txBody>
      </p:sp>
      <p:sp>
        <p:nvSpPr>
          <p:cNvPr id="9219" name="Content Placeholder 2"/>
          <p:cNvSpPr>
            <a:spLocks noGrp="1"/>
          </p:cNvSpPr>
          <p:nvPr>
            <p:ph idx="1"/>
          </p:nvPr>
        </p:nvSpPr>
        <p:spPr>
          <a:xfrm>
            <a:off x="365125" y="1501775"/>
            <a:ext cx="8413750" cy="4572000"/>
          </a:xfrm>
        </p:spPr>
        <p:txBody>
          <a:bodyPr/>
          <a:lstStyle/>
          <a:p>
            <a:pPr eaLnBrk="1" hangingPunct="1">
              <a:spcBef>
                <a:spcPct val="0"/>
              </a:spcBef>
            </a:pPr>
            <a:r>
              <a:rPr lang="en-US" sz="3200" dirty="0" smtClean="0"/>
              <a:t>Two sides expressed:</a:t>
            </a:r>
          </a:p>
          <a:p>
            <a:pPr lvl="1" eaLnBrk="1" hangingPunct="1">
              <a:spcBef>
                <a:spcPct val="0"/>
              </a:spcBef>
            </a:pPr>
            <a:r>
              <a:rPr lang="en-US" sz="2800" dirty="0" smtClean="0"/>
              <a:t>Guilty side – understanding of offended</a:t>
            </a:r>
          </a:p>
          <a:p>
            <a:pPr lvl="1" eaLnBrk="1" hangingPunct="1">
              <a:spcBef>
                <a:spcPct val="0"/>
              </a:spcBef>
            </a:pPr>
            <a:r>
              <a:rPr lang="en-US" sz="2800" dirty="0" smtClean="0"/>
              <a:t>Innocent side – understanding of offender</a:t>
            </a:r>
          </a:p>
        </p:txBody>
      </p:sp>
      <p:grpSp>
        <p:nvGrpSpPr>
          <p:cNvPr id="9220" name="Group 6"/>
          <p:cNvGrpSpPr>
            <a:grpSpLocks/>
          </p:cNvGrpSpPr>
          <p:nvPr/>
        </p:nvGrpSpPr>
        <p:grpSpPr bwMode="auto">
          <a:xfrm>
            <a:off x="0" y="6519863"/>
            <a:ext cx="9144000" cy="400050"/>
            <a:chOff x="0" y="6519446"/>
            <a:chExt cx="9144000" cy="400110"/>
          </a:xfrm>
        </p:grpSpPr>
        <p:sp>
          <p:nvSpPr>
            <p:cNvPr id="9224" name="Rectangle 3"/>
            <p:cNvSpPr>
              <a:spLocks noChangeArrowheads="1"/>
            </p:cNvSpPr>
            <p:nvPr/>
          </p:nvSpPr>
          <p:spPr bwMode="auto">
            <a:xfrm>
              <a:off x="0" y="6519446"/>
              <a:ext cx="9144000" cy="400110"/>
            </a:xfrm>
            <a:prstGeom prst="rect">
              <a:avLst/>
            </a:prstGeom>
            <a:noFill/>
            <a:ln w="9525">
              <a:noFill/>
              <a:miter lim="800000"/>
              <a:headEnd/>
              <a:tailEnd/>
            </a:ln>
          </p:spPr>
          <p:txBody>
            <a:bodyPr>
              <a:spAutoFit/>
            </a:bodyPr>
            <a:lstStyle/>
            <a:p>
              <a:r>
                <a:rPr lang="en-US" sz="1000" dirty="0"/>
                <a:t>Scher, Steven J., and John M. Darley. “How Effective are the Things People Say to Apologize? Effects of the Realization of the Apology Speech Act.” </a:t>
              </a:r>
              <a:r>
                <a:rPr lang="en-US" sz="1000" i="1" dirty="0"/>
                <a:t>Journal of Psycholinguistic Research. </a:t>
              </a:r>
              <a:r>
                <a:rPr lang="en-US" sz="1000" dirty="0"/>
                <a:t>26.1 (1997): 127-140. </a:t>
              </a:r>
              <a:r>
                <a:rPr lang="en-US" sz="1000" i="1" dirty="0"/>
                <a:t>Springer Standard Collection.</a:t>
              </a:r>
              <a:r>
                <a:rPr lang="en-US" sz="1000" dirty="0"/>
                <a:t> Web. 2 June 2011.</a:t>
              </a:r>
            </a:p>
          </p:txBody>
        </p:sp>
        <p:cxnSp>
          <p:nvCxnSpPr>
            <p:cNvPr id="6" name="Straight Connector 5"/>
            <p:cNvCxnSpPr/>
            <p:nvPr/>
          </p:nvCxnSpPr>
          <p:spPr>
            <a:xfrm>
              <a:off x="0" y="6519446"/>
              <a:ext cx="9144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221" name="Group 7"/>
          <p:cNvGrpSpPr>
            <a:grpSpLocks/>
          </p:cNvGrpSpPr>
          <p:nvPr/>
        </p:nvGrpSpPr>
        <p:grpSpPr bwMode="auto">
          <a:xfrm>
            <a:off x="457200" y="3001963"/>
            <a:ext cx="8229600" cy="3271837"/>
            <a:chOff x="457200" y="3429000"/>
            <a:chExt cx="8229600" cy="3271838"/>
          </a:xfrm>
        </p:grpSpPr>
        <p:pic>
          <p:nvPicPr>
            <p:cNvPr id="9222" name="Picture 4"/>
            <p:cNvPicPr>
              <a:picLocks noChangeAspect="1"/>
            </p:cNvPicPr>
            <p:nvPr/>
          </p:nvPicPr>
          <p:blipFill>
            <a:blip r:embed="rId2"/>
            <a:srcRect/>
            <a:stretch>
              <a:fillRect/>
            </a:stretch>
          </p:blipFill>
          <p:spPr bwMode="auto">
            <a:xfrm>
              <a:off x="2298700" y="3429000"/>
              <a:ext cx="4546600" cy="3025775"/>
            </a:xfrm>
            <a:prstGeom prst="rect">
              <a:avLst/>
            </a:prstGeom>
            <a:noFill/>
            <a:ln w="9525">
              <a:noFill/>
              <a:miter lim="800000"/>
              <a:headEnd/>
              <a:tailEnd/>
            </a:ln>
          </p:spPr>
        </p:pic>
        <p:sp>
          <p:nvSpPr>
            <p:cNvPr id="9223" name="Rectangle 5"/>
            <p:cNvSpPr>
              <a:spLocks noChangeArrowheads="1"/>
            </p:cNvSpPr>
            <p:nvPr/>
          </p:nvSpPr>
          <p:spPr bwMode="auto">
            <a:xfrm>
              <a:off x="457200" y="6454775"/>
              <a:ext cx="8229600" cy="246063"/>
            </a:xfrm>
            <a:prstGeom prst="rect">
              <a:avLst/>
            </a:prstGeom>
            <a:noFill/>
            <a:ln w="9525">
              <a:noFill/>
              <a:miter lim="800000"/>
              <a:headEnd/>
              <a:tailEnd/>
            </a:ln>
          </p:spPr>
          <p:txBody>
            <a:bodyPr>
              <a:spAutoFit/>
            </a:bodyPr>
            <a:lstStyle/>
            <a:p>
              <a:pPr algn="ctr"/>
              <a:r>
                <a:rPr lang="en-US" sz="1000" dirty="0"/>
                <a:t>http://www.thewrap.com/media/ind-column/tiger-woods-apology-scorecard-14428</a:t>
              </a:r>
            </a:p>
          </p:txBody>
        </p:sp>
      </p:grpSp>
    </p:spTree>
  </p:cSld>
  <p:clrMapOvr>
    <a:masterClrMapping/>
  </p:clrMapOvr>
  <p:transition>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marL="484632" indent="0" algn="ctr" eaLnBrk="1" fontAlgn="auto" hangingPunct="1">
              <a:spcAft>
                <a:spcPts val="0"/>
              </a:spcAft>
              <a:defRPr/>
            </a:pPr>
            <a:r>
              <a:rPr lang="en-US" dirty="0" smtClean="0">
                <a:solidFill>
                  <a:schemeClr val="accent1">
                    <a:tint val="83000"/>
                    <a:satMod val="150000"/>
                  </a:schemeClr>
                </a:solidFill>
                <a:ea typeface="+mj-ea"/>
              </a:rPr>
              <a:t>Elements of an Apology</a:t>
            </a:r>
          </a:p>
        </p:txBody>
      </p:sp>
      <p:sp>
        <p:nvSpPr>
          <p:cNvPr id="10243" name="Content Placeholder 3"/>
          <p:cNvSpPr>
            <a:spLocks noGrp="1"/>
          </p:cNvSpPr>
          <p:nvPr>
            <p:ph idx="1"/>
          </p:nvPr>
        </p:nvSpPr>
        <p:spPr>
          <a:xfrm>
            <a:off x="457200" y="1882775"/>
            <a:ext cx="8229600" cy="4572000"/>
          </a:xfrm>
        </p:spPr>
        <p:txBody>
          <a:bodyPr/>
          <a:lstStyle/>
          <a:p>
            <a:pPr eaLnBrk="1" hangingPunct="1"/>
            <a:r>
              <a:rPr lang="en-US" sz="2800" dirty="0" smtClean="0">
                <a:latin typeface="Arial Rounded MT Bold" charset="0"/>
              </a:rPr>
              <a:t> </a:t>
            </a:r>
            <a:r>
              <a:rPr lang="en-US" sz="2800" dirty="0" smtClean="0"/>
              <a:t>Statement of Regret</a:t>
            </a:r>
          </a:p>
          <a:p>
            <a:pPr eaLnBrk="1" hangingPunct="1">
              <a:buFont typeface="Wingdings 2" charset="2"/>
              <a:buNone/>
            </a:pPr>
            <a:endParaRPr lang="en-US" dirty="0" smtClean="0"/>
          </a:p>
        </p:txBody>
      </p:sp>
      <p:sp>
        <p:nvSpPr>
          <p:cNvPr id="10244" name="TextBox 3"/>
          <p:cNvSpPr txBox="1">
            <a:spLocks noChangeArrowheads="1"/>
          </p:cNvSpPr>
          <p:nvPr/>
        </p:nvSpPr>
        <p:spPr bwMode="auto">
          <a:xfrm>
            <a:off x="712788" y="3268663"/>
            <a:ext cx="7716837" cy="584200"/>
          </a:xfrm>
          <a:prstGeom prst="rect">
            <a:avLst/>
          </a:prstGeom>
          <a:noFill/>
          <a:ln w="9525">
            <a:noFill/>
            <a:miter lim="800000"/>
            <a:headEnd/>
            <a:tailEnd/>
          </a:ln>
        </p:spPr>
        <p:txBody>
          <a:bodyPr>
            <a:spAutoFit/>
          </a:bodyPr>
          <a:lstStyle/>
          <a:p>
            <a:pPr>
              <a:buClr>
                <a:schemeClr val="bg1"/>
              </a:buClr>
            </a:pPr>
            <a:r>
              <a:rPr lang="en-US" sz="3200" dirty="0">
                <a:solidFill>
                  <a:schemeClr val="bg1"/>
                </a:solidFill>
                <a:latin typeface="Arial Rounded MT Bold" charset="0"/>
              </a:rPr>
              <a:t> </a:t>
            </a:r>
            <a:endParaRPr lang="en-US" sz="3200" dirty="0">
              <a:latin typeface="Arial Rounded MT Bold" charset="0"/>
            </a:endParaRPr>
          </a:p>
        </p:txBody>
      </p:sp>
      <p:grpSp>
        <p:nvGrpSpPr>
          <p:cNvPr id="10245" name="Group 7"/>
          <p:cNvGrpSpPr>
            <a:grpSpLocks/>
          </p:cNvGrpSpPr>
          <p:nvPr/>
        </p:nvGrpSpPr>
        <p:grpSpPr bwMode="auto">
          <a:xfrm>
            <a:off x="0" y="6519863"/>
            <a:ext cx="9144000" cy="400050"/>
            <a:chOff x="0" y="6519446"/>
            <a:chExt cx="9144000" cy="400110"/>
          </a:xfrm>
        </p:grpSpPr>
        <p:sp>
          <p:nvSpPr>
            <p:cNvPr id="10249" name="Rectangle 8"/>
            <p:cNvSpPr>
              <a:spLocks noChangeArrowheads="1"/>
            </p:cNvSpPr>
            <p:nvPr/>
          </p:nvSpPr>
          <p:spPr bwMode="auto">
            <a:xfrm>
              <a:off x="0" y="6519446"/>
              <a:ext cx="9144000" cy="400110"/>
            </a:xfrm>
            <a:prstGeom prst="rect">
              <a:avLst/>
            </a:prstGeom>
            <a:noFill/>
            <a:ln w="9525">
              <a:noFill/>
              <a:miter lim="800000"/>
              <a:headEnd/>
              <a:tailEnd/>
            </a:ln>
          </p:spPr>
          <p:txBody>
            <a:bodyPr>
              <a:spAutoFit/>
            </a:bodyPr>
            <a:lstStyle/>
            <a:p>
              <a:r>
                <a:rPr lang="en-US" sz="1000" dirty="0"/>
                <a:t>Scher, Steven J., and John M. Darley. “How Effective are the Things People Say to Apologize? Effects of the Realization of the Apology Speech Act.” </a:t>
              </a:r>
              <a:r>
                <a:rPr lang="en-US" sz="1000" i="1" dirty="0"/>
                <a:t>Journal of Psycholinguistic Research. </a:t>
              </a:r>
              <a:r>
                <a:rPr lang="en-US" sz="1000" dirty="0"/>
                <a:t>26.1 (1997): 127-140. </a:t>
              </a:r>
              <a:r>
                <a:rPr lang="en-US" sz="1000" i="1" dirty="0"/>
                <a:t>Springer Standard Collection.</a:t>
              </a:r>
              <a:r>
                <a:rPr lang="en-US" sz="1000" dirty="0"/>
                <a:t> Web. 2 June 2011.</a:t>
              </a:r>
            </a:p>
          </p:txBody>
        </p:sp>
        <p:cxnSp>
          <p:nvCxnSpPr>
            <p:cNvPr id="10" name="Straight Connector 9"/>
            <p:cNvCxnSpPr/>
            <p:nvPr/>
          </p:nvCxnSpPr>
          <p:spPr>
            <a:xfrm>
              <a:off x="0" y="6519446"/>
              <a:ext cx="9144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246" name="Group 10"/>
          <p:cNvGrpSpPr>
            <a:grpSpLocks/>
          </p:cNvGrpSpPr>
          <p:nvPr/>
        </p:nvGrpSpPr>
        <p:grpSpPr bwMode="auto">
          <a:xfrm>
            <a:off x="2979738" y="2651125"/>
            <a:ext cx="3184525" cy="3549650"/>
            <a:chOff x="2979738" y="2967038"/>
            <a:chExt cx="3184525" cy="3549650"/>
          </a:xfrm>
        </p:grpSpPr>
        <p:pic>
          <p:nvPicPr>
            <p:cNvPr id="10247" name="Picture 4"/>
            <p:cNvPicPr>
              <a:picLocks noChangeAspect="1"/>
            </p:cNvPicPr>
            <p:nvPr/>
          </p:nvPicPr>
          <p:blipFill>
            <a:blip r:embed="rId2"/>
            <a:srcRect/>
            <a:stretch>
              <a:fillRect/>
            </a:stretch>
          </p:blipFill>
          <p:spPr bwMode="auto">
            <a:xfrm>
              <a:off x="2979738" y="2967038"/>
              <a:ext cx="3184525" cy="3182937"/>
            </a:xfrm>
            <a:prstGeom prst="rect">
              <a:avLst/>
            </a:prstGeom>
            <a:noFill/>
            <a:ln w="9525">
              <a:noFill/>
              <a:miter lim="800000"/>
              <a:headEnd/>
              <a:tailEnd/>
            </a:ln>
          </p:spPr>
        </p:pic>
        <p:sp>
          <p:nvSpPr>
            <p:cNvPr id="10248" name="Rectangle 5"/>
            <p:cNvSpPr>
              <a:spLocks noChangeArrowheads="1"/>
            </p:cNvSpPr>
            <p:nvPr/>
          </p:nvSpPr>
          <p:spPr bwMode="auto">
            <a:xfrm>
              <a:off x="3549650" y="6270625"/>
              <a:ext cx="2044700" cy="246063"/>
            </a:xfrm>
            <a:prstGeom prst="rect">
              <a:avLst/>
            </a:prstGeom>
            <a:noFill/>
            <a:ln w="9525">
              <a:noFill/>
              <a:miter lim="800000"/>
              <a:headEnd/>
              <a:tailEnd/>
            </a:ln>
          </p:spPr>
          <p:txBody>
            <a:bodyPr wrap="none">
              <a:spAutoFit/>
            </a:bodyPr>
            <a:lstStyle/>
            <a:p>
              <a:pPr algn="ctr"/>
              <a:r>
                <a:rPr lang="en-US" sz="1000" dirty="0"/>
                <a:t>http://howardgivner.com/2010/05</a:t>
              </a:r>
            </a:p>
          </p:txBody>
        </p:sp>
      </p:grpSp>
    </p:spTree>
  </p:cSld>
  <p:clrMapOvr>
    <a:masterClrMapping/>
  </p:clrMapOvr>
  <p:transition>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marL="484632" indent="0" algn="ctr" eaLnBrk="1" fontAlgn="auto" hangingPunct="1">
              <a:spcAft>
                <a:spcPts val="0"/>
              </a:spcAft>
              <a:defRPr/>
            </a:pPr>
            <a:r>
              <a:rPr lang="en-US" dirty="0" smtClean="0">
                <a:solidFill>
                  <a:schemeClr val="accent1">
                    <a:tint val="83000"/>
                    <a:satMod val="150000"/>
                  </a:schemeClr>
                </a:solidFill>
                <a:ea typeface="+mj-ea"/>
              </a:rPr>
              <a:t>Elements of an Apology</a:t>
            </a:r>
          </a:p>
        </p:txBody>
      </p:sp>
      <p:sp>
        <p:nvSpPr>
          <p:cNvPr id="11267" name="Content Placeholder 3"/>
          <p:cNvSpPr>
            <a:spLocks noGrp="1"/>
          </p:cNvSpPr>
          <p:nvPr>
            <p:ph idx="1"/>
          </p:nvPr>
        </p:nvSpPr>
        <p:spPr>
          <a:xfrm>
            <a:off x="457200" y="1882775"/>
            <a:ext cx="8229600" cy="4572000"/>
          </a:xfrm>
        </p:spPr>
        <p:txBody>
          <a:bodyPr/>
          <a:lstStyle/>
          <a:p>
            <a:pPr eaLnBrk="1" hangingPunct="1"/>
            <a:r>
              <a:rPr lang="en-US" sz="2800" dirty="0" smtClean="0">
                <a:solidFill>
                  <a:srgbClr val="FFFFFF"/>
                </a:solidFill>
                <a:latin typeface="Arial Rounded MT Bold" charset="0"/>
              </a:rPr>
              <a:t>Expression of accountability or responsibility by the offender </a:t>
            </a:r>
            <a:endParaRPr lang="en-US" dirty="0" smtClean="0"/>
          </a:p>
        </p:txBody>
      </p:sp>
      <p:grpSp>
        <p:nvGrpSpPr>
          <p:cNvPr id="11268" name="Group 6"/>
          <p:cNvGrpSpPr>
            <a:grpSpLocks/>
          </p:cNvGrpSpPr>
          <p:nvPr/>
        </p:nvGrpSpPr>
        <p:grpSpPr bwMode="auto">
          <a:xfrm>
            <a:off x="0" y="6519863"/>
            <a:ext cx="9144000" cy="400050"/>
            <a:chOff x="0" y="6519446"/>
            <a:chExt cx="9144000" cy="400110"/>
          </a:xfrm>
        </p:grpSpPr>
        <p:sp>
          <p:nvSpPr>
            <p:cNvPr id="11272" name="Rectangle 7"/>
            <p:cNvSpPr>
              <a:spLocks noChangeArrowheads="1"/>
            </p:cNvSpPr>
            <p:nvPr/>
          </p:nvSpPr>
          <p:spPr bwMode="auto">
            <a:xfrm>
              <a:off x="0" y="6519446"/>
              <a:ext cx="9144000" cy="400110"/>
            </a:xfrm>
            <a:prstGeom prst="rect">
              <a:avLst/>
            </a:prstGeom>
            <a:noFill/>
            <a:ln w="9525">
              <a:noFill/>
              <a:miter lim="800000"/>
              <a:headEnd/>
              <a:tailEnd/>
            </a:ln>
          </p:spPr>
          <p:txBody>
            <a:bodyPr>
              <a:spAutoFit/>
            </a:bodyPr>
            <a:lstStyle/>
            <a:p>
              <a:r>
                <a:rPr lang="en-US" sz="1000" dirty="0"/>
                <a:t>Scher, Steven J., and John M. Darley. “How Effective are the Things People Say to Apologize? Effects of the Realization of the Apology Speech Act.” </a:t>
              </a:r>
              <a:r>
                <a:rPr lang="en-US" sz="1000" i="1" dirty="0"/>
                <a:t>Journal of Psycholinguistic Research. </a:t>
              </a:r>
              <a:r>
                <a:rPr lang="en-US" sz="1000" dirty="0"/>
                <a:t>26.1 (1997): 127-140. </a:t>
              </a:r>
              <a:r>
                <a:rPr lang="en-US" sz="1000" i="1" dirty="0"/>
                <a:t>Springer Standard Collection.</a:t>
              </a:r>
              <a:r>
                <a:rPr lang="en-US" sz="1000" dirty="0"/>
                <a:t> Web. 2 June 2011.</a:t>
              </a:r>
            </a:p>
          </p:txBody>
        </p:sp>
        <p:cxnSp>
          <p:nvCxnSpPr>
            <p:cNvPr id="9" name="Straight Connector 8"/>
            <p:cNvCxnSpPr/>
            <p:nvPr/>
          </p:nvCxnSpPr>
          <p:spPr>
            <a:xfrm>
              <a:off x="0" y="6519446"/>
              <a:ext cx="9144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269" name="Group 12"/>
          <p:cNvGrpSpPr>
            <a:grpSpLocks/>
          </p:cNvGrpSpPr>
          <p:nvPr/>
        </p:nvGrpSpPr>
        <p:grpSpPr bwMode="auto">
          <a:xfrm>
            <a:off x="1814513" y="2960688"/>
            <a:ext cx="5514975" cy="3421062"/>
            <a:chOff x="1814513" y="3000375"/>
            <a:chExt cx="5514975" cy="3421063"/>
          </a:xfrm>
        </p:grpSpPr>
        <p:pic>
          <p:nvPicPr>
            <p:cNvPr id="11270" name="Picture 4"/>
            <p:cNvPicPr>
              <a:picLocks noChangeAspect="1"/>
            </p:cNvPicPr>
            <p:nvPr/>
          </p:nvPicPr>
          <p:blipFill>
            <a:blip r:embed="rId2"/>
            <a:srcRect/>
            <a:stretch>
              <a:fillRect/>
            </a:stretch>
          </p:blipFill>
          <p:spPr bwMode="auto">
            <a:xfrm>
              <a:off x="2349500" y="3000375"/>
              <a:ext cx="4445000" cy="3175000"/>
            </a:xfrm>
            <a:prstGeom prst="rect">
              <a:avLst/>
            </a:prstGeom>
            <a:noFill/>
            <a:ln w="9525">
              <a:noFill/>
              <a:miter lim="800000"/>
              <a:headEnd/>
              <a:tailEnd/>
            </a:ln>
          </p:spPr>
        </p:pic>
        <p:sp>
          <p:nvSpPr>
            <p:cNvPr id="11271" name="Rectangle 5"/>
            <p:cNvSpPr>
              <a:spLocks noChangeArrowheads="1"/>
            </p:cNvSpPr>
            <p:nvPr/>
          </p:nvSpPr>
          <p:spPr bwMode="auto">
            <a:xfrm>
              <a:off x="1814513" y="6175375"/>
              <a:ext cx="5514975" cy="246063"/>
            </a:xfrm>
            <a:prstGeom prst="rect">
              <a:avLst/>
            </a:prstGeom>
            <a:noFill/>
            <a:ln w="9525">
              <a:noFill/>
              <a:miter lim="800000"/>
              <a:headEnd/>
              <a:tailEnd/>
            </a:ln>
          </p:spPr>
          <p:txBody>
            <a:bodyPr>
              <a:spAutoFit/>
            </a:bodyPr>
            <a:lstStyle/>
            <a:p>
              <a:pPr algn="ctr"/>
              <a:r>
                <a:rPr lang="en-US" sz="1000" dirty="0"/>
                <a:t>http://www.nydailynews.com/gossip/toplists/epic_apologies/epic_apologies.html</a:t>
              </a:r>
            </a:p>
          </p:txBody>
        </p:sp>
      </p:grpSp>
    </p:spTree>
  </p:cSld>
  <p:clrMapOvr>
    <a:masterClrMapping/>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marL="484632" indent="0" algn="ctr" eaLnBrk="1" fontAlgn="auto" hangingPunct="1">
              <a:spcAft>
                <a:spcPts val="0"/>
              </a:spcAft>
              <a:defRPr/>
            </a:pPr>
            <a:r>
              <a:rPr lang="en-US" dirty="0" smtClean="0">
                <a:solidFill>
                  <a:schemeClr val="accent1">
                    <a:tint val="83000"/>
                    <a:satMod val="150000"/>
                  </a:schemeClr>
                </a:solidFill>
                <a:ea typeface="+mj-ea"/>
              </a:rPr>
              <a:t>Elements of an Apology</a:t>
            </a:r>
          </a:p>
        </p:txBody>
      </p:sp>
      <p:sp>
        <p:nvSpPr>
          <p:cNvPr id="12291" name="Content Placeholder 3"/>
          <p:cNvSpPr>
            <a:spLocks noGrp="1"/>
          </p:cNvSpPr>
          <p:nvPr>
            <p:ph idx="1"/>
          </p:nvPr>
        </p:nvSpPr>
        <p:spPr>
          <a:xfrm>
            <a:off x="457200" y="1882775"/>
            <a:ext cx="8229600" cy="4572000"/>
          </a:xfrm>
        </p:spPr>
        <p:txBody>
          <a:bodyPr/>
          <a:lstStyle/>
          <a:p>
            <a:pPr eaLnBrk="1" hangingPunct="1"/>
            <a:r>
              <a:rPr lang="en-US" sz="2800" dirty="0" smtClean="0">
                <a:solidFill>
                  <a:srgbClr val="FFFFFF"/>
                </a:solidFill>
                <a:latin typeface="Arial Rounded MT Bold" charset="0"/>
              </a:rPr>
              <a:t> Offer of repair</a:t>
            </a:r>
          </a:p>
          <a:p>
            <a:pPr eaLnBrk="1" hangingPunct="1">
              <a:buFont typeface="Wingdings 2" charset="2"/>
              <a:buNone/>
            </a:pPr>
            <a:endParaRPr lang="en-US" dirty="0" smtClean="0"/>
          </a:p>
        </p:txBody>
      </p:sp>
      <p:grpSp>
        <p:nvGrpSpPr>
          <p:cNvPr id="12292" name="Group 6"/>
          <p:cNvGrpSpPr>
            <a:grpSpLocks/>
          </p:cNvGrpSpPr>
          <p:nvPr/>
        </p:nvGrpSpPr>
        <p:grpSpPr bwMode="auto">
          <a:xfrm>
            <a:off x="0" y="6519863"/>
            <a:ext cx="9144000" cy="400050"/>
            <a:chOff x="0" y="6519446"/>
            <a:chExt cx="9144000" cy="400110"/>
          </a:xfrm>
        </p:grpSpPr>
        <p:sp>
          <p:nvSpPr>
            <p:cNvPr id="12296" name="Rectangle 7"/>
            <p:cNvSpPr>
              <a:spLocks noChangeArrowheads="1"/>
            </p:cNvSpPr>
            <p:nvPr/>
          </p:nvSpPr>
          <p:spPr bwMode="auto">
            <a:xfrm>
              <a:off x="0" y="6519446"/>
              <a:ext cx="9144000" cy="400110"/>
            </a:xfrm>
            <a:prstGeom prst="rect">
              <a:avLst/>
            </a:prstGeom>
            <a:noFill/>
            <a:ln w="9525">
              <a:noFill/>
              <a:miter lim="800000"/>
              <a:headEnd/>
              <a:tailEnd/>
            </a:ln>
          </p:spPr>
          <p:txBody>
            <a:bodyPr>
              <a:spAutoFit/>
            </a:bodyPr>
            <a:lstStyle/>
            <a:p>
              <a:r>
                <a:rPr lang="en-US" sz="1000" dirty="0"/>
                <a:t>Scher, Steven J., and John M. Darley. “How Effective are the Things People Say to Apologize? Effects of the Realization of the Apology Speech Act.” </a:t>
              </a:r>
              <a:r>
                <a:rPr lang="en-US" sz="1000" i="1" dirty="0"/>
                <a:t>Journal of Psycholinguistic Research. </a:t>
              </a:r>
              <a:r>
                <a:rPr lang="en-US" sz="1000" dirty="0"/>
                <a:t>26.1 (1997): 127-140. </a:t>
              </a:r>
              <a:r>
                <a:rPr lang="en-US" sz="1000" i="1" dirty="0"/>
                <a:t>Springer Standard Collection.</a:t>
              </a:r>
              <a:r>
                <a:rPr lang="en-US" sz="1000" dirty="0"/>
                <a:t> Web. 2 June 2011.</a:t>
              </a:r>
            </a:p>
          </p:txBody>
        </p:sp>
        <p:cxnSp>
          <p:nvCxnSpPr>
            <p:cNvPr id="9" name="Straight Connector 8"/>
            <p:cNvCxnSpPr/>
            <p:nvPr/>
          </p:nvCxnSpPr>
          <p:spPr>
            <a:xfrm>
              <a:off x="0" y="6519446"/>
              <a:ext cx="9144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293" name="Group 9"/>
          <p:cNvGrpSpPr>
            <a:grpSpLocks/>
          </p:cNvGrpSpPr>
          <p:nvPr/>
        </p:nvGrpSpPr>
        <p:grpSpPr bwMode="auto">
          <a:xfrm>
            <a:off x="4100513" y="1482725"/>
            <a:ext cx="4803775" cy="5037138"/>
            <a:chOff x="4100513" y="1666875"/>
            <a:chExt cx="4803775" cy="5037138"/>
          </a:xfrm>
        </p:grpSpPr>
        <p:pic>
          <p:nvPicPr>
            <p:cNvPr id="12294" name="Picture 4"/>
            <p:cNvPicPr>
              <a:picLocks noChangeAspect="1"/>
            </p:cNvPicPr>
            <p:nvPr/>
          </p:nvPicPr>
          <p:blipFill>
            <a:blip r:embed="rId2"/>
            <a:srcRect t="34261"/>
            <a:stretch>
              <a:fillRect/>
            </a:stretch>
          </p:blipFill>
          <p:spPr bwMode="auto">
            <a:xfrm>
              <a:off x="4100513" y="1666875"/>
              <a:ext cx="4803775" cy="4787900"/>
            </a:xfrm>
            <a:prstGeom prst="rect">
              <a:avLst/>
            </a:prstGeom>
            <a:noFill/>
            <a:ln w="9525">
              <a:noFill/>
              <a:miter lim="800000"/>
              <a:headEnd/>
              <a:tailEnd/>
            </a:ln>
          </p:spPr>
        </p:pic>
        <p:sp>
          <p:nvSpPr>
            <p:cNvPr id="12295" name="Rectangle 5"/>
            <p:cNvSpPr>
              <a:spLocks noChangeArrowheads="1"/>
            </p:cNvSpPr>
            <p:nvPr/>
          </p:nvSpPr>
          <p:spPr bwMode="auto">
            <a:xfrm>
              <a:off x="4332288" y="6457950"/>
              <a:ext cx="4572000" cy="246063"/>
            </a:xfrm>
            <a:prstGeom prst="rect">
              <a:avLst/>
            </a:prstGeom>
            <a:noFill/>
            <a:ln w="9525">
              <a:noFill/>
              <a:miter lim="800000"/>
              <a:headEnd/>
              <a:tailEnd/>
            </a:ln>
          </p:spPr>
          <p:txBody>
            <a:bodyPr>
              <a:spAutoFit/>
            </a:bodyPr>
            <a:lstStyle/>
            <a:p>
              <a:r>
                <a:rPr lang="en-US" sz="1000" dirty="0"/>
                <a:t>http://www.flickr.com/photos/whonl/164960839/sizes/z/in/photostream/</a:t>
              </a:r>
            </a:p>
          </p:txBody>
        </p:sp>
      </p:grpSp>
    </p:spTree>
  </p:cSld>
  <p:clrMapOvr>
    <a:masterClrMapping/>
  </p:clrMapOvr>
  <p:transition>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marL="484632" indent="0" algn="ctr" eaLnBrk="1" fontAlgn="auto" hangingPunct="1">
              <a:spcAft>
                <a:spcPts val="0"/>
              </a:spcAft>
              <a:defRPr/>
            </a:pPr>
            <a:r>
              <a:rPr lang="en-US" dirty="0" smtClean="0">
                <a:solidFill>
                  <a:schemeClr val="accent1">
                    <a:tint val="83000"/>
                    <a:satMod val="150000"/>
                  </a:schemeClr>
                </a:solidFill>
                <a:ea typeface="+mj-ea"/>
              </a:rPr>
              <a:t>Elements of an Apology</a:t>
            </a:r>
          </a:p>
        </p:txBody>
      </p:sp>
      <p:sp>
        <p:nvSpPr>
          <p:cNvPr id="13315" name="Content Placeholder 3"/>
          <p:cNvSpPr>
            <a:spLocks noGrp="1"/>
          </p:cNvSpPr>
          <p:nvPr>
            <p:ph idx="1"/>
          </p:nvPr>
        </p:nvSpPr>
        <p:spPr>
          <a:xfrm>
            <a:off x="457200" y="1882775"/>
            <a:ext cx="8229600" cy="4572000"/>
          </a:xfrm>
        </p:spPr>
        <p:txBody>
          <a:bodyPr/>
          <a:lstStyle/>
          <a:p>
            <a:pPr eaLnBrk="1" hangingPunct="1"/>
            <a:r>
              <a:rPr lang="en-US" sz="2800" dirty="0" smtClean="0">
                <a:solidFill>
                  <a:srgbClr val="FFFFFF"/>
                </a:solidFill>
                <a:latin typeface="Arial Rounded MT Bold" charset="0"/>
              </a:rPr>
              <a:t>Indication of future intentions</a:t>
            </a:r>
            <a:endParaRPr lang="en-US" dirty="0" smtClean="0">
              <a:solidFill>
                <a:srgbClr val="FFFFFF"/>
              </a:solidFill>
            </a:endParaRPr>
          </a:p>
        </p:txBody>
      </p:sp>
      <p:grpSp>
        <p:nvGrpSpPr>
          <p:cNvPr id="13316" name="Group 6"/>
          <p:cNvGrpSpPr>
            <a:grpSpLocks/>
          </p:cNvGrpSpPr>
          <p:nvPr/>
        </p:nvGrpSpPr>
        <p:grpSpPr bwMode="auto">
          <a:xfrm>
            <a:off x="0" y="6519863"/>
            <a:ext cx="9144000" cy="400050"/>
            <a:chOff x="0" y="6519446"/>
            <a:chExt cx="9144000" cy="400110"/>
          </a:xfrm>
        </p:grpSpPr>
        <p:sp>
          <p:nvSpPr>
            <p:cNvPr id="13320" name="Rectangle 7"/>
            <p:cNvSpPr>
              <a:spLocks noChangeArrowheads="1"/>
            </p:cNvSpPr>
            <p:nvPr/>
          </p:nvSpPr>
          <p:spPr bwMode="auto">
            <a:xfrm>
              <a:off x="0" y="6519446"/>
              <a:ext cx="9144000" cy="400110"/>
            </a:xfrm>
            <a:prstGeom prst="rect">
              <a:avLst/>
            </a:prstGeom>
            <a:noFill/>
            <a:ln w="9525">
              <a:noFill/>
              <a:miter lim="800000"/>
              <a:headEnd/>
              <a:tailEnd/>
            </a:ln>
          </p:spPr>
          <p:txBody>
            <a:bodyPr>
              <a:spAutoFit/>
            </a:bodyPr>
            <a:lstStyle/>
            <a:p>
              <a:r>
                <a:rPr lang="en-US" sz="1000" dirty="0"/>
                <a:t>Scher, Steven J., and John M. Darley. “How Effective are the Things People Say to Apologize? Effects of the Realization of the Apology Speech Act.” </a:t>
              </a:r>
              <a:r>
                <a:rPr lang="en-US" sz="1000" i="1" dirty="0"/>
                <a:t>Journal of Psycholinguistic Research. </a:t>
              </a:r>
              <a:r>
                <a:rPr lang="en-US" sz="1000" dirty="0"/>
                <a:t>26.1 (1997): 127-140. </a:t>
              </a:r>
              <a:r>
                <a:rPr lang="en-US" sz="1000" i="1" dirty="0"/>
                <a:t>Springer Standard Collection.</a:t>
              </a:r>
              <a:r>
                <a:rPr lang="en-US" sz="1000" dirty="0"/>
                <a:t> Web. 2 June 2011.</a:t>
              </a:r>
            </a:p>
          </p:txBody>
        </p:sp>
        <p:cxnSp>
          <p:nvCxnSpPr>
            <p:cNvPr id="9" name="Straight Connector 8"/>
            <p:cNvCxnSpPr/>
            <p:nvPr/>
          </p:nvCxnSpPr>
          <p:spPr>
            <a:xfrm>
              <a:off x="0" y="6519446"/>
              <a:ext cx="9144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317" name="Group 9"/>
          <p:cNvGrpSpPr>
            <a:grpSpLocks/>
          </p:cNvGrpSpPr>
          <p:nvPr/>
        </p:nvGrpSpPr>
        <p:grpSpPr bwMode="auto">
          <a:xfrm>
            <a:off x="2286000" y="3090863"/>
            <a:ext cx="4572000" cy="2736850"/>
            <a:chOff x="2286000" y="3090863"/>
            <a:chExt cx="4572000" cy="2736850"/>
          </a:xfrm>
        </p:grpSpPr>
        <p:pic>
          <p:nvPicPr>
            <p:cNvPr id="13318" name="Picture 4"/>
            <p:cNvPicPr>
              <a:picLocks noChangeAspect="1"/>
            </p:cNvPicPr>
            <p:nvPr/>
          </p:nvPicPr>
          <p:blipFill>
            <a:blip r:embed="rId2"/>
            <a:srcRect/>
            <a:stretch>
              <a:fillRect/>
            </a:stretch>
          </p:blipFill>
          <p:spPr bwMode="auto">
            <a:xfrm>
              <a:off x="2940050" y="3090863"/>
              <a:ext cx="3263900" cy="2489200"/>
            </a:xfrm>
            <a:prstGeom prst="rect">
              <a:avLst/>
            </a:prstGeom>
            <a:noFill/>
            <a:ln w="9525">
              <a:noFill/>
              <a:miter lim="800000"/>
              <a:headEnd/>
              <a:tailEnd/>
            </a:ln>
          </p:spPr>
        </p:pic>
        <p:sp>
          <p:nvSpPr>
            <p:cNvPr id="13319" name="Rectangle 5"/>
            <p:cNvSpPr>
              <a:spLocks noChangeArrowheads="1"/>
            </p:cNvSpPr>
            <p:nvPr/>
          </p:nvSpPr>
          <p:spPr bwMode="auto">
            <a:xfrm>
              <a:off x="2286000" y="5580063"/>
              <a:ext cx="4572000" cy="247650"/>
            </a:xfrm>
            <a:prstGeom prst="rect">
              <a:avLst/>
            </a:prstGeom>
            <a:noFill/>
            <a:ln w="9525">
              <a:noFill/>
              <a:miter lim="800000"/>
              <a:headEnd/>
              <a:tailEnd/>
            </a:ln>
          </p:spPr>
          <p:txBody>
            <a:bodyPr>
              <a:spAutoFit/>
            </a:bodyPr>
            <a:lstStyle/>
            <a:p>
              <a:pPr algn="ctr"/>
              <a:r>
                <a:rPr lang="en-US" sz="1000" dirty="0"/>
                <a:t>http://www.freeloveletters.org/apology-love-letter</a:t>
              </a:r>
            </a:p>
          </p:txBody>
        </p:sp>
      </p:grpSp>
    </p:spTree>
  </p:cSld>
  <p:clrMapOvr>
    <a:masterClrMapping/>
  </p:clrMapOvr>
  <p:transition>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marL="484632" indent="0" eaLnBrk="1" fontAlgn="auto" hangingPunct="1">
              <a:spcAft>
                <a:spcPts val="0"/>
              </a:spcAft>
              <a:defRPr/>
            </a:pPr>
            <a:r>
              <a:rPr lang="en-US" dirty="0" smtClean="0">
                <a:solidFill>
                  <a:schemeClr val="accent1">
                    <a:tint val="83000"/>
                    <a:satMod val="150000"/>
                  </a:schemeClr>
                </a:solidFill>
                <a:ea typeface="+mj-ea"/>
              </a:rPr>
              <a:t>Elements of an Apology</a:t>
            </a:r>
          </a:p>
        </p:txBody>
      </p:sp>
      <p:sp>
        <p:nvSpPr>
          <p:cNvPr id="14339" name="Content Placeholder 4"/>
          <p:cNvSpPr>
            <a:spLocks noGrp="1"/>
          </p:cNvSpPr>
          <p:nvPr>
            <p:ph idx="1"/>
          </p:nvPr>
        </p:nvSpPr>
        <p:spPr>
          <a:xfrm>
            <a:off x="457200" y="1636713"/>
            <a:ext cx="8229600" cy="4572000"/>
          </a:xfrm>
        </p:spPr>
        <p:txBody>
          <a:bodyPr/>
          <a:lstStyle/>
          <a:p>
            <a:pPr eaLnBrk="1" hangingPunct="1"/>
            <a:r>
              <a:rPr lang="en-US" sz="2800" dirty="0" smtClean="0">
                <a:solidFill>
                  <a:srgbClr val="FFFFFF"/>
                </a:solidFill>
                <a:latin typeface="Arial Rounded MT Bold" charset="0"/>
              </a:rPr>
              <a:t>Explanation</a:t>
            </a:r>
          </a:p>
          <a:p>
            <a:pPr eaLnBrk="1" hangingPunct="1">
              <a:buFont typeface="Wingdings 2" charset="2"/>
              <a:buNone/>
            </a:pPr>
            <a:endParaRPr lang="en-US" dirty="0" smtClean="0"/>
          </a:p>
        </p:txBody>
      </p:sp>
      <p:grpSp>
        <p:nvGrpSpPr>
          <p:cNvPr id="14340" name="Group 6"/>
          <p:cNvGrpSpPr>
            <a:grpSpLocks/>
          </p:cNvGrpSpPr>
          <p:nvPr/>
        </p:nvGrpSpPr>
        <p:grpSpPr bwMode="auto">
          <a:xfrm>
            <a:off x="0" y="6519863"/>
            <a:ext cx="9144000" cy="400050"/>
            <a:chOff x="0" y="6519446"/>
            <a:chExt cx="9144000" cy="400110"/>
          </a:xfrm>
        </p:grpSpPr>
        <p:sp>
          <p:nvSpPr>
            <p:cNvPr id="14344" name="Rectangle 7"/>
            <p:cNvSpPr>
              <a:spLocks noChangeArrowheads="1"/>
            </p:cNvSpPr>
            <p:nvPr/>
          </p:nvSpPr>
          <p:spPr bwMode="auto">
            <a:xfrm>
              <a:off x="0" y="6519446"/>
              <a:ext cx="9144000" cy="400110"/>
            </a:xfrm>
            <a:prstGeom prst="rect">
              <a:avLst/>
            </a:prstGeom>
            <a:noFill/>
            <a:ln w="9525">
              <a:noFill/>
              <a:miter lim="800000"/>
              <a:headEnd/>
              <a:tailEnd/>
            </a:ln>
          </p:spPr>
          <p:txBody>
            <a:bodyPr>
              <a:spAutoFit/>
            </a:bodyPr>
            <a:lstStyle/>
            <a:p>
              <a:r>
                <a:rPr lang="en-US" sz="1000" dirty="0"/>
                <a:t>Scher, Steven J., and John M. Darley. “How Effective are the Things People Say to Apologize? Effects of the Realization of the Apology Speech Act.” </a:t>
              </a:r>
              <a:r>
                <a:rPr lang="en-US" sz="1000" i="1" dirty="0"/>
                <a:t>Journal of Psycholinguistic Research. </a:t>
              </a:r>
              <a:r>
                <a:rPr lang="en-US" sz="1000" dirty="0"/>
                <a:t>26.1 (1997): 127-140. </a:t>
              </a:r>
              <a:r>
                <a:rPr lang="en-US" sz="1000" i="1" dirty="0"/>
                <a:t>Springer Standard Collection.</a:t>
              </a:r>
              <a:r>
                <a:rPr lang="en-US" sz="1000" dirty="0"/>
                <a:t> Web. 2 June 2011.</a:t>
              </a:r>
            </a:p>
          </p:txBody>
        </p:sp>
        <p:cxnSp>
          <p:nvCxnSpPr>
            <p:cNvPr id="9" name="Straight Connector 8"/>
            <p:cNvCxnSpPr/>
            <p:nvPr/>
          </p:nvCxnSpPr>
          <p:spPr>
            <a:xfrm>
              <a:off x="0" y="6519446"/>
              <a:ext cx="9144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341" name="Group 9"/>
          <p:cNvGrpSpPr>
            <a:grpSpLocks/>
          </p:cNvGrpSpPr>
          <p:nvPr/>
        </p:nvGrpSpPr>
        <p:grpSpPr bwMode="auto">
          <a:xfrm>
            <a:off x="1714500" y="2386013"/>
            <a:ext cx="5715000" cy="4068762"/>
            <a:chOff x="1714500" y="2632075"/>
            <a:chExt cx="5715000" cy="4068763"/>
          </a:xfrm>
        </p:grpSpPr>
        <p:pic>
          <p:nvPicPr>
            <p:cNvPr id="14342" name="Picture 4"/>
            <p:cNvPicPr>
              <a:picLocks noChangeAspect="1"/>
            </p:cNvPicPr>
            <p:nvPr/>
          </p:nvPicPr>
          <p:blipFill>
            <a:blip r:embed="rId2"/>
            <a:srcRect/>
            <a:stretch>
              <a:fillRect/>
            </a:stretch>
          </p:blipFill>
          <p:spPr bwMode="auto">
            <a:xfrm>
              <a:off x="1714500" y="2632075"/>
              <a:ext cx="5715000" cy="3822700"/>
            </a:xfrm>
            <a:prstGeom prst="rect">
              <a:avLst/>
            </a:prstGeom>
            <a:noFill/>
            <a:ln w="9525">
              <a:noFill/>
              <a:miter lim="800000"/>
              <a:headEnd/>
              <a:tailEnd/>
            </a:ln>
          </p:spPr>
        </p:pic>
        <p:sp>
          <p:nvSpPr>
            <p:cNvPr id="14343" name="Rectangle 5"/>
            <p:cNvSpPr>
              <a:spLocks noChangeArrowheads="1"/>
            </p:cNvSpPr>
            <p:nvPr/>
          </p:nvSpPr>
          <p:spPr bwMode="auto">
            <a:xfrm>
              <a:off x="1714500" y="6454775"/>
              <a:ext cx="5715000" cy="246063"/>
            </a:xfrm>
            <a:prstGeom prst="rect">
              <a:avLst/>
            </a:prstGeom>
            <a:noFill/>
            <a:ln w="9525">
              <a:noFill/>
              <a:miter lim="800000"/>
              <a:headEnd/>
              <a:tailEnd/>
            </a:ln>
          </p:spPr>
          <p:txBody>
            <a:bodyPr>
              <a:spAutoFit/>
            </a:bodyPr>
            <a:lstStyle/>
            <a:p>
              <a:pPr algn="ctr"/>
              <a:r>
                <a:rPr lang="en-US" sz="1000" dirty="0"/>
                <a:t>http://connect.in.com/kanye-apology/photos-kanye-west-apology-51cf7a5bba78582c.html</a:t>
              </a:r>
            </a:p>
          </p:txBody>
        </p:sp>
      </p:grpSp>
    </p:spTree>
  </p:cSld>
  <p:clrMapOvr>
    <a:masterClrMapping/>
  </p:clrMapOvr>
  <p:transition>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ext Placeholder 3"/>
          <p:cNvSpPr>
            <a:spLocks noGrp="1"/>
          </p:cNvSpPr>
          <p:nvPr>
            <p:ph type="body" idx="2"/>
          </p:nvPr>
        </p:nvSpPr>
        <p:spPr>
          <a:xfrm>
            <a:off x="741363" y="2390775"/>
            <a:ext cx="3087687" cy="3705225"/>
          </a:xfrm>
        </p:spPr>
        <p:txBody>
          <a:bodyPr/>
          <a:lstStyle/>
          <a:p>
            <a:pPr eaLnBrk="1" hangingPunct="1">
              <a:spcBef>
                <a:spcPct val="0"/>
              </a:spcBef>
            </a:pPr>
            <a:endParaRPr lang="en-US" dirty="0" smtClean="0"/>
          </a:p>
          <a:p>
            <a:pPr algn="ctr" eaLnBrk="1" hangingPunct="1">
              <a:spcBef>
                <a:spcPct val="0"/>
              </a:spcBef>
            </a:pPr>
            <a:r>
              <a:rPr lang="en-US" sz="2000" b="1" dirty="0" smtClean="0"/>
              <a:t>Increased number of elements</a:t>
            </a:r>
          </a:p>
          <a:p>
            <a:pPr algn="ctr" eaLnBrk="1" hangingPunct="1">
              <a:spcBef>
                <a:spcPct val="0"/>
              </a:spcBef>
            </a:pPr>
            <a:r>
              <a:rPr lang="en-US" sz="2000" b="1" dirty="0" smtClean="0"/>
              <a:t>in  the apology</a:t>
            </a:r>
          </a:p>
          <a:p>
            <a:pPr algn="ctr" eaLnBrk="1" hangingPunct="1">
              <a:spcBef>
                <a:spcPct val="0"/>
              </a:spcBef>
            </a:pPr>
            <a:r>
              <a:rPr lang="en-US" sz="2000" b="1" dirty="0" smtClean="0"/>
              <a:t>=</a:t>
            </a:r>
          </a:p>
          <a:p>
            <a:pPr algn="ctr" eaLnBrk="1" hangingPunct="1">
              <a:spcBef>
                <a:spcPct val="0"/>
              </a:spcBef>
            </a:pPr>
            <a:r>
              <a:rPr lang="en-US" sz="2000" b="1" dirty="0" smtClean="0"/>
              <a:t>Increased effectiveness,</a:t>
            </a:r>
          </a:p>
          <a:p>
            <a:pPr algn="ctr" eaLnBrk="1" hangingPunct="1">
              <a:spcBef>
                <a:spcPct val="0"/>
              </a:spcBef>
            </a:pPr>
            <a:r>
              <a:rPr lang="en-US" sz="2000" b="1" dirty="0" smtClean="0"/>
              <a:t>Decreased blame</a:t>
            </a:r>
          </a:p>
        </p:txBody>
      </p:sp>
      <p:sp>
        <p:nvSpPr>
          <p:cNvPr id="7" name="Rectangle 6"/>
          <p:cNvSpPr/>
          <p:nvPr/>
        </p:nvSpPr>
        <p:spPr>
          <a:xfrm>
            <a:off x="741593" y="1337481"/>
            <a:ext cx="3087704" cy="1046440"/>
          </a:xfrm>
          <a:prstGeom prst="rect">
            <a:avLst/>
          </a:prstGeom>
        </p:spPr>
        <p:txBody>
          <a:bodyPr>
            <a:spAutoFit/>
          </a:bodyPr>
          <a:lstStyle/>
          <a:p>
            <a:pPr>
              <a:defRPr/>
            </a:pPr>
            <a:r>
              <a:rPr lang="en-US" sz="3100" cap="all"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Effectiveness </a:t>
            </a:r>
          </a:p>
          <a:p>
            <a:pPr>
              <a:defRPr/>
            </a:pPr>
            <a:r>
              <a:rPr lang="en-US" sz="3100" cap="all"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of Apologies</a:t>
            </a:r>
          </a:p>
        </p:txBody>
      </p:sp>
      <p:grpSp>
        <p:nvGrpSpPr>
          <p:cNvPr id="15364" name="Group 5"/>
          <p:cNvGrpSpPr>
            <a:grpSpLocks/>
          </p:cNvGrpSpPr>
          <p:nvPr/>
        </p:nvGrpSpPr>
        <p:grpSpPr bwMode="auto">
          <a:xfrm>
            <a:off x="0" y="6095996"/>
            <a:ext cx="4510088" cy="707886"/>
            <a:chOff x="0" y="6519446"/>
            <a:chExt cx="9144000" cy="371696"/>
          </a:xfrm>
        </p:grpSpPr>
        <p:sp>
          <p:nvSpPr>
            <p:cNvPr id="15366" name="Rectangle 7"/>
            <p:cNvSpPr>
              <a:spLocks noChangeArrowheads="1"/>
            </p:cNvSpPr>
            <p:nvPr/>
          </p:nvSpPr>
          <p:spPr bwMode="auto">
            <a:xfrm>
              <a:off x="0" y="6519446"/>
              <a:ext cx="9144000" cy="371696"/>
            </a:xfrm>
            <a:prstGeom prst="rect">
              <a:avLst/>
            </a:prstGeom>
            <a:noFill/>
            <a:ln w="9525">
              <a:noFill/>
              <a:miter lim="800000"/>
              <a:headEnd/>
              <a:tailEnd/>
            </a:ln>
          </p:spPr>
          <p:txBody>
            <a:bodyPr>
              <a:spAutoFit/>
            </a:bodyPr>
            <a:lstStyle/>
            <a:p>
              <a:r>
                <a:rPr lang="en-US" sz="1000" dirty="0" smtClean="0"/>
                <a:t>Text and picture: Scher</a:t>
              </a:r>
              <a:r>
                <a:rPr lang="en-US" sz="1000" dirty="0"/>
                <a:t>, Steven J., and John M. Darley. “How Effective are the Things People Say to Apologize? Effects of the Realization of the Apology Speech Act.” </a:t>
              </a:r>
              <a:r>
                <a:rPr lang="en-US" sz="1000" i="1" dirty="0"/>
                <a:t>Journal of Psycholinguistic Research. </a:t>
              </a:r>
              <a:r>
                <a:rPr lang="en-US" sz="1000" dirty="0"/>
                <a:t>26.1 (1997): 127-140. </a:t>
              </a:r>
              <a:r>
                <a:rPr lang="en-US" sz="1000" i="1" dirty="0"/>
                <a:t>Springer Standard Collection.</a:t>
              </a:r>
              <a:r>
                <a:rPr lang="en-US" sz="1000" dirty="0"/>
                <a:t> Web. 2 June 2011.</a:t>
              </a:r>
            </a:p>
          </p:txBody>
        </p:sp>
        <p:cxnSp>
          <p:nvCxnSpPr>
            <p:cNvPr id="9" name="Straight Connector 8"/>
            <p:cNvCxnSpPr/>
            <p:nvPr/>
          </p:nvCxnSpPr>
          <p:spPr>
            <a:xfrm>
              <a:off x="0" y="6519446"/>
              <a:ext cx="9144000"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5" name="Content Placeholder 4" descr="apology graphs.png"/>
          <p:cNvPicPr>
            <a:picLocks noGrp="1" noChangeAspect="1"/>
          </p:cNvPicPr>
          <p:nvPr>
            <p:ph sz="half" idx="1"/>
          </p:nvPr>
        </p:nvPicPr>
        <p:blipFill>
          <a:blip r:embed="rId2"/>
          <a:srcRect/>
          <a:stretch>
            <a:fillRect/>
          </a:stretch>
        </p:blipFill>
        <p:spPr>
          <a:xfrm>
            <a:off x="4510088" y="0"/>
            <a:ext cx="4633912" cy="6858000"/>
          </a:xfrm>
          <a:ln w="38100" cap="sq">
            <a:solidFill>
              <a:srgbClr val="000000"/>
            </a:solidFill>
          </a:ln>
          <a:effectLst>
            <a:outerShdw dist="38100" dir="2700000" algn="tl" rotWithShape="0">
              <a:srgbClr val="000000">
                <a:alpha val="42998"/>
              </a:srgbClr>
            </a:outerShdw>
          </a:effectLst>
        </p:spPr>
      </p:pic>
    </p:spTree>
  </p:cSld>
  <p:clrMapOvr>
    <a:masterClrMapping/>
  </p:clrMapOvr>
  <p:transition>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a:xfrm>
            <a:off x="-8775392" y="696036"/>
            <a:ext cx="8229600" cy="1399032"/>
          </a:xfrm>
        </p:spPr>
        <p:txBody>
          <a:bodyPr/>
          <a:lstStyle/>
          <a:p>
            <a:pPr marL="484632" indent="0" eaLnBrk="1" fontAlgn="auto" hangingPunct="1">
              <a:spcAft>
                <a:spcPts val="0"/>
              </a:spcAft>
              <a:defRPr/>
            </a:pPr>
            <a:r>
              <a:rPr lang="en-US" sz="4600" dirty="0" smtClean="0">
                <a:solidFill>
                  <a:schemeClr val="accent1">
                    <a:tint val="83000"/>
                    <a:satMod val="150000"/>
                  </a:schemeClr>
                </a:solidFill>
                <a:ea typeface="+mj-ea"/>
              </a:rPr>
              <a:t>Demonstration</a:t>
            </a:r>
          </a:p>
        </p:txBody>
      </p:sp>
      <p:sp>
        <p:nvSpPr>
          <p:cNvPr id="16387" name="TextBox 2"/>
          <p:cNvSpPr txBox="1">
            <a:spLocks noChangeArrowheads="1"/>
          </p:cNvSpPr>
          <p:nvPr/>
        </p:nvSpPr>
        <p:spPr bwMode="auto">
          <a:xfrm>
            <a:off x="798513" y="1666875"/>
            <a:ext cx="7546975" cy="2800350"/>
          </a:xfrm>
          <a:prstGeom prst="rect">
            <a:avLst/>
          </a:prstGeom>
          <a:noFill/>
          <a:ln w="9525">
            <a:noFill/>
            <a:miter lim="800000"/>
            <a:headEnd/>
            <a:tailEnd/>
          </a:ln>
        </p:spPr>
        <p:txBody>
          <a:bodyPr>
            <a:spAutoFit/>
          </a:bodyPr>
          <a:lstStyle/>
          <a:p>
            <a:pPr algn="ctr"/>
            <a:r>
              <a:rPr lang="en-US" sz="4400" dirty="0"/>
              <a:t>Our apologies to you, the class and Keena.</a:t>
            </a:r>
          </a:p>
          <a:p>
            <a:pPr algn="ctr"/>
            <a:endParaRPr lang="en-US" sz="4400" dirty="0"/>
          </a:p>
          <a:p>
            <a:pPr algn="ctr"/>
            <a:r>
              <a:rPr lang="en-US" sz="4400" dirty="0"/>
              <a:t>This presentation was stolen.</a:t>
            </a:r>
          </a:p>
        </p:txBody>
      </p:sp>
    </p:spTree>
  </p:cSld>
  <p:clrMapOvr>
    <a:masterClrMapping/>
  </p:clrMapOvr>
  <p:transition>
    <p:pull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725</TotalTime>
  <Words>887</Words>
  <Application>Microsoft Macintosh PowerPoint</Application>
  <PresentationFormat>On-screen Show (4:3)</PresentationFormat>
  <Paragraphs>55</Paragraphs>
  <Slides>11</Slides>
  <Notes>0</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Verve</vt:lpstr>
      <vt:lpstr>Apology Speeches  </vt:lpstr>
      <vt:lpstr>What is an Apology?</vt:lpstr>
      <vt:lpstr>Elements of an Apology</vt:lpstr>
      <vt:lpstr>Elements of an Apology</vt:lpstr>
      <vt:lpstr>Elements of an Apology</vt:lpstr>
      <vt:lpstr>Elements of an Apology</vt:lpstr>
      <vt:lpstr>Elements of an Apology</vt:lpstr>
      <vt:lpstr>Slide 8</vt:lpstr>
      <vt:lpstr>Demonstration</vt:lpstr>
      <vt:lpstr>Apology Speeches  </vt:lpstr>
      <vt:lpstr>*Disclaimer</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Apology Speeches</dc:title>
  <dc:creator>John Wierzel</dc:creator>
  <cp:lastModifiedBy>keenac</cp:lastModifiedBy>
  <cp:revision>56</cp:revision>
  <dcterms:created xsi:type="dcterms:W3CDTF">2012-05-28T22:19:31Z</dcterms:created>
  <dcterms:modified xsi:type="dcterms:W3CDTF">2012-05-28T22:20:18Z</dcterms:modified>
</cp:coreProperties>
</file>